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xls" ContentType="application/vnd.ms-excel"/>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charts/chart7.xml" ContentType="application/vnd.openxmlformats-officedocument.drawingml.chart+xml"/>
  <Override PartName="/ppt/charts/chart8.xml" ContentType="application/vnd.openxmlformats-officedocument.drawingml.chart+xml"/>
  <Override PartName="/ppt/charts/chart9.xml" ContentType="application/vnd.openxmlformats-officedocument.drawingml.chart+xml"/>
  <Override PartName="/ppt/charts/chart10.xml" ContentType="application/vnd.openxmlformats-officedocument.drawingml.chart+xml"/>
  <Override PartName="/ppt/charts/chart11.xml" ContentType="application/vnd.openxmlformats-officedocument.drawingml.chart+xml"/>
  <Override PartName="/ppt/charts/chart12.xml" ContentType="application/vnd.openxmlformats-officedocument.drawingml.char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Lst>
  <p:notesMasterIdLst>
    <p:notesMasterId r:id="rId75"/>
  </p:notesMasterIdLst>
  <p:handoutMasterIdLst>
    <p:handoutMasterId r:id="rId76"/>
  </p:handoutMasterIdLst>
  <p:sldIdLst>
    <p:sldId id="355" r:id="rId2"/>
    <p:sldId id="423" r:id="rId3"/>
    <p:sldId id="377" r:id="rId4"/>
    <p:sldId id="424" r:id="rId5"/>
    <p:sldId id="334" r:id="rId6"/>
    <p:sldId id="426" r:id="rId7"/>
    <p:sldId id="378" r:id="rId8"/>
    <p:sldId id="410" r:id="rId9"/>
    <p:sldId id="382" r:id="rId10"/>
    <p:sldId id="429" r:id="rId11"/>
    <p:sldId id="400" r:id="rId12"/>
    <p:sldId id="408" r:id="rId13"/>
    <p:sldId id="404" r:id="rId14"/>
    <p:sldId id="411" r:id="rId15"/>
    <p:sldId id="481" r:id="rId16"/>
    <p:sldId id="482" r:id="rId17"/>
    <p:sldId id="483" r:id="rId18"/>
    <p:sldId id="412" r:id="rId19"/>
    <p:sldId id="432" r:id="rId20"/>
    <p:sldId id="433" r:id="rId21"/>
    <p:sldId id="420" r:id="rId22"/>
    <p:sldId id="430" r:id="rId23"/>
    <p:sldId id="418" r:id="rId24"/>
    <p:sldId id="419" r:id="rId25"/>
    <p:sldId id="421" r:id="rId26"/>
    <p:sldId id="422" r:id="rId27"/>
    <p:sldId id="435" r:id="rId28"/>
    <p:sldId id="484" r:id="rId29"/>
    <p:sldId id="436" r:id="rId30"/>
    <p:sldId id="437" r:id="rId31"/>
    <p:sldId id="438" r:id="rId32"/>
    <p:sldId id="439" r:id="rId33"/>
    <p:sldId id="440" r:id="rId34"/>
    <p:sldId id="441" r:id="rId35"/>
    <p:sldId id="442" r:id="rId36"/>
    <p:sldId id="443" r:id="rId37"/>
    <p:sldId id="444" r:id="rId38"/>
    <p:sldId id="445" r:id="rId39"/>
    <p:sldId id="446" r:id="rId40"/>
    <p:sldId id="447" r:id="rId41"/>
    <p:sldId id="448" r:id="rId42"/>
    <p:sldId id="449" r:id="rId43"/>
    <p:sldId id="450" r:id="rId44"/>
    <p:sldId id="451" r:id="rId45"/>
    <p:sldId id="452" r:id="rId46"/>
    <p:sldId id="453" r:id="rId47"/>
    <p:sldId id="454" r:id="rId48"/>
    <p:sldId id="455" r:id="rId49"/>
    <p:sldId id="456" r:id="rId50"/>
    <p:sldId id="457" r:id="rId51"/>
    <p:sldId id="458" r:id="rId52"/>
    <p:sldId id="459" r:id="rId53"/>
    <p:sldId id="460" r:id="rId54"/>
    <p:sldId id="461" r:id="rId55"/>
    <p:sldId id="462" r:id="rId56"/>
    <p:sldId id="463" r:id="rId57"/>
    <p:sldId id="464" r:id="rId58"/>
    <p:sldId id="465" r:id="rId59"/>
    <p:sldId id="466" r:id="rId60"/>
    <p:sldId id="467" r:id="rId61"/>
    <p:sldId id="468" r:id="rId62"/>
    <p:sldId id="469" r:id="rId63"/>
    <p:sldId id="470" r:id="rId64"/>
    <p:sldId id="471" r:id="rId65"/>
    <p:sldId id="472" r:id="rId66"/>
    <p:sldId id="473" r:id="rId67"/>
    <p:sldId id="474" r:id="rId68"/>
    <p:sldId id="475" r:id="rId69"/>
    <p:sldId id="476" r:id="rId70"/>
    <p:sldId id="477" r:id="rId71"/>
    <p:sldId id="478" r:id="rId72"/>
    <p:sldId id="479" r:id="rId73"/>
    <p:sldId id="480" r:id="rId74"/>
  </p:sldIdLst>
  <p:sldSz cx="9144000" cy="6858000" type="screen4x3"/>
  <p:notesSz cx="6997700" cy="9283700"/>
  <p:kinsoku lang="ja-JP" invalStChars="、。，．・：；？！゛゜ヽヾゝゞ々ー’”）〕］｝〉》」』】°‰′″℃￠％ぁぃぅぇぉっゃゅょゎァィゥェォッャュョヮヵヶ!%),.:;?]}｡｣､･ｧｨｩｪｫｬｭｮｯｰﾞﾟ" invalEndChars="‘“（〔［｛〈《「『【￥＄$([\{｢￡"/>
  <p:defaultTextStyle>
    <a:defPPr>
      <a:defRPr lang="en-US"/>
    </a:defPPr>
    <a:lvl1pPr algn="l" rtl="0" eaLnBrk="0" fontAlgn="base" hangingPunct="0">
      <a:spcBef>
        <a:spcPct val="0"/>
      </a:spcBef>
      <a:spcAft>
        <a:spcPct val="0"/>
      </a:spcAft>
      <a:defRPr sz="800" kern="1200">
        <a:solidFill>
          <a:schemeClr val="tx1"/>
        </a:solidFill>
        <a:latin typeface="GM Sans Regular" pitchFamily="2" charset="0"/>
        <a:ea typeface="+mn-ea"/>
        <a:cs typeface="+mn-cs"/>
      </a:defRPr>
    </a:lvl1pPr>
    <a:lvl2pPr marL="457200" algn="l" rtl="0" eaLnBrk="0" fontAlgn="base" hangingPunct="0">
      <a:spcBef>
        <a:spcPct val="0"/>
      </a:spcBef>
      <a:spcAft>
        <a:spcPct val="0"/>
      </a:spcAft>
      <a:defRPr sz="800" kern="1200">
        <a:solidFill>
          <a:schemeClr val="tx1"/>
        </a:solidFill>
        <a:latin typeface="GM Sans Regular" pitchFamily="2" charset="0"/>
        <a:ea typeface="+mn-ea"/>
        <a:cs typeface="+mn-cs"/>
      </a:defRPr>
    </a:lvl2pPr>
    <a:lvl3pPr marL="914400" algn="l" rtl="0" eaLnBrk="0" fontAlgn="base" hangingPunct="0">
      <a:spcBef>
        <a:spcPct val="0"/>
      </a:spcBef>
      <a:spcAft>
        <a:spcPct val="0"/>
      </a:spcAft>
      <a:defRPr sz="800" kern="1200">
        <a:solidFill>
          <a:schemeClr val="tx1"/>
        </a:solidFill>
        <a:latin typeface="GM Sans Regular" pitchFamily="2" charset="0"/>
        <a:ea typeface="+mn-ea"/>
        <a:cs typeface="+mn-cs"/>
      </a:defRPr>
    </a:lvl3pPr>
    <a:lvl4pPr marL="1371600" algn="l" rtl="0" eaLnBrk="0" fontAlgn="base" hangingPunct="0">
      <a:spcBef>
        <a:spcPct val="0"/>
      </a:spcBef>
      <a:spcAft>
        <a:spcPct val="0"/>
      </a:spcAft>
      <a:defRPr sz="800" kern="1200">
        <a:solidFill>
          <a:schemeClr val="tx1"/>
        </a:solidFill>
        <a:latin typeface="GM Sans Regular" pitchFamily="2" charset="0"/>
        <a:ea typeface="+mn-ea"/>
        <a:cs typeface="+mn-cs"/>
      </a:defRPr>
    </a:lvl4pPr>
    <a:lvl5pPr marL="1828800" algn="l" rtl="0" eaLnBrk="0" fontAlgn="base" hangingPunct="0">
      <a:spcBef>
        <a:spcPct val="0"/>
      </a:spcBef>
      <a:spcAft>
        <a:spcPct val="0"/>
      </a:spcAft>
      <a:defRPr sz="800" kern="1200">
        <a:solidFill>
          <a:schemeClr val="tx1"/>
        </a:solidFill>
        <a:latin typeface="GM Sans Regular" pitchFamily="2" charset="0"/>
        <a:ea typeface="+mn-ea"/>
        <a:cs typeface="+mn-cs"/>
      </a:defRPr>
    </a:lvl5pPr>
    <a:lvl6pPr marL="2286000" algn="l" defTabSz="914400" rtl="0" eaLnBrk="1" latinLnBrk="0" hangingPunct="1">
      <a:defRPr sz="800" kern="1200">
        <a:solidFill>
          <a:schemeClr val="tx1"/>
        </a:solidFill>
        <a:latin typeface="GM Sans Regular" pitchFamily="2" charset="0"/>
        <a:ea typeface="+mn-ea"/>
        <a:cs typeface="+mn-cs"/>
      </a:defRPr>
    </a:lvl6pPr>
    <a:lvl7pPr marL="2743200" algn="l" defTabSz="914400" rtl="0" eaLnBrk="1" latinLnBrk="0" hangingPunct="1">
      <a:defRPr sz="800" kern="1200">
        <a:solidFill>
          <a:schemeClr val="tx1"/>
        </a:solidFill>
        <a:latin typeface="GM Sans Regular" pitchFamily="2" charset="0"/>
        <a:ea typeface="+mn-ea"/>
        <a:cs typeface="+mn-cs"/>
      </a:defRPr>
    </a:lvl7pPr>
    <a:lvl8pPr marL="3200400" algn="l" defTabSz="914400" rtl="0" eaLnBrk="1" latinLnBrk="0" hangingPunct="1">
      <a:defRPr sz="800" kern="1200">
        <a:solidFill>
          <a:schemeClr val="tx1"/>
        </a:solidFill>
        <a:latin typeface="GM Sans Regular" pitchFamily="2" charset="0"/>
        <a:ea typeface="+mn-ea"/>
        <a:cs typeface="+mn-cs"/>
      </a:defRPr>
    </a:lvl8pPr>
    <a:lvl9pPr marL="3657600" algn="l" defTabSz="914400" rtl="0" eaLnBrk="1" latinLnBrk="0" hangingPunct="1">
      <a:defRPr sz="800" kern="1200">
        <a:solidFill>
          <a:schemeClr val="tx1"/>
        </a:solidFill>
        <a:latin typeface="GM Sans Regular" pitchFamily="2"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923">
          <p15:clr>
            <a:srgbClr val="A4A3A4"/>
          </p15:clr>
        </p15:guide>
        <p15:guide id="2" pos="220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CCFFFF"/>
    <a:srgbClr val="CCFFEB"/>
    <a:srgbClr val="CCFFE7"/>
    <a:srgbClr val="CCFFD6"/>
    <a:srgbClr val="99FF99"/>
    <a:srgbClr val="CCFFCC"/>
    <a:srgbClr val="99FF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50" autoAdjust="0"/>
    <p:restoredTop sz="88728" autoAdjust="0"/>
  </p:normalViewPr>
  <p:slideViewPr>
    <p:cSldViewPr snapToGrid="0">
      <p:cViewPr varScale="1">
        <p:scale>
          <a:sx n="89" d="100"/>
          <a:sy n="89" d="100"/>
        </p:scale>
        <p:origin x="1368" y="7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8688"/>
    </p:cViewPr>
  </p:sorterViewPr>
  <p:notesViewPr>
    <p:cSldViewPr snapToGrid="0">
      <p:cViewPr>
        <p:scale>
          <a:sx n="100" d="100"/>
          <a:sy n="100" d="100"/>
        </p:scale>
        <p:origin x="-834" y="1290"/>
      </p:cViewPr>
      <p:guideLst>
        <p:guide orient="horz" pos="2923"/>
        <p:guide pos="2204"/>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handoutMaster" Target="handoutMasters/handoutMaster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charts/_rels/chart1.xml.rels><?xml version="1.0" encoding="UTF-8" standalone="yes"?>
<Relationships xmlns="http://schemas.openxmlformats.org/package/2006/relationships"><Relationship Id="rId1" Type="http://schemas.openxmlformats.org/officeDocument/2006/relationships/oleObject" Target="file:///C:\Users\WZ7W5B\Desktop\ErrorTable.xlsx" TargetMode="External"/></Relationships>
</file>

<file path=ppt/charts/_rels/chart10.xml.rels><?xml version="1.0" encoding="UTF-8" standalone="yes"?>
<Relationships xmlns="http://schemas.openxmlformats.org/package/2006/relationships"><Relationship Id="rId1" Type="http://schemas.openxmlformats.org/officeDocument/2006/relationships/oleObject" Target="file:///C:\Users\WZ7W5B\Desktop\ErrorTable.xlsx" TargetMode="External"/></Relationships>
</file>

<file path=ppt/charts/_rels/chart11.xml.rels><?xml version="1.0" encoding="UTF-8" standalone="yes"?>
<Relationships xmlns="http://schemas.openxmlformats.org/package/2006/relationships"><Relationship Id="rId1" Type="http://schemas.openxmlformats.org/officeDocument/2006/relationships/oleObject" Target="file:///C:\Users\WZ7W5B\Desktop\ErrorTable.xlsx" TargetMode="External"/></Relationships>
</file>

<file path=ppt/charts/_rels/chart12.xml.rels><?xml version="1.0" encoding="UTF-8" standalone="yes"?>
<Relationships xmlns="http://schemas.openxmlformats.org/package/2006/relationships"><Relationship Id="rId1" Type="http://schemas.openxmlformats.org/officeDocument/2006/relationships/oleObject" Target="file:///C:\Users\WZ7W5B\Desktop\ErrorTable.xlsx"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file:///C:\Users\WZ7W5B\Desktop\ErrorTable.xlsx" TargetMode="External"/></Relationships>
</file>

<file path=ppt/charts/_rels/chart3.xml.rels><?xml version="1.0" encoding="UTF-8" standalone="yes"?>
<Relationships xmlns="http://schemas.openxmlformats.org/package/2006/relationships"><Relationship Id="rId1" Type="http://schemas.openxmlformats.org/officeDocument/2006/relationships/oleObject" Target="file:///C:\Users\WZ7W5B\Desktop\ErrorTable.xlsx" TargetMode="External"/></Relationships>
</file>

<file path=ppt/charts/_rels/chart4.xml.rels><?xml version="1.0" encoding="UTF-8" standalone="yes"?>
<Relationships xmlns="http://schemas.openxmlformats.org/package/2006/relationships"><Relationship Id="rId1" Type="http://schemas.openxmlformats.org/officeDocument/2006/relationships/oleObject" Target="file:///C:\Users\WZ7W5B\Desktop\ErrorTable.xlsx" TargetMode="External"/></Relationships>
</file>

<file path=ppt/charts/_rels/chart5.xml.rels><?xml version="1.0" encoding="UTF-8" standalone="yes"?>
<Relationships xmlns="http://schemas.openxmlformats.org/package/2006/relationships"><Relationship Id="rId1" Type="http://schemas.openxmlformats.org/officeDocument/2006/relationships/oleObject" Target="file:///C:\Users\WZ7W5B\Desktop\ErrorTable.xlsx" TargetMode="External"/></Relationships>
</file>

<file path=ppt/charts/_rels/chart6.xml.rels><?xml version="1.0" encoding="UTF-8" standalone="yes"?>
<Relationships xmlns="http://schemas.openxmlformats.org/package/2006/relationships"><Relationship Id="rId1" Type="http://schemas.openxmlformats.org/officeDocument/2006/relationships/oleObject" Target="file:///C:\Users\WZ7W5B\Desktop\ErrorTable.xlsx" TargetMode="External"/></Relationships>
</file>

<file path=ppt/charts/_rels/chart7.xml.rels><?xml version="1.0" encoding="UTF-8" standalone="yes"?>
<Relationships xmlns="http://schemas.openxmlformats.org/package/2006/relationships"><Relationship Id="rId1" Type="http://schemas.openxmlformats.org/officeDocument/2006/relationships/oleObject" Target="file:///C:\Users\WZ7W5B\Desktop\ErrorTable.xlsx" TargetMode="External"/></Relationships>
</file>

<file path=ppt/charts/_rels/chart8.xml.rels><?xml version="1.0" encoding="UTF-8" standalone="yes"?>
<Relationships xmlns="http://schemas.openxmlformats.org/package/2006/relationships"><Relationship Id="rId1" Type="http://schemas.openxmlformats.org/officeDocument/2006/relationships/oleObject" Target="file:///C:\Users\WZ7W5B\Desktop\ErrorTable.xlsx" TargetMode="External"/></Relationships>
</file>

<file path=ppt/charts/_rels/chart9.xml.rels><?xml version="1.0" encoding="UTF-8" standalone="yes"?>
<Relationships xmlns="http://schemas.openxmlformats.org/package/2006/relationships"><Relationship Id="rId1" Type="http://schemas.openxmlformats.org/officeDocument/2006/relationships/oleObject" Target="file:///C:\Users\WZ7W5B\Desktop\ErrorTable.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9.328018372703413E-2"/>
          <c:y val="6.0659813356663747E-2"/>
          <c:w val="0.77236393863344099"/>
          <c:h val="0.82051227458929787"/>
        </c:manualLayout>
      </c:layout>
      <c:scatterChart>
        <c:scatterStyle val="lineMarker"/>
        <c:varyColors val="0"/>
        <c:ser>
          <c:idx val="0"/>
          <c:order val="0"/>
          <c:tx>
            <c:v>Sens1</c:v>
          </c:tx>
          <c:spPr>
            <a:ln w="28575">
              <a:noFill/>
            </a:ln>
          </c:spPr>
          <c:xVal>
            <c:numRef>
              <c:f>Table!$AA$3</c:f>
              <c:numCache>
                <c:formatCode>0.00</c:formatCode>
                <c:ptCount val="1"/>
                <c:pt idx="0">
                  <c:v>24.97</c:v>
                </c:pt>
              </c:numCache>
            </c:numRef>
          </c:xVal>
          <c:yVal>
            <c:numRef>
              <c:f>Table!$Z$3</c:f>
              <c:numCache>
                <c:formatCode>0.00</c:formatCode>
                <c:ptCount val="1"/>
                <c:pt idx="0">
                  <c:v>24.547899999999998</c:v>
                </c:pt>
              </c:numCache>
            </c:numRef>
          </c:yVal>
          <c:smooth val="0"/>
        </c:ser>
        <c:ser>
          <c:idx val="1"/>
          <c:order val="1"/>
          <c:tx>
            <c:v>Sens2</c:v>
          </c:tx>
          <c:spPr>
            <a:ln w="28575">
              <a:noFill/>
            </a:ln>
          </c:spPr>
          <c:xVal>
            <c:numRef>
              <c:f>Table!$AA$3</c:f>
              <c:numCache>
                <c:formatCode>0.00</c:formatCode>
                <c:ptCount val="1"/>
                <c:pt idx="0">
                  <c:v>24.97</c:v>
                </c:pt>
              </c:numCache>
            </c:numRef>
          </c:xVal>
          <c:yVal>
            <c:numRef>
              <c:f>Table!$Z$3</c:f>
              <c:numCache>
                <c:formatCode>0.00</c:formatCode>
                <c:ptCount val="1"/>
                <c:pt idx="0">
                  <c:v>24.547899999999998</c:v>
                </c:pt>
              </c:numCache>
            </c:numRef>
          </c:yVal>
          <c:smooth val="0"/>
        </c:ser>
        <c:ser>
          <c:idx val="2"/>
          <c:order val="2"/>
          <c:tx>
            <c:v>Sens3</c:v>
          </c:tx>
          <c:spPr>
            <a:ln w="28575">
              <a:noFill/>
            </a:ln>
          </c:spPr>
          <c:xVal>
            <c:numRef>
              <c:f>Table!$AA$3</c:f>
              <c:numCache>
                <c:formatCode>0.00</c:formatCode>
                <c:ptCount val="1"/>
                <c:pt idx="0">
                  <c:v>24.97</c:v>
                </c:pt>
              </c:numCache>
            </c:numRef>
          </c:xVal>
          <c:yVal>
            <c:numRef>
              <c:f>Table!$Z$5</c:f>
              <c:numCache>
                <c:formatCode>0.00</c:formatCode>
                <c:ptCount val="1"/>
                <c:pt idx="0">
                  <c:v>24.649699999999999</c:v>
                </c:pt>
              </c:numCache>
            </c:numRef>
          </c:yVal>
          <c:smooth val="0"/>
        </c:ser>
        <c:ser>
          <c:idx val="3"/>
          <c:order val="3"/>
          <c:tx>
            <c:v>Sens4</c:v>
          </c:tx>
          <c:spPr>
            <a:ln w="28575">
              <a:noFill/>
            </a:ln>
          </c:spPr>
          <c:xVal>
            <c:numRef>
              <c:f>Table!$AA$3</c:f>
              <c:numCache>
                <c:formatCode>0.00</c:formatCode>
                <c:ptCount val="1"/>
                <c:pt idx="0">
                  <c:v>24.97</c:v>
                </c:pt>
              </c:numCache>
            </c:numRef>
          </c:xVal>
          <c:yVal>
            <c:numRef>
              <c:f>Table!$Z$6</c:f>
              <c:numCache>
                <c:formatCode>0.00</c:formatCode>
                <c:ptCount val="1"/>
                <c:pt idx="0">
                  <c:v>24.755769999999998</c:v>
                </c:pt>
              </c:numCache>
            </c:numRef>
          </c:yVal>
          <c:smooth val="0"/>
        </c:ser>
        <c:ser>
          <c:idx val="4"/>
          <c:order val="4"/>
          <c:tx>
            <c:v>Sens5</c:v>
          </c:tx>
          <c:spPr>
            <a:ln w="28575">
              <a:noFill/>
            </a:ln>
          </c:spPr>
          <c:xVal>
            <c:numRef>
              <c:f>Table!$AA$3</c:f>
              <c:numCache>
                <c:formatCode>0.00</c:formatCode>
                <c:ptCount val="1"/>
                <c:pt idx="0">
                  <c:v>24.97</c:v>
                </c:pt>
              </c:numCache>
            </c:numRef>
          </c:xVal>
          <c:yVal>
            <c:numRef>
              <c:f>Table!$Z$7</c:f>
              <c:numCache>
                <c:formatCode>0.00</c:formatCode>
                <c:ptCount val="1"/>
                <c:pt idx="0">
                  <c:v>24.555309999999999</c:v>
                </c:pt>
              </c:numCache>
            </c:numRef>
          </c:yVal>
          <c:smooth val="0"/>
        </c:ser>
        <c:ser>
          <c:idx val="5"/>
          <c:order val="5"/>
          <c:tx>
            <c:v>Sens6</c:v>
          </c:tx>
          <c:spPr>
            <a:ln w="28575">
              <a:noFill/>
            </a:ln>
          </c:spPr>
          <c:xVal>
            <c:numRef>
              <c:f>Table!$AA$3</c:f>
              <c:numCache>
                <c:formatCode>0.00</c:formatCode>
                <c:ptCount val="1"/>
                <c:pt idx="0">
                  <c:v>24.97</c:v>
                </c:pt>
              </c:numCache>
            </c:numRef>
          </c:xVal>
          <c:yVal>
            <c:numRef>
              <c:f>Table!$Z$8</c:f>
              <c:numCache>
                <c:formatCode>0.00</c:formatCode>
                <c:ptCount val="1"/>
                <c:pt idx="0">
                  <c:v>24.642710000000001</c:v>
                </c:pt>
              </c:numCache>
            </c:numRef>
          </c:yVal>
          <c:smooth val="0"/>
        </c:ser>
        <c:ser>
          <c:idx val="6"/>
          <c:order val="6"/>
          <c:tx>
            <c:v>Sens7</c:v>
          </c:tx>
          <c:spPr>
            <a:ln w="28575">
              <a:noFill/>
            </a:ln>
          </c:spPr>
          <c:xVal>
            <c:numRef>
              <c:f>Table!$AA$3</c:f>
              <c:numCache>
                <c:formatCode>0.00</c:formatCode>
                <c:ptCount val="1"/>
                <c:pt idx="0">
                  <c:v>24.97</c:v>
                </c:pt>
              </c:numCache>
            </c:numRef>
          </c:xVal>
          <c:yVal>
            <c:numRef>
              <c:f>Table!$Z$9</c:f>
              <c:numCache>
                <c:formatCode>0.00</c:formatCode>
                <c:ptCount val="1"/>
                <c:pt idx="0">
                  <c:v>24.681889999999999</c:v>
                </c:pt>
              </c:numCache>
            </c:numRef>
          </c:yVal>
          <c:smooth val="0"/>
        </c:ser>
        <c:ser>
          <c:idx val="7"/>
          <c:order val="7"/>
          <c:tx>
            <c:v>Sens8</c:v>
          </c:tx>
          <c:spPr>
            <a:ln w="28575">
              <a:noFill/>
            </a:ln>
          </c:spPr>
          <c:xVal>
            <c:numRef>
              <c:f>Table!$AA$3</c:f>
              <c:numCache>
                <c:formatCode>0.00</c:formatCode>
                <c:ptCount val="1"/>
                <c:pt idx="0">
                  <c:v>24.97</c:v>
                </c:pt>
              </c:numCache>
            </c:numRef>
          </c:xVal>
          <c:yVal>
            <c:numRef>
              <c:f>Table!$Z$10</c:f>
              <c:numCache>
                <c:formatCode>0.00</c:formatCode>
                <c:ptCount val="1"/>
                <c:pt idx="0">
                  <c:v>24.413820000000001</c:v>
                </c:pt>
              </c:numCache>
            </c:numRef>
          </c:yVal>
          <c:smooth val="0"/>
        </c:ser>
        <c:ser>
          <c:idx val="8"/>
          <c:order val="8"/>
          <c:tx>
            <c:v>BatSens</c:v>
          </c:tx>
          <c:spPr>
            <a:ln w="28575">
              <a:noFill/>
            </a:ln>
          </c:spPr>
          <c:xVal>
            <c:numRef>
              <c:f>Table!$AA$3</c:f>
              <c:numCache>
                <c:formatCode>0.00</c:formatCode>
                <c:ptCount val="1"/>
                <c:pt idx="0">
                  <c:v>24.97</c:v>
                </c:pt>
              </c:numCache>
            </c:numRef>
          </c:xVal>
          <c:yVal>
            <c:numRef>
              <c:f>Table!$Z$11</c:f>
              <c:numCache>
                <c:formatCode>0.00</c:formatCode>
                <c:ptCount val="1"/>
                <c:pt idx="0">
                  <c:v>24.997779999999999</c:v>
                </c:pt>
              </c:numCache>
            </c:numRef>
          </c:yVal>
          <c:smooth val="0"/>
        </c:ser>
        <c:ser>
          <c:idx val="9"/>
          <c:order val="9"/>
          <c:tx>
            <c:v>TRUE</c:v>
          </c:tx>
          <c:spPr>
            <a:ln w="22225">
              <a:solidFill>
                <a:schemeClr val="tx1"/>
              </a:solidFill>
              <a:prstDash val="dash"/>
            </a:ln>
          </c:spPr>
          <c:marker>
            <c:symbol val="none"/>
          </c:marker>
          <c:xVal>
            <c:numLit>
              <c:formatCode>General</c:formatCode>
              <c:ptCount val="2"/>
              <c:pt idx="0">
                <c:v>0</c:v>
              </c:pt>
              <c:pt idx="1">
                <c:v>70</c:v>
              </c:pt>
            </c:numLit>
          </c:xVal>
          <c:yVal>
            <c:numLit>
              <c:formatCode>General</c:formatCode>
              <c:ptCount val="2"/>
              <c:pt idx="0">
                <c:v>0</c:v>
              </c:pt>
              <c:pt idx="1">
                <c:v>70</c:v>
              </c:pt>
            </c:numLit>
          </c:yVal>
          <c:smooth val="0"/>
        </c:ser>
        <c:ser>
          <c:idx val="10"/>
          <c:order val="10"/>
          <c:tx>
            <c:v>Shunt</c:v>
          </c:tx>
          <c:spPr>
            <a:ln w="28575">
              <a:noFill/>
            </a:ln>
          </c:spPr>
          <c:marker>
            <c:spPr>
              <a:solidFill>
                <a:schemeClr val="tx1"/>
              </a:solidFill>
              <a:ln>
                <a:noFill/>
              </a:ln>
            </c:spPr>
          </c:marker>
          <c:xVal>
            <c:numRef>
              <c:f>Table!$AA$3</c:f>
              <c:numCache>
                <c:formatCode>0.00</c:formatCode>
                <c:ptCount val="1"/>
                <c:pt idx="0">
                  <c:v>24.97</c:v>
                </c:pt>
              </c:numCache>
            </c:numRef>
          </c:xVal>
          <c:yVal>
            <c:numRef>
              <c:f>Table!$Z$12</c:f>
              <c:numCache>
                <c:formatCode>0.00</c:formatCode>
                <c:ptCount val="1"/>
                <c:pt idx="0">
                  <c:v>24.4526</c:v>
                </c:pt>
              </c:numCache>
            </c:numRef>
          </c:yVal>
          <c:smooth val="0"/>
        </c:ser>
        <c:dLbls>
          <c:showLegendKey val="0"/>
          <c:showVal val="0"/>
          <c:showCatName val="0"/>
          <c:showSerName val="0"/>
          <c:showPercent val="0"/>
          <c:showBubbleSize val="0"/>
        </c:dLbls>
        <c:axId val="496970808"/>
        <c:axId val="496973944"/>
      </c:scatterChart>
      <c:valAx>
        <c:axId val="496970808"/>
        <c:scaling>
          <c:orientation val="minMax"/>
          <c:max val="26"/>
          <c:min val="23"/>
        </c:scaling>
        <c:delete val="0"/>
        <c:axPos val="b"/>
        <c:majorGridlines/>
        <c:title>
          <c:tx>
            <c:rich>
              <a:bodyPr/>
              <a:lstStyle/>
              <a:p>
                <a:pPr>
                  <a:defRPr/>
                </a:pPr>
                <a:r>
                  <a:rPr lang="en-US"/>
                  <a:t>Rested SOC (%)</a:t>
                </a:r>
              </a:p>
            </c:rich>
          </c:tx>
          <c:overlay val="0"/>
        </c:title>
        <c:numFmt formatCode="0.00" sourceLinked="1"/>
        <c:majorTickMark val="out"/>
        <c:minorTickMark val="none"/>
        <c:tickLblPos val="nextTo"/>
        <c:crossAx val="496973944"/>
        <c:crosses val="autoZero"/>
        <c:crossBetween val="midCat"/>
      </c:valAx>
      <c:valAx>
        <c:axId val="496973944"/>
        <c:scaling>
          <c:orientation val="minMax"/>
          <c:max val="26"/>
          <c:min val="23"/>
        </c:scaling>
        <c:delete val="0"/>
        <c:axPos val="l"/>
        <c:majorGridlines/>
        <c:title>
          <c:tx>
            <c:rich>
              <a:bodyPr rot="-5400000" vert="horz"/>
              <a:lstStyle/>
              <a:p>
                <a:pPr>
                  <a:defRPr/>
                </a:pPr>
                <a:r>
                  <a:rPr lang="en-US"/>
                  <a:t>Estimated SOC (%)</a:t>
                </a:r>
              </a:p>
            </c:rich>
          </c:tx>
          <c:overlay val="0"/>
        </c:title>
        <c:numFmt formatCode="0.00" sourceLinked="1"/>
        <c:majorTickMark val="out"/>
        <c:minorTickMark val="none"/>
        <c:tickLblPos val="nextTo"/>
        <c:crossAx val="496970808"/>
        <c:crosses val="autoZero"/>
        <c:crossBetween val="midCat"/>
      </c:valAx>
    </c:plotArea>
    <c:legend>
      <c:legendPos val="r"/>
      <c:legendEntry>
        <c:idx val="9"/>
        <c:delete val="1"/>
      </c:legendEntry>
      <c:overlay val="0"/>
    </c:legend>
    <c:plotVisOnly val="1"/>
    <c:dispBlanksAs val="gap"/>
    <c:showDLblsOverMax val="0"/>
  </c:chart>
  <c:externalData r:id="rId1">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9.328018372703413E-2"/>
          <c:y val="6.0659813356663747E-2"/>
          <c:w val="0.77236393863344099"/>
          <c:h val="0.82051227458929787"/>
        </c:manualLayout>
      </c:layout>
      <c:scatterChart>
        <c:scatterStyle val="lineMarker"/>
        <c:varyColors val="0"/>
        <c:ser>
          <c:idx val="0"/>
          <c:order val="0"/>
          <c:tx>
            <c:v>Sens1</c:v>
          </c:tx>
          <c:spPr>
            <a:ln w="28575">
              <a:noFill/>
            </a:ln>
          </c:spPr>
          <c:xVal>
            <c:numRef>
              <c:f>Table!$AA$33</c:f>
              <c:numCache>
                <c:formatCode>0.00</c:formatCode>
                <c:ptCount val="1"/>
                <c:pt idx="0">
                  <c:v>51.43</c:v>
                </c:pt>
              </c:numCache>
            </c:numRef>
          </c:xVal>
          <c:yVal>
            <c:numRef>
              <c:f>Table!$Z$33</c:f>
              <c:numCache>
                <c:formatCode>0.00</c:formatCode>
                <c:ptCount val="1"/>
                <c:pt idx="0">
                  <c:v>55.360599999999998</c:v>
                </c:pt>
              </c:numCache>
            </c:numRef>
          </c:yVal>
          <c:smooth val="0"/>
        </c:ser>
        <c:ser>
          <c:idx val="1"/>
          <c:order val="1"/>
          <c:tx>
            <c:v>Sens2</c:v>
          </c:tx>
          <c:spPr>
            <a:ln w="28575">
              <a:noFill/>
            </a:ln>
          </c:spPr>
          <c:xVal>
            <c:numRef>
              <c:f>Table!$AA$33</c:f>
              <c:numCache>
                <c:formatCode>0.00</c:formatCode>
                <c:ptCount val="1"/>
                <c:pt idx="0">
                  <c:v>51.43</c:v>
                </c:pt>
              </c:numCache>
            </c:numRef>
          </c:xVal>
          <c:yVal>
            <c:numRef>
              <c:f>Table!$Z$34</c:f>
              <c:numCache>
                <c:formatCode>0.00</c:formatCode>
                <c:ptCount val="1"/>
                <c:pt idx="0">
                  <c:v>58.539619999999999</c:v>
                </c:pt>
              </c:numCache>
            </c:numRef>
          </c:yVal>
          <c:smooth val="0"/>
        </c:ser>
        <c:ser>
          <c:idx val="2"/>
          <c:order val="2"/>
          <c:tx>
            <c:v>Sens3</c:v>
          </c:tx>
          <c:spPr>
            <a:ln w="28575">
              <a:noFill/>
            </a:ln>
          </c:spPr>
          <c:xVal>
            <c:numRef>
              <c:f>Table!$AA$33</c:f>
              <c:numCache>
                <c:formatCode>0.00</c:formatCode>
                <c:ptCount val="1"/>
                <c:pt idx="0">
                  <c:v>51.43</c:v>
                </c:pt>
              </c:numCache>
            </c:numRef>
          </c:xVal>
          <c:yVal>
            <c:numRef>
              <c:f>Table!$Z$35</c:f>
              <c:numCache>
                <c:formatCode>0.00</c:formatCode>
                <c:ptCount val="1"/>
                <c:pt idx="0">
                  <c:v>55.146430000000002</c:v>
                </c:pt>
              </c:numCache>
            </c:numRef>
          </c:yVal>
          <c:smooth val="0"/>
        </c:ser>
        <c:ser>
          <c:idx val="3"/>
          <c:order val="3"/>
          <c:tx>
            <c:v>Sens4</c:v>
          </c:tx>
          <c:spPr>
            <a:ln w="28575">
              <a:noFill/>
            </a:ln>
          </c:spPr>
          <c:xVal>
            <c:numRef>
              <c:f>Table!$AA$33</c:f>
              <c:numCache>
                <c:formatCode>0.00</c:formatCode>
                <c:ptCount val="1"/>
                <c:pt idx="0">
                  <c:v>51.43</c:v>
                </c:pt>
              </c:numCache>
            </c:numRef>
          </c:xVal>
          <c:yVal>
            <c:numRef>
              <c:f>Table!$Z$36</c:f>
              <c:numCache>
                <c:formatCode>0.00</c:formatCode>
                <c:ptCount val="1"/>
                <c:pt idx="0">
                  <c:v>55.304639999999999</c:v>
                </c:pt>
              </c:numCache>
            </c:numRef>
          </c:yVal>
          <c:smooth val="0"/>
        </c:ser>
        <c:ser>
          <c:idx val="4"/>
          <c:order val="4"/>
          <c:tx>
            <c:v>Sens5</c:v>
          </c:tx>
          <c:spPr>
            <a:ln w="28575">
              <a:noFill/>
            </a:ln>
          </c:spPr>
          <c:xVal>
            <c:numRef>
              <c:f>Table!$AA$33</c:f>
              <c:numCache>
                <c:formatCode>0.00</c:formatCode>
                <c:ptCount val="1"/>
                <c:pt idx="0">
                  <c:v>51.43</c:v>
                </c:pt>
              </c:numCache>
            </c:numRef>
          </c:xVal>
          <c:yVal>
            <c:numRef>
              <c:f>Table!$Z$37</c:f>
              <c:numCache>
                <c:formatCode>0.00</c:formatCode>
                <c:ptCount val="1"/>
                <c:pt idx="0">
                  <c:v>55.394620000000003</c:v>
                </c:pt>
              </c:numCache>
            </c:numRef>
          </c:yVal>
          <c:smooth val="0"/>
        </c:ser>
        <c:ser>
          <c:idx val="5"/>
          <c:order val="5"/>
          <c:tx>
            <c:v>Sens6</c:v>
          </c:tx>
          <c:spPr>
            <a:ln w="28575">
              <a:noFill/>
            </a:ln>
          </c:spPr>
          <c:xVal>
            <c:numRef>
              <c:f>Table!$AA$33</c:f>
              <c:numCache>
                <c:formatCode>0.00</c:formatCode>
                <c:ptCount val="1"/>
                <c:pt idx="0">
                  <c:v>51.43</c:v>
                </c:pt>
              </c:numCache>
            </c:numRef>
          </c:xVal>
          <c:yVal>
            <c:numRef>
              <c:f>Table!$Z$38</c:f>
              <c:numCache>
                <c:formatCode>0.00</c:formatCode>
                <c:ptCount val="1"/>
                <c:pt idx="0">
                  <c:v>55.11748</c:v>
                </c:pt>
              </c:numCache>
            </c:numRef>
          </c:yVal>
          <c:smooth val="0"/>
        </c:ser>
        <c:ser>
          <c:idx val="6"/>
          <c:order val="6"/>
          <c:tx>
            <c:v>Sens7</c:v>
          </c:tx>
          <c:spPr>
            <a:ln w="28575">
              <a:noFill/>
            </a:ln>
          </c:spPr>
          <c:xVal>
            <c:numRef>
              <c:f>Table!$AA$33</c:f>
              <c:numCache>
                <c:formatCode>0.00</c:formatCode>
                <c:ptCount val="1"/>
                <c:pt idx="0">
                  <c:v>51.43</c:v>
                </c:pt>
              </c:numCache>
            </c:numRef>
          </c:xVal>
          <c:yVal>
            <c:numRef>
              <c:f>Table!$Z$39</c:f>
              <c:numCache>
                <c:formatCode>0.00</c:formatCode>
                <c:ptCount val="1"/>
                <c:pt idx="0">
                  <c:v>56.011870000000002</c:v>
                </c:pt>
              </c:numCache>
            </c:numRef>
          </c:yVal>
          <c:smooth val="0"/>
        </c:ser>
        <c:ser>
          <c:idx val="7"/>
          <c:order val="7"/>
          <c:tx>
            <c:v>Sens8</c:v>
          </c:tx>
          <c:spPr>
            <a:ln w="28575">
              <a:noFill/>
            </a:ln>
          </c:spPr>
          <c:xVal>
            <c:numRef>
              <c:f>Table!$AA$33</c:f>
              <c:numCache>
                <c:formatCode>0.00</c:formatCode>
                <c:ptCount val="1"/>
                <c:pt idx="0">
                  <c:v>51.43</c:v>
                </c:pt>
              </c:numCache>
            </c:numRef>
          </c:xVal>
          <c:yVal>
            <c:numRef>
              <c:f>Table!$Z$40</c:f>
              <c:numCache>
                <c:formatCode>0.00</c:formatCode>
                <c:ptCount val="1"/>
                <c:pt idx="0">
                  <c:v>55.061489999999999</c:v>
                </c:pt>
              </c:numCache>
            </c:numRef>
          </c:yVal>
          <c:smooth val="0"/>
        </c:ser>
        <c:ser>
          <c:idx val="8"/>
          <c:order val="8"/>
          <c:tx>
            <c:v>BatSens</c:v>
          </c:tx>
          <c:spPr>
            <a:ln w="28575">
              <a:noFill/>
            </a:ln>
          </c:spPr>
          <c:xVal>
            <c:numRef>
              <c:f>Table!$AA$33</c:f>
              <c:numCache>
                <c:formatCode>0.00</c:formatCode>
                <c:ptCount val="1"/>
                <c:pt idx="0">
                  <c:v>51.43</c:v>
                </c:pt>
              </c:numCache>
            </c:numRef>
          </c:xVal>
          <c:yVal>
            <c:numRef>
              <c:f>Table!$Z$41</c:f>
              <c:numCache>
                <c:formatCode>0.00</c:formatCode>
                <c:ptCount val="1"/>
                <c:pt idx="0">
                  <c:v>57.854439999999997</c:v>
                </c:pt>
              </c:numCache>
            </c:numRef>
          </c:yVal>
          <c:smooth val="0"/>
        </c:ser>
        <c:ser>
          <c:idx val="9"/>
          <c:order val="9"/>
          <c:tx>
            <c:v>TRUE</c:v>
          </c:tx>
          <c:spPr>
            <a:ln w="22225">
              <a:solidFill>
                <a:schemeClr val="tx1"/>
              </a:solidFill>
              <a:prstDash val="dash"/>
            </a:ln>
          </c:spPr>
          <c:marker>
            <c:symbol val="none"/>
          </c:marker>
          <c:xVal>
            <c:numLit>
              <c:formatCode>General</c:formatCode>
              <c:ptCount val="2"/>
              <c:pt idx="0">
                <c:v>0</c:v>
              </c:pt>
              <c:pt idx="1">
                <c:v>70</c:v>
              </c:pt>
            </c:numLit>
          </c:xVal>
          <c:yVal>
            <c:numLit>
              <c:formatCode>General</c:formatCode>
              <c:ptCount val="2"/>
              <c:pt idx="0">
                <c:v>0</c:v>
              </c:pt>
              <c:pt idx="1">
                <c:v>70</c:v>
              </c:pt>
            </c:numLit>
          </c:yVal>
          <c:smooth val="0"/>
        </c:ser>
        <c:ser>
          <c:idx val="10"/>
          <c:order val="10"/>
          <c:tx>
            <c:v>Shunt</c:v>
          </c:tx>
          <c:spPr>
            <a:ln w="28575">
              <a:noFill/>
            </a:ln>
          </c:spPr>
          <c:marker>
            <c:symbol val="square"/>
            <c:size val="7"/>
            <c:spPr>
              <a:solidFill>
                <a:schemeClr val="tx1"/>
              </a:solidFill>
              <a:ln>
                <a:noFill/>
              </a:ln>
            </c:spPr>
          </c:marker>
          <c:xVal>
            <c:numRef>
              <c:f>Table!$AA$33</c:f>
              <c:numCache>
                <c:formatCode>0.00</c:formatCode>
                <c:ptCount val="1"/>
                <c:pt idx="0">
                  <c:v>51.43</c:v>
                </c:pt>
              </c:numCache>
            </c:numRef>
          </c:xVal>
          <c:yVal>
            <c:numRef>
              <c:f>Table!$Z$42</c:f>
              <c:numCache>
                <c:formatCode>General</c:formatCode>
                <c:ptCount val="1"/>
                <c:pt idx="0">
                  <c:v>54.473700000000001</c:v>
                </c:pt>
              </c:numCache>
            </c:numRef>
          </c:yVal>
          <c:smooth val="0"/>
        </c:ser>
        <c:dLbls>
          <c:showLegendKey val="0"/>
          <c:showVal val="0"/>
          <c:showCatName val="0"/>
          <c:showSerName val="0"/>
          <c:showPercent val="0"/>
          <c:showBubbleSize val="0"/>
        </c:dLbls>
        <c:axId val="383834208"/>
        <c:axId val="383833816"/>
      </c:scatterChart>
      <c:valAx>
        <c:axId val="383834208"/>
        <c:scaling>
          <c:orientation val="minMax"/>
          <c:max val="59"/>
          <c:min val="48"/>
        </c:scaling>
        <c:delete val="0"/>
        <c:axPos val="b"/>
        <c:majorGridlines/>
        <c:title>
          <c:tx>
            <c:rich>
              <a:bodyPr/>
              <a:lstStyle/>
              <a:p>
                <a:pPr>
                  <a:defRPr/>
                </a:pPr>
                <a:r>
                  <a:rPr lang="en-US" dirty="0" smtClean="0"/>
                  <a:t>Rested SOC (%)</a:t>
                </a:r>
                <a:endParaRPr lang="en-US" dirty="0"/>
              </a:p>
            </c:rich>
          </c:tx>
          <c:overlay val="0"/>
        </c:title>
        <c:numFmt formatCode="0.00" sourceLinked="1"/>
        <c:majorTickMark val="out"/>
        <c:minorTickMark val="none"/>
        <c:tickLblPos val="nextTo"/>
        <c:crossAx val="383833816"/>
        <c:crosses val="autoZero"/>
        <c:crossBetween val="midCat"/>
      </c:valAx>
      <c:valAx>
        <c:axId val="383833816"/>
        <c:scaling>
          <c:orientation val="minMax"/>
          <c:max val="59"/>
          <c:min val="48"/>
        </c:scaling>
        <c:delete val="0"/>
        <c:axPos val="l"/>
        <c:majorGridlines/>
        <c:title>
          <c:tx>
            <c:rich>
              <a:bodyPr rot="-5400000" vert="horz"/>
              <a:lstStyle/>
              <a:p>
                <a:pPr>
                  <a:defRPr/>
                </a:pPr>
                <a:r>
                  <a:rPr lang="en-US" dirty="0" smtClean="0"/>
                  <a:t>Estimated SOC (%)</a:t>
                </a:r>
                <a:endParaRPr lang="en-US" dirty="0"/>
              </a:p>
            </c:rich>
          </c:tx>
          <c:overlay val="0"/>
        </c:title>
        <c:numFmt formatCode="0.00" sourceLinked="1"/>
        <c:majorTickMark val="out"/>
        <c:minorTickMark val="none"/>
        <c:tickLblPos val="nextTo"/>
        <c:crossAx val="383834208"/>
        <c:crosses val="autoZero"/>
        <c:crossBetween val="midCat"/>
      </c:valAx>
    </c:plotArea>
    <c:legend>
      <c:legendPos val="r"/>
      <c:legendEntry>
        <c:idx val="9"/>
        <c:delete val="1"/>
      </c:legendEntry>
      <c:overlay val="0"/>
    </c:legend>
    <c:plotVisOnly val="1"/>
    <c:dispBlanksAs val="gap"/>
    <c:showDLblsOverMax val="0"/>
  </c:chart>
  <c:externalData r:id="rId1">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scatterChart>
        <c:scatterStyle val="lineMarker"/>
        <c:varyColors val="0"/>
        <c:ser>
          <c:idx val="0"/>
          <c:order val="0"/>
          <c:tx>
            <c:v>Sens1</c:v>
          </c:tx>
          <c:spPr>
            <a:ln w="28575">
              <a:noFill/>
            </a:ln>
          </c:spPr>
          <c:xVal>
            <c:numRef>
              <c:f>Table!$AD$33:$AE$33</c:f>
              <c:numCache>
                <c:formatCode>0.00</c:formatCode>
                <c:ptCount val="2"/>
                <c:pt idx="0">
                  <c:v>16.39</c:v>
                </c:pt>
                <c:pt idx="1">
                  <c:v>-14.95</c:v>
                </c:pt>
              </c:numCache>
            </c:numRef>
          </c:xVal>
          <c:yVal>
            <c:numRef>
              <c:f>Table!$AB$33:$AC$33</c:f>
              <c:numCache>
                <c:formatCode>0.00</c:formatCode>
                <c:ptCount val="2"/>
                <c:pt idx="0">
                  <c:v>15.64</c:v>
                </c:pt>
                <c:pt idx="1">
                  <c:v>-15.62</c:v>
                </c:pt>
              </c:numCache>
            </c:numRef>
          </c:yVal>
          <c:smooth val="0"/>
        </c:ser>
        <c:ser>
          <c:idx val="1"/>
          <c:order val="1"/>
          <c:tx>
            <c:v>Sens2</c:v>
          </c:tx>
          <c:spPr>
            <a:ln w="28575">
              <a:noFill/>
            </a:ln>
          </c:spPr>
          <c:xVal>
            <c:numRef>
              <c:f>Table!$AD$34:$AE$34</c:f>
              <c:numCache>
                <c:formatCode>0.00</c:formatCode>
                <c:ptCount val="2"/>
                <c:pt idx="0">
                  <c:v>16.39</c:v>
                </c:pt>
                <c:pt idx="1">
                  <c:v>-14.95</c:v>
                </c:pt>
              </c:numCache>
            </c:numRef>
          </c:xVal>
          <c:yVal>
            <c:numRef>
              <c:f>Table!$AB$34:$AC$34</c:f>
              <c:numCache>
                <c:formatCode>0.00</c:formatCode>
                <c:ptCount val="2"/>
                <c:pt idx="0">
                  <c:v>15.62</c:v>
                </c:pt>
                <c:pt idx="1">
                  <c:v>-15.61</c:v>
                </c:pt>
              </c:numCache>
            </c:numRef>
          </c:yVal>
          <c:smooth val="0"/>
        </c:ser>
        <c:ser>
          <c:idx val="2"/>
          <c:order val="2"/>
          <c:tx>
            <c:v>Sens3</c:v>
          </c:tx>
          <c:spPr>
            <a:ln w="28575">
              <a:noFill/>
            </a:ln>
          </c:spPr>
          <c:xVal>
            <c:numRef>
              <c:f>Table!$AD$35:$AE$35</c:f>
              <c:numCache>
                <c:formatCode>0.00</c:formatCode>
                <c:ptCount val="2"/>
                <c:pt idx="0">
                  <c:v>16.39</c:v>
                </c:pt>
                <c:pt idx="1">
                  <c:v>-14.95</c:v>
                </c:pt>
              </c:numCache>
            </c:numRef>
          </c:xVal>
          <c:yVal>
            <c:numRef>
              <c:f>Table!$AB$35:$AC$35</c:f>
              <c:numCache>
                <c:formatCode>0.00</c:formatCode>
                <c:ptCount val="2"/>
                <c:pt idx="0">
                  <c:v>15.64</c:v>
                </c:pt>
                <c:pt idx="1">
                  <c:v>-15.63</c:v>
                </c:pt>
              </c:numCache>
            </c:numRef>
          </c:yVal>
          <c:smooth val="0"/>
        </c:ser>
        <c:ser>
          <c:idx val="3"/>
          <c:order val="3"/>
          <c:tx>
            <c:v>Sens4</c:v>
          </c:tx>
          <c:spPr>
            <a:ln w="28575">
              <a:noFill/>
            </a:ln>
          </c:spPr>
          <c:xVal>
            <c:numRef>
              <c:f>Table!$AD$36:$AE$36</c:f>
              <c:numCache>
                <c:formatCode>0.00</c:formatCode>
                <c:ptCount val="2"/>
                <c:pt idx="0">
                  <c:v>16.39</c:v>
                </c:pt>
                <c:pt idx="1">
                  <c:v>-14.95</c:v>
                </c:pt>
              </c:numCache>
            </c:numRef>
          </c:xVal>
          <c:yVal>
            <c:numRef>
              <c:f>Table!$AB$33:$AC$33</c:f>
              <c:numCache>
                <c:formatCode>0.00</c:formatCode>
                <c:ptCount val="2"/>
                <c:pt idx="0">
                  <c:v>15.64</c:v>
                </c:pt>
                <c:pt idx="1">
                  <c:v>-15.62</c:v>
                </c:pt>
              </c:numCache>
            </c:numRef>
          </c:yVal>
          <c:smooth val="0"/>
        </c:ser>
        <c:ser>
          <c:idx val="4"/>
          <c:order val="4"/>
          <c:tx>
            <c:v>Sens5</c:v>
          </c:tx>
          <c:spPr>
            <a:ln w="28575">
              <a:noFill/>
            </a:ln>
          </c:spPr>
          <c:xVal>
            <c:numRef>
              <c:f>Table!$AD$37:$AE$37</c:f>
              <c:numCache>
                <c:formatCode>0.00</c:formatCode>
                <c:ptCount val="2"/>
                <c:pt idx="0">
                  <c:v>16.39</c:v>
                </c:pt>
                <c:pt idx="1">
                  <c:v>-14.95</c:v>
                </c:pt>
              </c:numCache>
            </c:numRef>
          </c:xVal>
          <c:yVal>
            <c:numRef>
              <c:f>Table!$AB$37:$AC$37</c:f>
              <c:numCache>
                <c:formatCode>0.00</c:formatCode>
                <c:ptCount val="2"/>
                <c:pt idx="0">
                  <c:v>15.65</c:v>
                </c:pt>
                <c:pt idx="1">
                  <c:v>-15.64</c:v>
                </c:pt>
              </c:numCache>
            </c:numRef>
          </c:yVal>
          <c:smooth val="0"/>
        </c:ser>
        <c:ser>
          <c:idx val="5"/>
          <c:order val="5"/>
          <c:tx>
            <c:v>Sens6</c:v>
          </c:tx>
          <c:spPr>
            <a:ln w="28575">
              <a:noFill/>
            </a:ln>
          </c:spPr>
          <c:xVal>
            <c:numRef>
              <c:f>Table!$AD$38:$AE$38</c:f>
              <c:numCache>
                <c:formatCode>0.00</c:formatCode>
                <c:ptCount val="2"/>
                <c:pt idx="0">
                  <c:v>16.39</c:v>
                </c:pt>
                <c:pt idx="1">
                  <c:v>-14.95</c:v>
                </c:pt>
              </c:numCache>
            </c:numRef>
          </c:xVal>
          <c:yVal>
            <c:numRef>
              <c:f>Table!$AB$33:$AC$33</c:f>
              <c:numCache>
                <c:formatCode>0.00</c:formatCode>
                <c:ptCount val="2"/>
                <c:pt idx="0">
                  <c:v>15.64</c:v>
                </c:pt>
                <c:pt idx="1">
                  <c:v>-15.62</c:v>
                </c:pt>
              </c:numCache>
            </c:numRef>
          </c:yVal>
          <c:smooth val="0"/>
        </c:ser>
        <c:ser>
          <c:idx val="6"/>
          <c:order val="6"/>
          <c:tx>
            <c:v>Sens7</c:v>
          </c:tx>
          <c:spPr>
            <a:ln w="28575">
              <a:noFill/>
            </a:ln>
          </c:spPr>
          <c:xVal>
            <c:numRef>
              <c:f>Table!$AD$39:$AE$39</c:f>
              <c:numCache>
                <c:formatCode>0.00</c:formatCode>
                <c:ptCount val="2"/>
                <c:pt idx="0">
                  <c:v>16.39</c:v>
                </c:pt>
                <c:pt idx="1">
                  <c:v>-14.95</c:v>
                </c:pt>
              </c:numCache>
            </c:numRef>
          </c:xVal>
          <c:yVal>
            <c:numRef>
              <c:f>Table!$AB$39:$AC$39</c:f>
              <c:numCache>
                <c:formatCode>0.00</c:formatCode>
                <c:ptCount val="2"/>
                <c:pt idx="0">
                  <c:v>15.65</c:v>
                </c:pt>
                <c:pt idx="1">
                  <c:v>-15.64</c:v>
                </c:pt>
              </c:numCache>
            </c:numRef>
          </c:yVal>
          <c:smooth val="0"/>
        </c:ser>
        <c:ser>
          <c:idx val="7"/>
          <c:order val="7"/>
          <c:tx>
            <c:v>Sens8</c:v>
          </c:tx>
          <c:spPr>
            <a:ln w="28575">
              <a:noFill/>
            </a:ln>
          </c:spPr>
          <c:xVal>
            <c:numRef>
              <c:f>Table!$AD$40:$AE$40</c:f>
              <c:numCache>
                <c:formatCode>0.00</c:formatCode>
                <c:ptCount val="2"/>
                <c:pt idx="0">
                  <c:v>16.39</c:v>
                </c:pt>
                <c:pt idx="1">
                  <c:v>-14.95</c:v>
                </c:pt>
              </c:numCache>
            </c:numRef>
          </c:xVal>
          <c:yVal>
            <c:numRef>
              <c:f>Table!$AB$40:$AC$40</c:f>
              <c:numCache>
                <c:formatCode>0.00</c:formatCode>
                <c:ptCount val="2"/>
                <c:pt idx="0">
                  <c:v>15.64</c:v>
                </c:pt>
                <c:pt idx="1">
                  <c:v>-15.64</c:v>
                </c:pt>
              </c:numCache>
            </c:numRef>
          </c:yVal>
          <c:smooth val="0"/>
        </c:ser>
        <c:ser>
          <c:idx val="8"/>
          <c:order val="8"/>
          <c:tx>
            <c:v>Bat</c:v>
          </c:tx>
          <c:spPr>
            <a:ln w="28575">
              <a:noFill/>
            </a:ln>
          </c:spPr>
          <c:xVal>
            <c:numRef>
              <c:f>Table!$AD$41:$AE$41</c:f>
              <c:numCache>
                <c:formatCode>0.00</c:formatCode>
                <c:ptCount val="2"/>
                <c:pt idx="0">
                  <c:v>16.39</c:v>
                </c:pt>
                <c:pt idx="1">
                  <c:v>-14.95</c:v>
                </c:pt>
              </c:numCache>
            </c:numRef>
          </c:xVal>
          <c:yVal>
            <c:numRef>
              <c:f>Table!$AB$41:$AC$41</c:f>
              <c:numCache>
                <c:formatCode>0.00</c:formatCode>
                <c:ptCount val="2"/>
                <c:pt idx="0">
                  <c:v>14.96</c:v>
                </c:pt>
                <c:pt idx="1">
                  <c:v>-16.57</c:v>
                </c:pt>
              </c:numCache>
            </c:numRef>
          </c:yVal>
          <c:smooth val="0"/>
        </c:ser>
        <c:ser>
          <c:idx val="9"/>
          <c:order val="9"/>
          <c:spPr>
            <a:ln w="12700">
              <a:solidFill>
                <a:schemeClr val="tx1"/>
              </a:solidFill>
              <a:prstDash val="dash"/>
            </a:ln>
          </c:spPr>
          <c:marker>
            <c:symbol val="none"/>
          </c:marker>
          <c:xVal>
            <c:numLit>
              <c:formatCode>General</c:formatCode>
              <c:ptCount val="2"/>
              <c:pt idx="0">
                <c:v>-20</c:v>
              </c:pt>
              <c:pt idx="1">
                <c:v>20</c:v>
              </c:pt>
            </c:numLit>
          </c:xVal>
          <c:yVal>
            <c:numLit>
              <c:formatCode>General</c:formatCode>
              <c:ptCount val="2"/>
              <c:pt idx="0">
                <c:v>-20</c:v>
              </c:pt>
              <c:pt idx="1">
                <c:v>20</c:v>
              </c:pt>
            </c:numLit>
          </c:yVal>
          <c:smooth val="0"/>
        </c:ser>
        <c:dLbls>
          <c:showLegendKey val="0"/>
          <c:showVal val="0"/>
          <c:showCatName val="0"/>
          <c:showSerName val="0"/>
          <c:showPercent val="0"/>
          <c:showBubbleSize val="0"/>
        </c:dLbls>
        <c:axId val="382821536"/>
        <c:axId val="382821928"/>
      </c:scatterChart>
      <c:valAx>
        <c:axId val="382821536"/>
        <c:scaling>
          <c:orientation val="minMax"/>
          <c:max val="17"/>
          <c:min val="14.9"/>
        </c:scaling>
        <c:delete val="0"/>
        <c:axPos val="b"/>
        <c:majorGridlines/>
        <c:title>
          <c:tx>
            <c:rich>
              <a:bodyPr/>
              <a:lstStyle/>
              <a:p>
                <a:pPr>
                  <a:defRPr/>
                </a:pPr>
                <a:r>
                  <a:rPr lang="en-US"/>
                  <a:t>Actual Power (kW)</a:t>
                </a:r>
              </a:p>
            </c:rich>
          </c:tx>
          <c:overlay val="0"/>
        </c:title>
        <c:numFmt formatCode="0.00" sourceLinked="1"/>
        <c:majorTickMark val="out"/>
        <c:minorTickMark val="none"/>
        <c:tickLblPos val="nextTo"/>
        <c:crossAx val="382821928"/>
        <c:crosses val="autoZero"/>
        <c:crossBetween val="midCat"/>
      </c:valAx>
      <c:valAx>
        <c:axId val="382821928"/>
        <c:scaling>
          <c:orientation val="minMax"/>
          <c:max val="17"/>
          <c:min val="14.9"/>
        </c:scaling>
        <c:delete val="0"/>
        <c:axPos val="l"/>
        <c:majorGridlines/>
        <c:title>
          <c:tx>
            <c:rich>
              <a:bodyPr rot="-5400000" vert="horz"/>
              <a:lstStyle/>
              <a:p>
                <a:pPr>
                  <a:defRPr/>
                </a:pPr>
                <a:r>
                  <a:rPr lang="en-US"/>
                  <a:t>Estimated Power (kW)</a:t>
                </a:r>
              </a:p>
            </c:rich>
          </c:tx>
          <c:overlay val="0"/>
        </c:title>
        <c:numFmt formatCode="0.00" sourceLinked="1"/>
        <c:majorTickMark val="out"/>
        <c:minorTickMark val="none"/>
        <c:tickLblPos val="nextTo"/>
        <c:crossAx val="382821536"/>
        <c:crosses val="autoZero"/>
        <c:crossBetween val="midCat"/>
      </c:valAx>
    </c:plotArea>
    <c:legend>
      <c:legendPos val="r"/>
      <c:legendEntry>
        <c:idx val="9"/>
        <c:delete val="1"/>
      </c:legendEntry>
      <c:overlay val="0"/>
    </c:legend>
    <c:plotVisOnly val="1"/>
    <c:dispBlanksAs val="gap"/>
    <c:showDLblsOverMax val="0"/>
  </c:chart>
  <c:externalData r:id="rId1">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scatterChart>
        <c:scatterStyle val="lineMarker"/>
        <c:varyColors val="0"/>
        <c:ser>
          <c:idx val="0"/>
          <c:order val="0"/>
          <c:tx>
            <c:v>Sens1</c:v>
          </c:tx>
          <c:spPr>
            <a:ln w="28575">
              <a:noFill/>
            </a:ln>
          </c:spPr>
          <c:xVal>
            <c:numRef>
              <c:f>Table!$AD$33:$AE$33</c:f>
              <c:numCache>
                <c:formatCode>0.00</c:formatCode>
                <c:ptCount val="2"/>
                <c:pt idx="0">
                  <c:v>16.39</c:v>
                </c:pt>
                <c:pt idx="1">
                  <c:v>-14.95</c:v>
                </c:pt>
              </c:numCache>
            </c:numRef>
          </c:xVal>
          <c:yVal>
            <c:numRef>
              <c:f>Table!$AB$33:$AC$33</c:f>
              <c:numCache>
                <c:formatCode>0.00</c:formatCode>
                <c:ptCount val="2"/>
                <c:pt idx="0">
                  <c:v>15.64</c:v>
                </c:pt>
                <c:pt idx="1">
                  <c:v>-15.62</c:v>
                </c:pt>
              </c:numCache>
            </c:numRef>
          </c:yVal>
          <c:smooth val="0"/>
        </c:ser>
        <c:ser>
          <c:idx val="1"/>
          <c:order val="1"/>
          <c:tx>
            <c:v>Sens2</c:v>
          </c:tx>
          <c:spPr>
            <a:ln w="28575">
              <a:noFill/>
            </a:ln>
          </c:spPr>
          <c:xVal>
            <c:numRef>
              <c:f>Table!$AD$34:$AE$34</c:f>
              <c:numCache>
                <c:formatCode>0.00</c:formatCode>
                <c:ptCount val="2"/>
                <c:pt idx="0">
                  <c:v>16.39</c:v>
                </c:pt>
                <c:pt idx="1">
                  <c:v>-14.95</c:v>
                </c:pt>
              </c:numCache>
            </c:numRef>
          </c:xVal>
          <c:yVal>
            <c:numRef>
              <c:f>Table!$AB$33:$AC$33</c:f>
              <c:numCache>
                <c:formatCode>0.00</c:formatCode>
                <c:ptCount val="2"/>
                <c:pt idx="0">
                  <c:v>15.64</c:v>
                </c:pt>
                <c:pt idx="1">
                  <c:v>-15.62</c:v>
                </c:pt>
              </c:numCache>
            </c:numRef>
          </c:yVal>
          <c:smooth val="0"/>
        </c:ser>
        <c:ser>
          <c:idx val="2"/>
          <c:order val="2"/>
          <c:tx>
            <c:v>Sens3</c:v>
          </c:tx>
          <c:spPr>
            <a:ln w="28575">
              <a:noFill/>
            </a:ln>
          </c:spPr>
          <c:xVal>
            <c:numRef>
              <c:f>Table!$AD$35:$AE$35</c:f>
              <c:numCache>
                <c:formatCode>0.00</c:formatCode>
                <c:ptCount val="2"/>
                <c:pt idx="0">
                  <c:v>16.39</c:v>
                </c:pt>
                <c:pt idx="1">
                  <c:v>-14.95</c:v>
                </c:pt>
              </c:numCache>
            </c:numRef>
          </c:xVal>
          <c:yVal>
            <c:numRef>
              <c:f>Table!$AB$35:$AC$35</c:f>
              <c:numCache>
                <c:formatCode>0.00</c:formatCode>
                <c:ptCount val="2"/>
                <c:pt idx="0">
                  <c:v>15.64</c:v>
                </c:pt>
                <c:pt idx="1">
                  <c:v>-15.63</c:v>
                </c:pt>
              </c:numCache>
            </c:numRef>
          </c:yVal>
          <c:smooth val="0"/>
        </c:ser>
        <c:ser>
          <c:idx val="3"/>
          <c:order val="3"/>
          <c:tx>
            <c:v>Sens4</c:v>
          </c:tx>
          <c:spPr>
            <a:ln w="28575">
              <a:noFill/>
            </a:ln>
          </c:spPr>
          <c:xVal>
            <c:numRef>
              <c:f>Table!$AD$36:$AE$36</c:f>
              <c:numCache>
                <c:formatCode>0.00</c:formatCode>
                <c:ptCount val="2"/>
                <c:pt idx="0">
                  <c:v>16.39</c:v>
                </c:pt>
                <c:pt idx="1">
                  <c:v>-14.95</c:v>
                </c:pt>
              </c:numCache>
            </c:numRef>
          </c:xVal>
          <c:yVal>
            <c:numRef>
              <c:f>Table!$AB$36:$AC$36</c:f>
              <c:numCache>
                <c:formatCode>0.00</c:formatCode>
                <c:ptCount val="2"/>
                <c:pt idx="0">
                  <c:v>15.65</c:v>
                </c:pt>
                <c:pt idx="1">
                  <c:v>-15.62</c:v>
                </c:pt>
              </c:numCache>
            </c:numRef>
          </c:yVal>
          <c:smooth val="0"/>
        </c:ser>
        <c:ser>
          <c:idx val="4"/>
          <c:order val="4"/>
          <c:tx>
            <c:v>Sens5</c:v>
          </c:tx>
          <c:spPr>
            <a:ln w="28575">
              <a:noFill/>
            </a:ln>
          </c:spPr>
          <c:xVal>
            <c:numRef>
              <c:f>Table!$AD$37:$AE$37</c:f>
              <c:numCache>
                <c:formatCode>0.00</c:formatCode>
                <c:ptCount val="2"/>
                <c:pt idx="0">
                  <c:v>16.39</c:v>
                </c:pt>
                <c:pt idx="1">
                  <c:v>-14.95</c:v>
                </c:pt>
              </c:numCache>
            </c:numRef>
          </c:xVal>
          <c:yVal>
            <c:numRef>
              <c:f>Table!$AB$37:$AC$37</c:f>
              <c:numCache>
                <c:formatCode>0.00</c:formatCode>
                <c:ptCount val="2"/>
                <c:pt idx="0">
                  <c:v>15.65</c:v>
                </c:pt>
                <c:pt idx="1">
                  <c:v>-15.64</c:v>
                </c:pt>
              </c:numCache>
            </c:numRef>
          </c:yVal>
          <c:smooth val="0"/>
        </c:ser>
        <c:ser>
          <c:idx val="5"/>
          <c:order val="5"/>
          <c:tx>
            <c:v>Sens6</c:v>
          </c:tx>
          <c:spPr>
            <a:ln w="28575">
              <a:noFill/>
            </a:ln>
          </c:spPr>
          <c:xVal>
            <c:numRef>
              <c:f>Table!$AD$38:$AE$38</c:f>
              <c:numCache>
                <c:formatCode>0.00</c:formatCode>
                <c:ptCount val="2"/>
                <c:pt idx="0">
                  <c:v>16.39</c:v>
                </c:pt>
                <c:pt idx="1">
                  <c:v>-14.95</c:v>
                </c:pt>
              </c:numCache>
            </c:numRef>
          </c:xVal>
          <c:yVal>
            <c:numRef>
              <c:f>Table!$AB$38:$AC$38</c:f>
              <c:numCache>
                <c:formatCode>0.00</c:formatCode>
                <c:ptCount val="2"/>
                <c:pt idx="0">
                  <c:v>15.64</c:v>
                </c:pt>
                <c:pt idx="1">
                  <c:v>-15.63</c:v>
                </c:pt>
              </c:numCache>
            </c:numRef>
          </c:yVal>
          <c:smooth val="0"/>
        </c:ser>
        <c:ser>
          <c:idx val="6"/>
          <c:order val="6"/>
          <c:tx>
            <c:v>Sens7</c:v>
          </c:tx>
          <c:spPr>
            <a:ln w="28575">
              <a:noFill/>
            </a:ln>
          </c:spPr>
          <c:xVal>
            <c:numRef>
              <c:f>Table!$AD$39:$AE$39</c:f>
              <c:numCache>
                <c:formatCode>0.00</c:formatCode>
                <c:ptCount val="2"/>
                <c:pt idx="0">
                  <c:v>16.39</c:v>
                </c:pt>
                <c:pt idx="1">
                  <c:v>-14.95</c:v>
                </c:pt>
              </c:numCache>
            </c:numRef>
          </c:xVal>
          <c:yVal>
            <c:numRef>
              <c:f>Table!$AB$39:$AC$39</c:f>
              <c:numCache>
                <c:formatCode>0.00</c:formatCode>
                <c:ptCount val="2"/>
                <c:pt idx="0">
                  <c:v>15.65</c:v>
                </c:pt>
                <c:pt idx="1">
                  <c:v>-15.64</c:v>
                </c:pt>
              </c:numCache>
            </c:numRef>
          </c:yVal>
          <c:smooth val="0"/>
        </c:ser>
        <c:ser>
          <c:idx val="7"/>
          <c:order val="7"/>
          <c:tx>
            <c:v>Sens8</c:v>
          </c:tx>
          <c:spPr>
            <a:ln w="28575">
              <a:noFill/>
            </a:ln>
          </c:spPr>
          <c:xVal>
            <c:numRef>
              <c:f>Table!$AD$40:$AE$40</c:f>
              <c:numCache>
                <c:formatCode>0.00</c:formatCode>
                <c:ptCount val="2"/>
                <c:pt idx="0">
                  <c:v>16.39</c:v>
                </c:pt>
                <c:pt idx="1">
                  <c:v>-14.95</c:v>
                </c:pt>
              </c:numCache>
            </c:numRef>
          </c:xVal>
          <c:yVal>
            <c:numRef>
              <c:f>Table!$AB$40:$AC$40</c:f>
              <c:numCache>
                <c:formatCode>0.00</c:formatCode>
                <c:ptCount val="2"/>
                <c:pt idx="0">
                  <c:v>15.64</c:v>
                </c:pt>
                <c:pt idx="1">
                  <c:v>-15.64</c:v>
                </c:pt>
              </c:numCache>
            </c:numRef>
          </c:yVal>
          <c:smooth val="0"/>
        </c:ser>
        <c:ser>
          <c:idx val="8"/>
          <c:order val="8"/>
          <c:tx>
            <c:v>Bat</c:v>
          </c:tx>
          <c:spPr>
            <a:ln w="28575">
              <a:noFill/>
            </a:ln>
          </c:spPr>
          <c:xVal>
            <c:numRef>
              <c:f>Table!$AD$41:$AE$41</c:f>
              <c:numCache>
                <c:formatCode>0.00</c:formatCode>
                <c:ptCount val="2"/>
                <c:pt idx="0">
                  <c:v>16.39</c:v>
                </c:pt>
                <c:pt idx="1">
                  <c:v>-14.95</c:v>
                </c:pt>
              </c:numCache>
            </c:numRef>
          </c:xVal>
          <c:yVal>
            <c:numRef>
              <c:f>Table!$AB$41:$AC$41</c:f>
              <c:numCache>
                <c:formatCode>0.00</c:formatCode>
                <c:ptCount val="2"/>
                <c:pt idx="0">
                  <c:v>14.96</c:v>
                </c:pt>
                <c:pt idx="1">
                  <c:v>-16.57</c:v>
                </c:pt>
              </c:numCache>
            </c:numRef>
          </c:yVal>
          <c:smooth val="0"/>
        </c:ser>
        <c:ser>
          <c:idx val="9"/>
          <c:order val="9"/>
          <c:spPr>
            <a:ln w="12700">
              <a:solidFill>
                <a:schemeClr val="tx1"/>
              </a:solidFill>
              <a:prstDash val="dash"/>
            </a:ln>
          </c:spPr>
          <c:marker>
            <c:symbol val="none"/>
          </c:marker>
          <c:xVal>
            <c:numLit>
              <c:formatCode>General</c:formatCode>
              <c:ptCount val="2"/>
              <c:pt idx="0">
                <c:v>-20</c:v>
              </c:pt>
              <c:pt idx="1">
                <c:v>20</c:v>
              </c:pt>
            </c:numLit>
          </c:xVal>
          <c:yVal>
            <c:numLit>
              <c:formatCode>General</c:formatCode>
              <c:ptCount val="2"/>
              <c:pt idx="0">
                <c:v>-20</c:v>
              </c:pt>
              <c:pt idx="1">
                <c:v>20</c:v>
              </c:pt>
            </c:numLit>
          </c:yVal>
          <c:smooth val="0"/>
        </c:ser>
        <c:dLbls>
          <c:showLegendKey val="0"/>
          <c:showVal val="0"/>
          <c:showCatName val="0"/>
          <c:showSerName val="0"/>
          <c:showPercent val="0"/>
          <c:showBubbleSize val="0"/>
        </c:dLbls>
        <c:axId val="382822712"/>
        <c:axId val="383341872"/>
      </c:scatterChart>
      <c:valAx>
        <c:axId val="382822712"/>
        <c:scaling>
          <c:orientation val="minMax"/>
          <c:max val="-14.7"/>
          <c:min val="-16.600000000000001"/>
        </c:scaling>
        <c:delete val="0"/>
        <c:axPos val="b"/>
        <c:majorGridlines/>
        <c:title>
          <c:tx>
            <c:rich>
              <a:bodyPr/>
              <a:lstStyle/>
              <a:p>
                <a:pPr>
                  <a:defRPr/>
                </a:pPr>
                <a:r>
                  <a:rPr lang="en-US"/>
                  <a:t>Actual Power (kW)</a:t>
                </a:r>
              </a:p>
            </c:rich>
          </c:tx>
          <c:overlay val="0"/>
        </c:title>
        <c:numFmt formatCode="0.00" sourceLinked="1"/>
        <c:majorTickMark val="out"/>
        <c:minorTickMark val="none"/>
        <c:tickLblPos val="nextTo"/>
        <c:crossAx val="383341872"/>
        <c:crossesAt val="-16.600000000000001"/>
        <c:crossBetween val="midCat"/>
      </c:valAx>
      <c:valAx>
        <c:axId val="383341872"/>
        <c:scaling>
          <c:orientation val="minMax"/>
          <c:max val="-14.7"/>
          <c:min val="-16.600000000000001"/>
        </c:scaling>
        <c:delete val="0"/>
        <c:axPos val="l"/>
        <c:majorGridlines/>
        <c:title>
          <c:tx>
            <c:rich>
              <a:bodyPr rot="-5400000" vert="horz"/>
              <a:lstStyle/>
              <a:p>
                <a:pPr>
                  <a:defRPr/>
                </a:pPr>
                <a:r>
                  <a:rPr lang="en-US"/>
                  <a:t>Estimated Power (kW)</a:t>
                </a:r>
              </a:p>
            </c:rich>
          </c:tx>
          <c:overlay val="0"/>
        </c:title>
        <c:numFmt formatCode="0.00" sourceLinked="1"/>
        <c:majorTickMark val="out"/>
        <c:minorTickMark val="none"/>
        <c:tickLblPos val="nextTo"/>
        <c:crossAx val="382822712"/>
        <c:crossesAt val="-16.600000000000001"/>
        <c:crossBetween val="midCat"/>
      </c:valAx>
    </c:plotArea>
    <c:legend>
      <c:legendPos val="r"/>
      <c:legendEntry>
        <c:idx val="9"/>
        <c:delete val="1"/>
      </c:legendEntry>
      <c:overlay val="0"/>
    </c:legend>
    <c:plotVisOnly val="1"/>
    <c:dispBlanksAs val="gap"/>
    <c:showDLblsOverMax val="0"/>
  </c:chart>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scatterChart>
        <c:scatterStyle val="lineMarker"/>
        <c:varyColors val="0"/>
        <c:ser>
          <c:idx val="0"/>
          <c:order val="0"/>
          <c:tx>
            <c:v>Sens1</c:v>
          </c:tx>
          <c:spPr>
            <a:ln w="28575">
              <a:noFill/>
            </a:ln>
          </c:spPr>
          <c:xVal>
            <c:numRef>
              <c:f>(Table!$AD$3,Table!$AE$3)</c:f>
              <c:numCache>
                <c:formatCode>0.00</c:formatCode>
                <c:ptCount val="2"/>
                <c:pt idx="0">
                  <c:v>16.71</c:v>
                </c:pt>
                <c:pt idx="1">
                  <c:v>-13</c:v>
                </c:pt>
              </c:numCache>
            </c:numRef>
          </c:xVal>
          <c:yVal>
            <c:numRef>
              <c:f>(Table!$AB$3,Table!$AC$3)</c:f>
              <c:numCache>
                <c:formatCode>0.00</c:formatCode>
                <c:ptCount val="2"/>
                <c:pt idx="0">
                  <c:v>16.61</c:v>
                </c:pt>
                <c:pt idx="1">
                  <c:v>-13.43</c:v>
                </c:pt>
              </c:numCache>
            </c:numRef>
          </c:yVal>
          <c:smooth val="0"/>
        </c:ser>
        <c:ser>
          <c:idx val="1"/>
          <c:order val="1"/>
          <c:tx>
            <c:v>Sens2</c:v>
          </c:tx>
          <c:spPr>
            <a:ln w="28575">
              <a:noFill/>
            </a:ln>
          </c:spPr>
          <c:xVal>
            <c:numRef>
              <c:f>Table!$AD$4:$AE$4</c:f>
              <c:numCache>
                <c:formatCode>0.00</c:formatCode>
                <c:ptCount val="2"/>
                <c:pt idx="0">
                  <c:v>16.71</c:v>
                </c:pt>
                <c:pt idx="1">
                  <c:v>-13</c:v>
                </c:pt>
              </c:numCache>
            </c:numRef>
          </c:xVal>
          <c:yVal>
            <c:numRef>
              <c:f>Table!$AB$4:$AC$4</c:f>
              <c:numCache>
                <c:formatCode>0.00</c:formatCode>
                <c:ptCount val="2"/>
                <c:pt idx="0">
                  <c:v>16.600000000000001</c:v>
                </c:pt>
                <c:pt idx="1">
                  <c:v>-13.44</c:v>
                </c:pt>
              </c:numCache>
            </c:numRef>
          </c:yVal>
          <c:smooth val="0"/>
        </c:ser>
        <c:ser>
          <c:idx val="2"/>
          <c:order val="2"/>
          <c:tx>
            <c:v>Sens3</c:v>
          </c:tx>
          <c:spPr>
            <a:ln w="28575">
              <a:noFill/>
            </a:ln>
          </c:spPr>
          <c:xVal>
            <c:numRef>
              <c:f>Table!$AD$5:$AE$5</c:f>
              <c:numCache>
                <c:formatCode>0.00</c:formatCode>
                <c:ptCount val="2"/>
                <c:pt idx="0">
                  <c:v>16.71</c:v>
                </c:pt>
                <c:pt idx="1">
                  <c:v>-13</c:v>
                </c:pt>
              </c:numCache>
            </c:numRef>
          </c:xVal>
          <c:yVal>
            <c:numRef>
              <c:f>Table!$AB$5:$AC$5</c:f>
              <c:numCache>
                <c:formatCode>0.00</c:formatCode>
                <c:ptCount val="2"/>
                <c:pt idx="0">
                  <c:v>16.62</c:v>
                </c:pt>
                <c:pt idx="1">
                  <c:v>-13.37</c:v>
                </c:pt>
              </c:numCache>
            </c:numRef>
          </c:yVal>
          <c:smooth val="0"/>
        </c:ser>
        <c:ser>
          <c:idx val="3"/>
          <c:order val="3"/>
          <c:tx>
            <c:v>Sens4</c:v>
          </c:tx>
          <c:spPr>
            <a:ln w="28575">
              <a:noFill/>
            </a:ln>
          </c:spPr>
          <c:xVal>
            <c:numRef>
              <c:f>Table!$AD$6:$AE$6</c:f>
              <c:numCache>
                <c:formatCode>0.00</c:formatCode>
                <c:ptCount val="2"/>
                <c:pt idx="0">
                  <c:v>16.71</c:v>
                </c:pt>
                <c:pt idx="1">
                  <c:v>-13</c:v>
                </c:pt>
              </c:numCache>
            </c:numRef>
          </c:xVal>
          <c:yVal>
            <c:numRef>
              <c:f>Table!$AB$6:$AC$6</c:f>
              <c:numCache>
                <c:formatCode>0.00</c:formatCode>
                <c:ptCount val="2"/>
                <c:pt idx="0">
                  <c:v>16.62</c:v>
                </c:pt>
                <c:pt idx="1">
                  <c:v>-13.53</c:v>
                </c:pt>
              </c:numCache>
            </c:numRef>
          </c:yVal>
          <c:smooth val="0"/>
        </c:ser>
        <c:ser>
          <c:idx val="4"/>
          <c:order val="4"/>
          <c:tx>
            <c:v>Sens5</c:v>
          </c:tx>
          <c:spPr>
            <a:ln w="28575">
              <a:noFill/>
            </a:ln>
          </c:spPr>
          <c:xVal>
            <c:numRef>
              <c:f>Table!$AD$7:$AE$7</c:f>
              <c:numCache>
                <c:formatCode>0.00</c:formatCode>
                <c:ptCount val="2"/>
                <c:pt idx="0">
                  <c:v>16.71</c:v>
                </c:pt>
                <c:pt idx="1">
                  <c:v>-13</c:v>
                </c:pt>
              </c:numCache>
            </c:numRef>
          </c:xVal>
          <c:yVal>
            <c:numRef>
              <c:f>Table!$AB$7:$AC$7</c:f>
              <c:numCache>
                <c:formatCode>0.00</c:formatCode>
                <c:ptCount val="2"/>
                <c:pt idx="0">
                  <c:v>16.64</c:v>
                </c:pt>
                <c:pt idx="1">
                  <c:v>-13.63</c:v>
                </c:pt>
              </c:numCache>
            </c:numRef>
          </c:yVal>
          <c:smooth val="0"/>
        </c:ser>
        <c:ser>
          <c:idx val="5"/>
          <c:order val="5"/>
          <c:tx>
            <c:v>Sens6</c:v>
          </c:tx>
          <c:spPr>
            <a:ln w="28575">
              <a:noFill/>
            </a:ln>
          </c:spPr>
          <c:xVal>
            <c:numRef>
              <c:f>Table!$AD$8:$AE$8</c:f>
              <c:numCache>
                <c:formatCode>0.00</c:formatCode>
                <c:ptCount val="2"/>
                <c:pt idx="0">
                  <c:v>16.71</c:v>
                </c:pt>
                <c:pt idx="1">
                  <c:v>-13</c:v>
                </c:pt>
              </c:numCache>
            </c:numRef>
          </c:xVal>
          <c:yVal>
            <c:numRef>
              <c:f>Table!$AB$8:$AC$8</c:f>
              <c:numCache>
                <c:formatCode>0.00</c:formatCode>
                <c:ptCount val="2"/>
                <c:pt idx="0">
                  <c:v>16.62</c:v>
                </c:pt>
                <c:pt idx="1">
                  <c:v>-13.37</c:v>
                </c:pt>
              </c:numCache>
            </c:numRef>
          </c:yVal>
          <c:smooth val="0"/>
        </c:ser>
        <c:ser>
          <c:idx val="6"/>
          <c:order val="6"/>
          <c:tx>
            <c:v>Sens7</c:v>
          </c:tx>
          <c:spPr>
            <a:ln w="28575">
              <a:noFill/>
            </a:ln>
          </c:spPr>
          <c:xVal>
            <c:numRef>
              <c:f>Table!$AD$9:$AE$9</c:f>
              <c:numCache>
                <c:formatCode>0.00</c:formatCode>
                <c:ptCount val="2"/>
                <c:pt idx="0">
                  <c:v>16.71</c:v>
                </c:pt>
                <c:pt idx="1">
                  <c:v>-13</c:v>
                </c:pt>
              </c:numCache>
            </c:numRef>
          </c:xVal>
          <c:yVal>
            <c:numRef>
              <c:f>Table!$AB$9:$AC$9</c:f>
              <c:numCache>
                <c:formatCode>0.00</c:formatCode>
                <c:ptCount val="2"/>
                <c:pt idx="0">
                  <c:v>16.64</c:v>
                </c:pt>
                <c:pt idx="1">
                  <c:v>-13.53</c:v>
                </c:pt>
              </c:numCache>
            </c:numRef>
          </c:yVal>
          <c:smooth val="0"/>
        </c:ser>
        <c:ser>
          <c:idx val="7"/>
          <c:order val="7"/>
          <c:tx>
            <c:v>Sens8</c:v>
          </c:tx>
          <c:spPr>
            <a:ln w="28575">
              <a:noFill/>
            </a:ln>
          </c:spPr>
          <c:xVal>
            <c:numRef>
              <c:f>Table!$AD$10:$AE$10</c:f>
              <c:numCache>
                <c:formatCode>0.00</c:formatCode>
                <c:ptCount val="2"/>
                <c:pt idx="0">
                  <c:v>16.71</c:v>
                </c:pt>
                <c:pt idx="1">
                  <c:v>-13</c:v>
                </c:pt>
              </c:numCache>
            </c:numRef>
          </c:xVal>
          <c:yVal>
            <c:numRef>
              <c:f>Table!$AB$10:$AC$10</c:f>
              <c:numCache>
                <c:formatCode>0.00</c:formatCode>
                <c:ptCount val="2"/>
                <c:pt idx="0">
                  <c:v>16.61</c:v>
                </c:pt>
                <c:pt idx="1">
                  <c:v>-13.42</c:v>
                </c:pt>
              </c:numCache>
            </c:numRef>
          </c:yVal>
          <c:smooth val="0"/>
        </c:ser>
        <c:ser>
          <c:idx val="8"/>
          <c:order val="8"/>
          <c:tx>
            <c:v>Bat</c:v>
          </c:tx>
          <c:spPr>
            <a:ln w="28575">
              <a:noFill/>
            </a:ln>
          </c:spPr>
          <c:xVal>
            <c:numRef>
              <c:f>Table!$AD$11:$AE$11</c:f>
              <c:numCache>
                <c:formatCode>0.00</c:formatCode>
                <c:ptCount val="2"/>
                <c:pt idx="0">
                  <c:v>16.71</c:v>
                </c:pt>
                <c:pt idx="1">
                  <c:v>-13</c:v>
                </c:pt>
              </c:numCache>
            </c:numRef>
          </c:xVal>
          <c:yVal>
            <c:numRef>
              <c:f>Table!$AB$11:$AC$11</c:f>
              <c:numCache>
                <c:formatCode>0.00</c:formatCode>
                <c:ptCount val="2"/>
                <c:pt idx="0">
                  <c:v>16.29</c:v>
                </c:pt>
                <c:pt idx="1">
                  <c:v>-13.78</c:v>
                </c:pt>
              </c:numCache>
            </c:numRef>
          </c:yVal>
          <c:smooth val="0"/>
        </c:ser>
        <c:ser>
          <c:idx val="9"/>
          <c:order val="9"/>
          <c:spPr>
            <a:ln w="12700">
              <a:solidFill>
                <a:schemeClr val="tx1"/>
              </a:solidFill>
              <a:prstDash val="dash"/>
            </a:ln>
          </c:spPr>
          <c:marker>
            <c:symbol val="none"/>
          </c:marker>
          <c:xVal>
            <c:numLit>
              <c:formatCode>General</c:formatCode>
              <c:ptCount val="2"/>
              <c:pt idx="0">
                <c:v>-20</c:v>
              </c:pt>
              <c:pt idx="1">
                <c:v>20</c:v>
              </c:pt>
            </c:numLit>
          </c:xVal>
          <c:yVal>
            <c:numLit>
              <c:formatCode>General</c:formatCode>
              <c:ptCount val="2"/>
              <c:pt idx="0">
                <c:v>-20</c:v>
              </c:pt>
              <c:pt idx="1">
                <c:v>20</c:v>
              </c:pt>
            </c:numLit>
          </c:yVal>
          <c:smooth val="0"/>
        </c:ser>
        <c:dLbls>
          <c:showLegendKey val="0"/>
          <c:showVal val="0"/>
          <c:showCatName val="0"/>
          <c:showSerName val="0"/>
          <c:showPercent val="0"/>
          <c:showBubbleSize val="0"/>
        </c:dLbls>
        <c:axId val="496973160"/>
        <c:axId val="496970024"/>
      </c:scatterChart>
      <c:valAx>
        <c:axId val="496973160"/>
        <c:scaling>
          <c:orientation val="minMax"/>
          <c:max val="16.8"/>
          <c:min val="16.399999999999999"/>
        </c:scaling>
        <c:delete val="0"/>
        <c:axPos val="b"/>
        <c:majorGridlines/>
        <c:title>
          <c:tx>
            <c:rich>
              <a:bodyPr/>
              <a:lstStyle/>
              <a:p>
                <a:pPr>
                  <a:defRPr/>
                </a:pPr>
                <a:r>
                  <a:rPr lang="en-US"/>
                  <a:t>Actual Power (kW)</a:t>
                </a:r>
              </a:p>
            </c:rich>
          </c:tx>
          <c:overlay val="0"/>
        </c:title>
        <c:numFmt formatCode="0.00" sourceLinked="1"/>
        <c:majorTickMark val="out"/>
        <c:minorTickMark val="none"/>
        <c:tickLblPos val="nextTo"/>
        <c:crossAx val="496970024"/>
        <c:crosses val="autoZero"/>
        <c:crossBetween val="midCat"/>
      </c:valAx>
      <c:valAx>
        <c:axId val="496970024"/>
        <c:scaling>
          <c:orientation val="minMax"/>
          <c:max val="16.8"/>
          <c:min val="16.399999999999999"/>
        </c:scaling>
        <c:delete val="0"/>
        <c:axPos val="l"/>
        <c:majorGridlines/>
        <c:title>
          <c:tx>
            <c:rich>
              <a:bodyPr rot="-5400000" vert="horz"/>
              <a:lstStyle/>
              <a:p>
                <a:pPr>
                  <a:defRPr/>
                </a:pPr>
                <a:r>
                  <a:rPr lang="en-US"/>
                  <a:t>Estimated Power (kW)</a:t>
                </a:r>
              </a:p>
            </c:rich>
          </c:tx>
          <c:overlay val="0"/>
        </c:title>
        <c:numFmt formatCode="0.00" sourceLinked="1"/>
        <c:majorTickMark val="out"/>
        <c:minorTickMark val="none"/>
        <c:tickLblPos val="nextTo"/>
        <c:crossAx val="496973160"/>
        <c:crosses val="autoZero"/>
        <c:crossBetween val="midCat"/>
      </c:valAx>
    </c:plotArea>
    <c:legend>
      <c:legendPos val="r"/>
      <c:legendEntry>
        <c:idx val="9"/>
        <c:delete val="1"/>
      </c:legendEntry>
      <c:overlay val="0"/>
    </c:legend>
    <c:plotVisOnly val="1"/>
    <c:dispBlanksAs val="gap"/>
    <c:showDLblsOverMax val="0"/>
  </c:chart>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scatterChart>
        <c:scatterStyle val="lineMarker"/>
        <c:varyColors val="0"/>
        <c:ser>
          <c:idx val="0"/>
          <c:order val="0"/>
          <c:tx>
            <c:v>Sens1</c:v>
          </c:tx>
          <c:spPr>
            <a:ln w="28575">
              <a:noFill/>
            </a:ln>
          </c:spPr>
          <c:xVal>
            <c:numRef>
              <c:f>(Table!$AD$3,Table!$AE$3)</c:f>
              <c:numCache>
                <c:formatCode>0.00</c:formatCode>
                <c:ptCount val="2"/>
                <c:pt idx="0">
                  <c:v>16.71</c:v>
                </c:pt>
                <c:pt idx="1">
                  <c:v>-13</c:v>
                </c:pt>
              </c:numCache>
            </c:numRef>
          </c:xVal>
          <c:yVal>
            <c:numRef>
              <c:f>(Table!$AB$3,Table!$AC$3)</c:f>
              <c:numCache>
                <c:formatCode>0.00</c:formatCode>
                <c:ptCount val="2"/>
                <c:pt idx="0">
                  <c:v>16.61</c:v>
                </c:pt>
                <c:pt idx="1">
                  <c:v>-13.43</c:v>
                </c:pt>
              </c:numCache>
            </c:numRef>
          </c:yVal>
          <c:smooth val="0"/>
        </c:ser>
        <c:ser>
          <c:idx val="1"/>
          <c:order val="1"/>
          <c:tx>
            <c:v>Sens2</c:v>
          </c:tx>
          <c:spPr>
            <a:ln w="28575">
              <a:noFill/>
            </a:ln>
          </c:spPr>
          <c:xVal>
            <c:numRef>
              <c:f>Table!$AD$4:$AE$4</c:f>
              <c:numCache>
                <c:formatCode>0.00</c:formatCode>
                <c:ptCount val="2"/>
                <c:pt idx="0">
                  <c:v>16.71</c:v>
                </c:pt>
                <c:pt idx="1">
                  <c:v>-13</c:v>
                </c:pt>
              </c:numCache>
            </c:numRef>
          </c:xVal>
          <c:yVal>
            <c:numRef>
              <c:f>Table!$AB$4:$AC$4</c:f>
              <c:numCache>
                <c:formatCode>0.00</c:formatCode>
                <c:ptCount val="2"/>
                <c:pt idx="0">
                  <c:v>16.600000000000001</c:v>
                </c:pt>
                <c:pt idx="1">
                  <c:v>-13.44</c:v>
                </c:pt>
              </c:numCache>
            </c:numRef>
          </c:yVal>
          <c:smooth val="0"/>
        </c:ser>
        <c:ser>
          <c:idx val="2"/>
          <c:order val="2"/>
          <c:tx>
            <c:v>Sens3</c:v>
          </c:tx>
          <c:spPr>
            <a:ln w="28575">
              <a:noFill/>
            </a:ln>
          </c:spPr>
          <c:xVal>
            <c:numRef>
              <c:f>Table!$AD$5:$AE$5</c:f>
              <c:numCache>
                <c:formatCode>0.00</c:formatCode>
                <c:ptCount val="2"/>
                <c:pt idx="0">
                  <c:v>16.71</c:v>
                </c:pt>
                <c:pt idx="1">
                  <c:v>-13</c:v>
                </c:pt>
              </c:numCache>
            </c:numRef>
          </c:xVal>
          <c:yVal>
            <c:numRef>
              <c:f>Table!$AB$5:$AC$5</c:f>
              <c:numCache>
                <c:formatCode>0.00</c:formatCode>
                <c:ptCount val="2"/>
                <c:pt idx="0">
                  <c:v>16.62</c:v>
                </c:pt>
                <c:pt idx="1">
                  <c:v>-13.37</c:v>
                </c:pt>
              </c:numCache>
            </c:numRef>
          </c:yVal>
          <c:smooth val="0"/>
        </c:ser>
        <c:ser>
          <c:idx val="3"/>
          <c:order val="3"/>
          <c:tx>
            <c:v>Sens4</c:v>
          </c:tx>
          <c:spPr>
            <a:ln w="28575">
              <a:noFill/>
            </a:ln>
          </c:spPr>
          <c:xVal>
            <c:numRef>
              <c:f>Table!$AD$6:$AE$6</c:f>
              <c:numCache>
                <c:formatCode>0.00</c:formatCode>
                <c:ptCount val="2"/>
                <c:pt idx="0">
                  <c:v>16.71</c:v>
                </c:pt>
                <c:pt idx="1">
                  <c:v>-13</c:v>
                </c:pt>
              </c:numCache>
            </c:numRef>
          </c:xVal>
          <c:yVal>
            <c:numRef>
              <c:f>Table!$AB$7:$AC$7</c:f>
              <c:numCache>
                <c:formatCode>0.00</c:formatCode>
                <c:ptCount val="2"/>
                <c:pt idx="0">
                  <c:v>16.64</c:v>
                </c:pt>
                <c:pt idx="1">
                  <c:v>-13.63</c:v>
                </c:pt>
              </c:numCache>
            </c:numRef>
          </c:yVal>
          <c:smooth val="0"/>
        </c:ser>
        <c:ser>
          <c:idx val="4"/>
          <c:order val="4"/>
          <c:tx>
            <c:v>Sens5</c:v>
          </c:tx>
          <c:spPr>
            <a:ln w="28575">
              <a:noFill/>
            </a:ln>
          </c:spPr>
          <c:xVal>
            <c:numRef>
              <c:f>Table!$AD$7:$AE$7</c:f>
              <c:numCache>
                <c:formatCode>0.00</c:formatCode>
                <c:ptCount val="2"/>
                <c:pt idx="0">
                  <c:v>16.71</c:v>
                </c:pt>
                <c:pt idx="1">
                  <c:v>-13</c:v>
                </c:pt>
              </c:numCache>
            </c:numRef>
          </c:xVal>
          <c:yVal>
            <c:numRef>
              <c:f>Table!$AB$7:$AC$7</c:f>
              <c:numCache>
                <c:formatCode>0.00</c:formatCode>
                <c:ptCount val="2"/>
                <c:pt idx="0">
                  <c:v>16.64</c:v>
                </c:pt>
                <c:pt idx="1">
                  <c:v>-13.63</c:v>
                </c:pt>
              </c:numCache>
            </c:numRef>
          </c:yVal>
          <c:smooth val="0"/>
        </c:ser>
        <c:ser>
          <c:idx val="5"/>
          <c:order val="5"/>
          <c:tx>
            <c:v>Sens6</c:v>
          </c:tx>
          <c:spPr>
            <a:ln w="28575">
              <a:noFill/>
            </a:ln>
          </c:spPr>
          <c:xVal>
            <c:numRef>
              <c:f>Table!$AD$8:$AE$8</c:f>
              <c:numCache>
                <c:formatCode>0.00</c:formatCode>
                <c:ptCount val="2"/>
                <c:pt idx="0">
                  <c:v>16.71</c:v>
                </c:pt>
                <c:pt idx="1">
                  <c:v>-13</c:v>
                </c:pt>
              </c:numCache>
            </c:numRef>
          </c:xVal>
          <c:yVal>
            <c:numRef>
              <c:f>Table!$AB$8:$AC$8</c:f>
              <c:numCache>
                <c:formatCode>0.00</c:formatCode>
                <c:ptCount val="2"/>
                <c:pt idx="0">
                  <c:v>16.62</c:v>
                </c:pt>
                <c:pt idx="1">
                  <c:v>-13.37</c:v>
                </c:pt>
              </c:numCache>
            </c:numRef>
          </c:yVal>
          <c:smooth val="0"/>
        </c:ser>
        <c:ser>
          <c:idx val="6"/>
          <c:order val="6"/>
          <c:tx>
            <c:v>Sens7</c:v>
          </c:tx>
          <c:spPr>
            <a:ln w="28575">
              <a:noFill/>
            </a:ln>
          </c:spPr>
          <c:xVal>
            <c:numRef>
              <c:f>Table!$AD$9:$AE$9</c:f>
              <c:numCache>
                <c:formatCode>0.00</c:formatCode>
                <c:ptCount val="2"/>
                <c:pt idx="0">
                  <c:v>16.71</c:v>
                </c:pt>
                <c:pt idx="1">
                  <c:v>-13</c:v>
                </c:pt>
              </c:numCache>
            </c:numRef>
          </c:xVal>
          <c:yVal>
            <c:numRef>
              <c:f>Table!$AB$9:$AC$9</c:f>
              <c:numCache>
                <c:formatCode>0.00</c:formatCode>
                <c:ptCount val="2"/>
                <c:pt idx="0">
                  <c:v>16.64</c:v>
                </c:pt>
                <c:pt idx="1">
                  <c:v>-13.53</c:v>
                </c:pt>
              </c:numCache>
            </c:numRef>
          </c:yVal>
          <c:smooth val="0"/>
        </c:ser>
        <c:ser>
          <c:idx val="7"/>
          <c:order val="7"/>
          <c:tx>
            <c:v>Sens8</c:v>
          </c:tx>
          <c:spPr>
            <a:ln w="28575">
              <a:noFill/>
            </a:ln>
          </c:spPr>
          <c:xVal>
            <c:numRef>
              <c:f>Table!$AD$10:$AE$10</c:f>
              <c:numCache>
                <c:formatCode>0.00</c:formatCode>
                <c:ptCount val="2"/>
                <c:pt idx="0">
                  <c:v>16.71</c:v>
                </c:pt>
                <c:pt idx="1">
                  <c:v>-13</c:v>
                </c:pt>
              </c:numCache>
            </c:numRef>
          </c:xVal>
          <c:yVal>
            <c:numRef>
              <c:f>Table!$AB$10:$AC$10</c:f>
              <c:numCache>
                <c:formatCode>0.00</c:formatCode>
                <c:ptCount val="2"/>
                <c:pt idx="0">
                  <c:v>16.61</c:v>
                </c:pt>
                <c:pt idx="1">
                  <c:v>-13.42</c:v>
                </c:pt>
              </c:numCache>
            </c:numRef>
          </c:yVal>
          <c:smooth val="0"/>
        </c:ser>
        <c:ser>
          <c:idx val="8"/>
          <c:order val="8"/>
          <c:tx>
            <c:v>Bat</c:v>
          </c:tx>
          <c:spPr>
            <a:ln w="28575">
              <a:noFill/>
            </a:ln>
          </c:spPr>
          <c:xVal>
            <c:numRef>
              <c:f>Table!$AD$11:$AE$11</c:f>
              <c:numCache>
                <c:formatCode>0.00</c:formatCode>
                <c:ptCount val="2"/>
                <c:pt idx="0">
                  <c:v>16.71</c:v>
                </c:pt>
                <c:pt idx="1">
                  <c:v>-13</c:v>
                </c:pt>
              </c:numCache>
            </c:numRef>
          </c:xVal>
          <c:yVal>
            <c:numRef>
              <c:f>Table!$AB$11:$AC$11</c:f>
              <c:numCache>
                <c:formatCode>0.00</c:formatCode>
                <c:ptCount val="2"/>
                <c:pt idx="0">
                  <c:v>16.29</c:v>
                </c:pt>
                <c:pt idx="1">
                  <c:v>-13.78</c:v>
                </c:pt>
              </c:numCache>
            </c:numRef>
          </c:yVal>
          <c:smooth val="0"/>
        </c:ser>
        <c:ser>
          <c:idx val="9"/>
          <c:order val="9"/>
          <c:spPr>
            <a:ln w="12700">
              <a:solidFill>
                <a:schemeClr val="tx1"/>
              </a:solidFill>
              <a:prstDash val="dash"/>
            </a:ln>
          </c:spPr>
          <c:marker>
            <c:symbol val="none"/>
          </c:marker>
          <c:xVal>
            <c:numLit>
              <c:formatCode>General</c:formatCode>
              <c:ptCount val="2"/>
              <c:pt idx="0">
                <c:v>-20</c:v>
              </c:pt>
              <c:pt idx="1">
                <c:v>20</c:v>
              </c:pt>
            </c:numLit>
          </c:xVal>
          <c:yVal>
            <c:numLit>
              <c:formatCode>General</c:formatCode>
              <c:ptCount val="2"/>
              <c:pt idx="0">
                <c:v>-20</c:v>
              </c:pt>
              <c:pt idx="1">
                <c:v>20</c:v>
              </c:pt>
            </c:numLit>
          </c:yVal>
          <c:smooth val="0"/>
        </c:ser>
        <c:dLbls>
          <c:showLegendKey val="0"/>
          <c:showVal val="0"/>
          <c:showCatName val="0"/>
          <c:showSerName val="0"/>
          <c:showPercent val="0"/>
          <c:showBubbleSize val="0"/>
        </c:dLbls>
        <c:axId val="496969240"/>
        <c:axId val="496971984"/>
      </c:scatterChart>
      <c:valAx>
        <c:axId val="496969240"/>
        <c:scaling>
          <c:orientation val="minMax"/>
          <c:max val="-12.5"/>
          <c:min val="-14.5"/>
        </c:scaling>
        <c:delete val="0"/>
        <c:axPos val="b"/>
        <c:majorGridlines/>
        <c:title>
          <c:tx>
            <c:rich>
              <a:bodyPr/>
              <a:lstStyle/>
              <a:p>
                <a:pPr>
                  <a:defRPr/>
                </a:pPr>
                <a:r>
                  <a:rPr lang="en-US"/>
                  <a:t>Actual Power (kW)</a:t>
                </a:r>
              </a:p>
            </c:rich>
          </c:tx>
          <c:overlay val="0"/>
        </c:title>
        <c:numFmt formatCode="0.00" sourceLinked="1"/>
        <c:majorTickMark val="out"/>
        <c:minorTickMark val="none"/>
        <c:tickLblPos val="nextTo"/>
        <c:crossAx val="496971984"/>
        <c:crossesAt val="-14.5"/>
        <c:crossBetween val="midCat"/>
      </c:valAx>
      <c:valAx>
        <c:axId val="496971984"/>
        <c:scaling>
          <c:orientation val="minMax"/>
          <c:max val="-12.5"/>
          <c:min val="-14.5"/>
        </c:scaling>
        <c:delete val="0"/>
        <c:axPos val="l"/>
        <c:majorGridlines/>
        <c:title>
          <c:tx>
            <c:rich>
              <a:bodyPr rot="-5400000" vert="horz"/>
              <a:lstStyle/>
              <a:p>
                <a:pPr>
                  <a:defRPr/>
                </a:pPr>
                <a:r>
                  <a:rPr lang="en-US"/>
                  <a:t>Estimated</a:t>
                </a:r>
                <a:r>
                  <a:rPr lang="en-US" baseline="0"/>
                  <a:t> </a:t>
                </a:r>
                <a:r>
                  <a:rPr lang="en-US"/>
                  <a:t>Power (kW)</a:t>
                </a:r>
              </a:p>
            </c:rich>
          </c:tx>
          <c:overlay val="0"/>
        </c:title>
        <c:numFmt formatCode="0.00" sourceLinked="1"/>
        <c:majorTickMark val="out"/>
        <c:minorTickMark val="none"/>
        <c:tickLblPos val="nextTo"/>
        <c:crossAx val="496969240"/>
        <c:crossesAt val="-14.5"/>
        <c:crossBetween val="midCat"/>
      </c:valAx>
    </c:plotArea>
    <c:legend>
      <c:legendPos val="r"/>
      <c:legendEntry>
        <c:idx val="9"/>
        <c:delete val="1"/>
      </c:legendEntry>
      <c:overlay val="0"/>
    </c:legend>
    <c:plotVisOnly val="1"/>
    <c:dispBlanksAs val="gap"/>
    <c:showDLblsOverMax val="0"/>
  </c:chart>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9.328018372703413E-2"/>
          <c:y val="6.0659813356663747E-2"/>
          <c:w val="0.77236393863344099"/>
          <c:h val="0.82051227458929787"/>
        </c:manualLayout>
      </c:layout>
      <c:scatterChart>
        <c:scatterStyle val="lineMarker"/>
        <c:varyColors val="0"/>
        <c:ser>
          <c:idx val="0"/>
          <c:order val="0"/>
          <c:tx>
            <c:v>Sens1</c:v>
          </c:tx>
          <c:spPr>
            <a:ln w="28575">
              <a:noFill/>
            </a:ln>
          </c:spPr>
          <c:xVal>
            <c:numRef>
              <c:f>Table!$AA$13</c:f>
              <c:numCache>
                <c:formatCode>0.00</c:formatCode>
                <c:ptCount val="1"/>
                <c:pt idx="0">
                  <c:v>19.760000000000002</c:v>
                </c:pt>
              </c:numCache>
            </c:numRef>
          </c:xVal>
          <c:yVal>
            <c:numRef>
              <c:f>Table!$Z$13</c:f>
              <c:numCache>
                <c:formatCode>0.00</c:formatCode>
                <c:ptCount val="1"/>
                <c:pt idx="0">
                  <c:v>21.745899999999999</c:v>
                </c:pt>
              </c:numCache>
            </c:numRef>
          </c:yVal>
          <c:smooth val="0"/>
        </c:ser>
        <c:ser>
          <c:idx val="1"/>
          <c:order val="1"/>
          <c:tx>
            <c:v>Sens2</c:v>
          </c:tx>
          <c:spPr>
            <a:ln w="28575">
              <a:noFill/>
            </a:ln>
          </c:spPr>
          <c:xVal>
            <c:numRef>
              <c:f>Table!$AA$13</c:f>
              <c:numCache>
                <c:formatCode>0.00</c:formatCode>
                <c:ptCount val="1"/>
                <c:pt idx="0">
                  <c:v>19.760000000000002</c:v>
                </c:pt>
              </c:numCache>
            </c:numRef>
          </c:xVal>
          <c:yVal>
            <c:numRef>
              <c:f>Table!$Z$14</c:f>
              <c:numCache>
                <c:formatCode>0.00</c:formatCode>
                <c:ptCount val="1"/>
                <c:pt idx="0">
                  <c:v>20.84843</c:v>
                </c:pt>
              </c:numCache>
            </c:numRef>
          </c:yVal>
          <c:smooth val="0"/>
        </c:ser>
        <c:ser>
          <c:idx val="2"/>
          <c:order val="2"/>
          <c:tx>
            <c:v>Sens3</c:v>
          </c:tx>
          <c:spPr>
            <a:ln w="28575">
              <a:noFill/>
            </a:ln>
          </c:spPr>
          <c:xVal>
            <c:numRef>
              <c:f>Table!$AA$13</c:f>
              <c:numCache>
                <c:formatCode>0.00</c:formatCode>
                <c:ptCount val="1"/>
                <c:pt idx="0">
                  <c:v>19.760000000000002</c:v>
                </c:pt>
              </c:numCache>
            </c:numRef>
          </c:xVal>
          <c:yVal>
            <c:numRef>
              <c:f>Table!$Z$15</c:f>
              <c:numCache>
                <c:formatCode>0.00</c:formatCode>
                <c:ptCount val="1"/>
                <c:pt idx="0">
                  <c:v>21.047409999999999</c:v>
                </c:pt>
              </c:numCache>
            </c:numRef>
          </c:yVal>
          <c:smooth val="0"/>
        </c:ser>
        <c:ser>
          <c:idx val="3"/>
          <c:order val="3"/>
          <c:tx>
            <c:v>Sens4</c:v>
          </c:tx>
          <c:spPr>
            <a:ln w="28575">
              <a:noFill/>
            </a:ln>
          </c:spPr>
          <c:xVal>
            <c:numRef>
              <c:f>Table!$AA$13</c:f>
              <c:numCache>
                <c:formatCode>0.00</c:formatCode>
                <c:ptCount val="1"/>
                <c:pt idx="0">
                  <c:v>19.760000000000002</c:v>
                </c:pt>
              </c:numCache>
            </c:numRef>
          </c:xVal>
          <c:yVal>
            <c:numRef>
              <c:f>Table!$Z$16</c:f>
              <c:numCache>
                <c:formatCode>0.00</c:formatCode>
                <c:ptCount val="1"/>
                <c:pt idx="0">
                  <c:v>20.342179999999999</c:v>
                </c:pt>
              </c:numCache>
            </c:numRef>
          </c:yVal>
          <c:smooth val="0"/>
        </c:ser>
        <c:ser>
          <c:idx val="4"/>
          <c:order val="4"/>
          <c:tx>
            <c:v>Sens5</c:v>
          </c:tx>
          <c:spPr>
            <a:ln w="28575">
              <a:noFill/>
            </a:ln>
          </c:spPr>
          <c:xVal>
            <c:numRef>
              <c:f>Table!$AA$13</c:f>
              <c:numCache>
                <c:formatCode>0.00</c:formatCode>
                <c:ptCount val="1"/>
                <c:pt idx="0">
                  <c:v>19.760000000000002</c:v>
                </c:pt>
              </c:numCache>
            </c:numRef>
          </c:xVal>
          <c:yVal>
            <c:numRef>
              <c:f>Table!$Z$17</c:f>
              <c:numCache>
                <c:formatCode>0.00</c:formatCode>
                <c:ptCount val="1"/>
                <c:pt idx="0">
                  <c:v>20.31795</c:v>
                </c:pt>
              </c:numCache>
            </c:numRef>
          </c:yVal>
          <c:smooth val="0"/>
        </c:ser>
        <c:ser>
          <c:idx val="5"/>
          <c:order val="5"/>
          <c:tx>
            <c:v>Sens6</c:v>
          </c:tx>
          <c:spPr>
            <a:ln w="28575">
              <a:noFill/>
            </a:ln>
          </c:spPr>
          <c:xVal>
            <c:numRef>
              <c:f>Table!$AA$13</c:f>
              <c:numCache>
                <c:formatCode>0.00</c:formatCode>
                <c:ptCount val="1"/>
                <c:pt idx="0">
                  <c:v>19.760000000000002</c:v>
                </c:pt>
              </c:numCache>
            </c:numRef>
          </c:xVal>
          <c:yVal>
            <c:numRef>
              <c:f>Table!$Z$18</c:f>
              <c:numCache>
                <c:formatCode>0.00</c:formatCode>
                <c:ptCount val="1"/>
                <c:pt idx="0">
                  <c:v>20.818280000000001</c:v>
                </c:pt>
              </c:numCache>
            </c:numRef>
          </c:yVal>
          <c:smooth val="0"/>
        </c:ser>
        <c:ser>
          <c:idx val="6"/>
          <c:order val="6"/>
          <c:tx>
            <c:v>Sens7</c:v>
          </c:tx>
          <c:spPr>
            <a:ln w="28575">
              <a:noFill/>
            </a:ln>
          </c:spPr>
          <c:xVal>
            <c:numRef>
              <c:f>Table!$AA$13</c:f>
              <c:numCache>
                <c:formatCode>0.00</c:formatCode>
                <c:ptCount val="1"/>
                <c:pt idx="0">
                  <c:v>19.760000000000002</c:v>
                </c:pt>
              </c:numCache>
            </c:numRef>
          </c:xVal>
          <c:yVal>
            <c:numRef>
              <c:f>Table!$Z$19</c:f>
              <c:numCache>
                <c:formatCode>0.00</c:formatCode>
                <c:ptCount val="1"/>
                <c:pt idx="0">
                  <c:v>20.205030000000001</c:v>
                </c:pt>
              </c:numCache>
            </c:numRef>
          </c:yVal>
          <c:smooth val="0"/>
        </c:ser>
        <c:ser>
          <c:idx val="7"/>
          <c:order val="7"/>
          <c:tx>
            <c:v>Sens8</c:v>
          </c:tx>
          <c:spPr>
            <a:ln w="28575">
              <a:noFill/>
            </a:ln>
          </c:spPr>
          <c:xVal>
            <c:numRef>
              <c:f>Table!$AA$13</c:f>
              <c:numCache>
                <c:formatCode>0.00</c:formatCode>
                <c:ptCount val="1"/>
                <c:pt idx="0">
                  <c:v>19.760000000000002</c:v>
                </c:pt>
              </c:numCache>
            </c:numRef>
          </c:xVal>
          <c:yVal>
            <c:numRef>
              <c:f>Table!$Z$20</c:f>
              <c:numCache>
                <c:formatCode>0.00</c:formatCode>
                <c:ptCount val="1"/>
                <c:pt idx="0">
                  <c:v>22.595590000000001</c:v>
                </c:pt>
              </c:numCache>
            </c:numRef>
          </c:yVal>
          <c:smooth val="0"/>
        </c:ser>
        <c:ser>
          <c:idx val="8"/>
          <c:order val="8"/>
          <c:tx>
            <c:v>BatSens</c:v>
          </c:tx>
          <c:spPr>
            <a:ln w="28575">
              <a:noFill/>
            </a:ln>
          </c:spPr>
          <c:xVal>
            <c:numRef>
              <c:f>Table!$AA$13</c:f>
              <c:numCache>
                <c:formatCode>0.00</c:formatCode>
                <c:ptCount val="1"/>
                <c:pt idx="0">
                  <c:v>19.760000000000002</c:v>
                </c:pt>
              </c:numCache>
            </c:numRef>
          </c:xVal>
          <c:yVal>
            <c:numRef>
              <c:f>Table!$Z$21</c:f>
              <c:numCache>
                <c:formatCode>0.00</c:formatCode>
                <c:ptCount val="1"/>
                <c:pt idx="0">
                  <c:v>19.450869999999998</c:v>
                </c:pt>
              </c:numCache>
            </c:numRef>
          </c:yVal>
          <c:smooth val="0"/>
        </c:ser>
        <c:ser>
          <c:idx val="9"/>
          <c:order val="9"/>
          <c:tx>
            <c:v>TRUE</c:v>
          </c:tx>
          <c:spPr>
            <a:ln w="22225">
              <a:solidFill>
                <a:schemeClr val="tx1"/>
              </a:solidFill>
              <a:prstDash val="dash"/>
            </a:ln>
          </c:spPr>
          <c:marker>
            <c:symbol val="none"/>
          </c:marker>
          <c:xVal>
            <c:numLit>
              <c:formatCode>General</c:formatCode>
              <c:ptCount val="2"/>
              <c:pt idx="0">
                <c:v>0</c:v>
              </c:pt>
              <c:pt idx="1">
                <c:v>70</c:v>
              </c:pt>
            </c:numLit>
          </c:xVal>
          <c:yVal>
            <c:numLit>
              <c:formatCode>General</c:formatCode>
              <c:ptCount val="2"/>
              <c:pt idx="0">
                <c:v>0</c:v>
              </c:pt>
              <c:pt idx="1">
                <c:v>70</c:v>
              </c:pt>
            </c:numLit>
          </c:yVal>
          <c:smooth val="0"/>
        </c:ser>
        <c:ser>
          <c:idx val="10"/>
          <c:order val="10"/>
          <c:tx>
            <c:v>Shunt</c:v>
          </c:tx>
          <c:spPr>
            <a:ln w="28575">
              <a:noFill/>
            </a:ln>
          </c:spPr>
          <c:marker>
            <c:spPr>
              <a:solidFill>
                <a:schemeClr val="tx1"/>
              </a:solidFill>
              <a:ln>
                <a:noFill/>
              </a:ln>
            </c:spPr>
          </c:marker>
          <c:xVal>
            <c:numRef>
              <c:f>Table!$AA$13</c:f>
              <c:numCache>
                <c:formatCode>0.00</c:formatCode>
                <c:ptCount val="1"/>
                <c:pt idx="0">
                  <c:v>19.760000000000002</c:v>
                </c:pt>
              </c:numCache>
            </c:numRef>
          </c:xVal>
          <c:yVal>
            <c:numRef>
              <c:f>Table!$Z$22</c:f>
              <c:numCache>
                <c:formatCode>0.00</c:formatCode>
                <c:ptCount val="1"/>
                <c:pt idx="0">
                  <c:v>24.029800000000002</c:v>
                </c:pt>
              </c:numCache>
            </c:numRef>
          </c:yVal>
          <c:smooth val="0"/>
        </c:ser>
        <c:dLbls>
          <c:showLegendKey val="0"/>
          <c:showVal val="0"/>
          <c:showCatName val="0"/>
          <c:showSerName val="0"/>
          <c:showPercent val="0"/>
          <c:showBubbleSize val="0"/>
        </c:dLbls>
        <c:axId val="496971592"/>
        <c:axId val="496968456"/>
      </c:scatterChart>
      <c:valAx>
        <c:axId val="496971592"/>
        <c:scaling>
          <c:orientation val="minMax"/>
          <c:max val="25"/>
          <c:min val="18"/>
        </c:scaling>
        <c:delete val="0"/>
        <c:axPos val="b"/>
        <c:majorGridlines/>
        <c:title>
          <c:tx>
            <c:rich>
              <a:bodyPr/>
              <a:lstStyle/>
              <a:p>
                <a:pPr>
                  <a:defRPr/>
                </a:pPr>
                <a:r>
                  <a:rPr lang="en-US" dirty="0" smtClean="0"/>
                  <a:t>Rested SOC  (%)</a:t>
                </a:r>
                <a:endParaRPr lang="en-US" dirty="0"/>
              </a:p>
            </c:rich>
          </c:tx>
          <c:overlay val="0"/>
        </c:title>
        <c:numFmt formatCode="0.00" sourceLinked="1"/>
        <c:majorTickMark val="out"/>
        <c:minorTickMark val="none"/>
        <c:tickLblPos val="nextTo"/>
        <c:crossAx val="496968456"/>
        <c:crosses val="autoZero"/>
        <c:crossBetween val="midCat"/>
      </c:valAx>
      <c:valAx>
        <c:axId val="496968456"/>
        <c:scaling>
          <c:orientation val="minMax"/>
          <c:max val="25"/>
          <c:min val="18"/>
        </c:scaling>
        <c:delete val="0"/>
        <c:axPos val="l"/>
        <c:majorGridlines/>
        <c:title>
          <c:tx>
            <c:rich>
              <a:bodyPr rot="-5400000" vert="horz"/>
              <a:lstStyle/>
              <a:p>
                <a:pPr>
                  <a:defRPr/>
                </a:pPr>
                <a:r>
                  <a:rPr lang="en-US" dirty="0" smtClean="0"/>
                  <a:t>Estimated</a:t>
                </a:r>
                <a:r>
                  <a:rPr lang="en-US" baseline="0" dirty="0" smtClean="0"/>
                  <a:t> SOC (%)</a:t>
                </a:r>
                <a:endParaRPr lang="en-US" dirty="0"/>
              </a:p>
            </c:rich>
          </c:tx>
          <c:overlay val="0"/>
        </c:title>
        <c:numFmt formatCode="0.00" sourceLinked="1"/>
        <c:majorTickMark val="out"/>
        <c:minorTickMark val="none"/>
        <c:tickLblPos val="nextTo"/>
        <c:crossAx val="496971592"/>
        <c:crosses val="autoZero"/>
        <c:crossBetween val="midCat"/>
      </c:valAx>
    </c:plotArea>
    <c:legend>
      <c:legendPos val="r"/>
      <c:legendEntry>
        <c:idx val="9"/>
        <c:delete val="1"/>
      </c:legendEntry>
      <c:overlay val="0"/>
    </c:legend>
    <c:plotVisOnly val="1"/>
    <c:dispBlanksAs val="gap"/>
    <c:showDLblsOverMax val="0"/>
  </c:chart>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scatterChart>
        <c:scatterStyle val="lineMarker"/>
        <c:varyColors val="0"/>
        <c:ser>
          <c:idx val="0"/>
          <c:order val="0"/>
          <c:tx>
            <c:v>Sens1</c:v>
          </c:tx>
          <c:spPr>
            <a:ln w="28575">
              <a:noFill/>
            </a:ln>
          </c:spPr>
          <c:xVal>
            <c:numRef>
              <c:f>Table!$AD$13:$AE$13</c:f>
              <c:numCache>
                <c:formatCode>0.00</c:formatCode>
                <c:ptCount val="2"/>
                <c:pt idx="0">
                  <c:v>15.89</c:v>
                </c:pt>
                <c:pt idx="1">
                  <c:v>-11.38</c:v>
                </c:pt>
              </c:numCache>
            </c:numRef>
          </c:xVal>
          <c:yVal>
            <c:numRef>
              <c:f>Table!$AB$13:$AC$13</c:f>
              <c:numCache>
                <c:formatCode>0.00</c:formatCode>
                <c:ptCount val="2"/>
                <c:pt idx="0">
                  <c:v>15.96</c:v>
                </c:pt>
                <c:pt idx="1">
                  <c:v>-13.03</c:v>
                </c:pt>
              </c:numCache>
            </c:numRef>
          </c:yVal>
          <c:smooth val="0"/>
        </c:ser>
        <c:ser>
          <c:idx val="1"/>
          <c:order val="1"/>
          <c:tx>
            <c:v>Sens2</c:v>
          </c:tx>
          <c:spPr>
            <a:ln w="28575">
              <a:noFill/>
            </a:ln>
          </c:spPr>
          <c:xVal>
            <c:numRef>
              <c:f>Table!$AD$14:$AE$14</c:f>
              <c:numCache>
                <c:formatCode>0.00</c:formatCode>
                <c:ptCount val="2"/>
                <c:pt idx="0">
                  <c:v>15.89</c:v>
                </c:pt>
                <c:pt idx="1">
                  <c:v>-11.38</c:v>
                </c:pt>
              </c:numCache>
            </c:numRef>
          </c:xVal>
          <c:yVal>
            <c:numRef>
              <c:f>Table!$AB$14:$AC$14</c:f>
              <c:numCache>
                <c:formatCode>0.00</c:formatCode>
                <c:ptCount val="2"/>
                <c:pt idx="0">
                  <c:v>15.95</c:v>
                </c:pt>
                <c:pt idx="1">
                  <c:v>-12.95</c:v>
                </c:pt>
              </c:numCache>
            </c:numRef>
          </c:yVal>
          <c:smooth val="0"/>
        </c:ser>
        <c:ser>
          <c:idx val="2"/>
          <c:order val="2"/>
          <c:tx>
            <c:v>Sens3</c:v>
          </c:tx>
          <c:spPr>
            <a:ln w="28575">
              <a:noFill/>
            </a:ln>
          </c:spPr>
          <c:xVal>
            <c:numRef>
              <c:f>Table!$AD$15:$AE$15</c:f>
              <c:numCache>
                <c:formatCode>0.00</c:formatCode>
                <c:ptCount val="2"/>
                <c:pt idx="0">
                  <c:v>15.89</c:v>
                </c:pt>
                <c:pt idx="1">
                  <c:v>-11.38</c:v>
                </c:pt>
              </c:numCache>
            </c:numRef>
          </c:xVal>
          <c:yVal>
            <c:numRef>
              <c:f>Table!$AB$15:$AC$15</c:f>
              <c:numCache>
                <c:formatCode>0.00</c:formatCode>
                <c:ptCount val="2"/>
                <c:pt idx="0">
                  <c:v>15.99</c:v>
                </c:pt>
                <c:pt idx="1">
                  <c:v>-12.97</c:v>
                </c:pt>
              </c:numCache>
            </c:numRef>
          </c:yVal>
          <c:smooth val="0"/>
        </c:ser>
        <c:ser>
          <c:idx val="3"/>
          <c:order val="3"/>
          <c:tx>
            <c:v>Sens4</c:v>
          </c:tx>
          <c:spPr>
            <a:ln w="28575">
              <a:noFill/>
            </a:ln>
          </c:spPr>
          <c:xVal>
            <c:numRef>
              <c:f>Table!$AD$16:$AE$16</c:f>
              <c:numCache>
                <c:formatCode>0.00</c:formatCode>
                <c:ptCount val="2"/>
                <c:pt idx="0">
                  <c:v>15.89</c:v>
                </c:pt>
                <c:pt idx="1">
                  <c:v>-11.38</c:v>
                </c:pt>
              </c:numCache>
            </c:numRef>
          </c:xVal>
          <c:yVal>
            <c:numRef>
              <c:f>Table!$AB$16:$AC$16</c:f>
              <c:numCache>
                <c:formatCode>0.00</c:formatCode>
                <c:ptCount val="2"/>
                <c:pt idx="0">
                  <c:v>15.97</c:v>
                </c:pt>
                <c:pt idx="1">
                  <c:v>-12.95</c:v>
                </c:pt>
              </c:numCache>
            </c:numRef>
          </c:yVal>
          <c:smooth val="0"/>
        </c:ser>
        <c:ser>
          <c:idx val="4"/>
          <c:order val="4"/>
          <c:tx>
            <c:v>Sens5</c:v>
          </c:tx>
          <c:spPr>
            <a:ln w="28575">
              <a:noFill/>
            </a:ln>
          </c:spPr>
          <c:xVal>
            <c:numRef>
              <c:f>Table!$AD$17:$AE$17</c:f>
              <c:numCache>
                <c:formatCode>0.00</c:formatCode>
                <c:ptCount val="2"/>
                <c:pt idx="0">
                  <c:v>15.89</c:v>
                </c:pt>
                <c:pt idx="1">
                  <c:v>-11.38</c:v>
                </c:pt>
              </c:numCache>
            </c:numRef>
          </c:xVal>
          <c:yVal>
            <c:numRef>
              <c:f>Table!$AB$17:$AC$17</c:f>
              <c:numCache>
                <c:formatCode>0.00</c:formatCode>
                <c:ptCount val="2"/>
                <c:pt idx="0">
                  <c:v>15.93</c:v>
                </c:pt>
                <c:pt idx="1">
                  <c:v>-13.04</c:v>
                </c:pt>
              </c:numCache>
            </c:numRef>
          </c:yVal>
          <c:smooth val="0"/>
        </c:ser>
        <c:ser>
          <c:idx val="5"/>
          <c:order val="5"/>
          <c:tx>
            <c:v>Sens6</c:v>
          </c:tx>
          <c:spPr>
            <a:ln w="28575">
              <a:noFill/>
            </a:ln>
          </c:spPr>
          <c:xVal>
            <c:numRef>
              <c:f>Table!$AD$18:$AE$18</c:f>
              <c:numCache>
                <c:formatCode>0.00</c:formatCode>
                <c:ptCount val="2"/>
                <c:pt idx="0">
                  <c:v>15.89</c:v>
                </c:pt>
                <c:pt idx="1">
                  <c:v>-11.38</c:v>
                </c:pt>
              </c:numCache>
            </c:numRef>
          </c:xVal>
          <c:yVal>
            <c:numRef>
              <c:f>Table!$AB$18:$AC$18</c:f>
              <c:numCache>
                <c:formatCode>0.00</c:formatCode>
                <c:ptCount val="2"/>
                <c:pt idx="0">
                  <c:v>15.92</c:v>
                </c:pt>
                <c:pt idx="1">
                  <c:v>-13.06</c:v>
                </c:pt>
              </c:numCache>
            </c:numRef>
          </c:yVal>
          <c:smooth val="0"/>
        </c:ser>
        <c:ser>
          <c:idx val="6"/>
          <c:order val="6"/>
          <c:tx>
            <c:v>Sens7</c:v>
          </c:tx>
          <c:spPr>
            <a:ln w="28575">
              <a:noFill/>
            </a:ln>
          </c:spPr>
          <c:xVal>
            <c:numRef>
              <c:f>Table!$AD$19:$AE$19</c:f>
              <c:numCache>
                <c:formatCode>0.00</c:formatCode>
                <c:ptCount val="2"/>
                <c:pt idx="0">
                  <c:v>15.89</c:v>
                </c:pt>
                <c:pt idx="1">
                  <c:v>-11.38</c:v>
                </c:pt>
              </c:numCache>
            </c:numRef>
          </c:xVal>
          <c:yVal>
            <c:numRef>
              <c:f>Table!$AB$19:$AC$19</c:f>
              <c:numCache>
                <c:formatCode>0.00</c:formatCode>
                <c:ptCount val="2"/>
                <c:pt idx="0">
                  <c:v>15.89</c:v>
                </c:pt>
                <c:pt idx="1">
                  <c:v>-13.07</c:v>
                </c:pt>
              </c:numCache>
            </c:numRef>
          </c:yVal>
          <c:smooth val="0"/>
        </c:ser>
        <c:ser>
          <c:idx val="7"/>
          <c:order val="7"/>
          <c:tx>
            <c:v>Sens8</c:v>
          </c:tx>
          <c:spPr>
            <a:ln w="28575">
              <a:noFill/>
            </a:ln>
          </c:spPr>
          <c:xVal>
            <c:numRef>
              <c:f>Table!$AD$20:$AE$20</c:f>
              <c:numCache>
                <c:formatCode>0.00</c:formatCode>
                <c:ptCount val="2"/>
                <c:pt idx="0">
                  <c:v>15.89</c:v>
                </c:pt>
                <c:pt idx="1">
                  <c:v>-11.38</c:v>
                </c:pt>
              </c:numCache>
            </c:numRef>
          </c:xVal>
          <c:yVal>
            <c:numRef>
              <c:f>Table!$AB$20:$AC$20</c:f>
              <c:numCache>
                <c:formatCode>0.00</c:formatCode>
                <c:ptCount val="2"/>
                <c:pt idx="0">
                  <c:v>15.96</c:v>
                </c:pt>
                <c:pt idx="1">
                  <c:v>-13</c:v>
                </c:pt>
              </c:numCache>
            </c:numRef>
          </c:yVal>
          <c:smooth val="0"/>
        </c:ser>
        <c:ser>
          <c:idx val="8"/>
          <c:order val="8"/>
          <c:tx>
            <c:v>Bat</c:v>
          </c:tx>
          <c:spPr>
            <a:ln w="28575">
              <a:noFill/>
            </a:ln>
          </c:spPr>
          <c:xVal>
            <c:numRef>
              <c:f>Table!$AD$21:$AE$21</c:f>
              <c:numCache>
                <c:formatCode>0.00</c:formatCode>
                <c:ptCount val="2"/>
                <c:pt idx="0">
                  <c:v>15.89</c:v>
                </c:pt>
                <c:pt idx="1">
                  <c:v>-11.38</c:v>
                </c:pt>
              </c:numCache>
            </c:numRef>
          </c:xVal>
          <c:yVal>
            <c:numRef>
              <c:f>Table!$AB$21:$AC$21</c:f>
              <c:numCache>
                <c:formatCode>0.00</c:formatCode>
                <c:ptCount val="2"/>
                <c:pt idx="0">
                  <c:v>15.76</c:v>
                </c:pt>
                <c:pt idx="1">
                  <c:v>-13.36</c:v>
                </c:pt>
              </c:numCache>
            </c:numRef>
          </c:yVal>
          <c:smooth val="0"/>
        </c:ser>
        <c:ser>
          <c:idx val="9"/>
          <c:order val="9"/>
          <c:spPr>
            <a:ln w="12700">
              <a:solidFill>
                <a:schemeClr val="tx1"/>
              </a:solidFill>
              <a:prstDash val="dash"/>
            </a:ln>
          </c:spPr>
          <c:marker>
            <c:symbol val="none"/>
          </c:marker>
          <c:xVal>
            <c:numLit>
              <c:formatCode>General</c:formatCode>
              <c:ptCount val="2"/>
              <c:pt idx="0">
                <c:v>-20</c:v>
              </c:pt>
              <c:pt idx="1">
                <c:v>20</c:v>
              </c:pt>
            </c:numLit>
          </c:xVal>
          <c:yVal>
            <c:numLit>
              <c:formatCode>General</c:formatCode>
              <c:ptCount val="2"/>
              <c:pt idx="0">
                <c:v>-20</c:v>
              </c:pt>
              <c:pt idx="1">
                <c:v>20</c:v>
              </c:pt>
            </c:numLit>
          </c:yVal>
          <c:smooth val="0"/>
        </c:ser>
        <c:dLbls>
          <c:showLegendKey val="0"/>
          <c:showVal val="0"/>
          <c:showCatName val="0"/>
          <c:showSerName val="0"/>
          <c:showPercent val="0"/>
          <c:showBubbleSize val="0"/>
        </c:dLbls>
        <c:axId val="496968848"/>
        <c:axId val="496965320"/>
      </c:scatterChart>
      <c:valAx>
        <c:axId val="496968848"/>
        <c:scaling>
          <c:orientation val="minMax"/>
          <c:max val="16.100000000000001"/>
          <c:min val="15.7"/>
        </c:scaling>
        <c:delete val="0"/>
        <c:axPos val="b"/>
        <c:majorGridlines/>
        <c:title>
          <c:tx>
            <c:rich>
              <a:bodyPr/>
              <a:lstStyle/>
              <a:p>
                <a:pPr>
                  <a:defRPr/>
                </a:pPr>
                <a:r>
                  <a:rPr lang="en-US"/>
                  <a:t>Actual Power (kW)</a:t>
                </a:r>
              </a:p>
            </c:rich>
          </c:tx>
          <c:overlay val="0"/>
        </c:title>
        <c:numFmt formatCode="0.00" sourceLinked="1"/>
        <c:majorTickMark val="out"/>
        <c:minorTickMark val="none"/>
        <c:tickLblPos val="nextTo"/>
        <c:crossAx val="496965320"/>
        <c:crosses val="autoZero"/>
        <c:crossBetween val="midCat"/>
      </c:valAx>
      <c:valAx>
        <c:axId val="496965320"/>
        <c:scaling>
          <c:orientation val="minMax"/>
          <c:max val="16.100000000000001"/>
          <c:min val="15.7"/>
        </c:scaling>
        <c:delete val="0"/>
        <c:axPos val="l"/>
        <c:majorGridlines/>
        <c:title>
          <c:tx>
            <c:rich>
              <a:bodyPr rot="-5400000" vert="horz"/>
              <a:lstStyle/>
              <a:p>
                <a:pPr>
                  <a:defRPr/>
                </a:pPr>
                <a:r>
                  <a:rPr lang="en-US"/>
                  <a:t>Estimated</a:t>
                </a:r>
                <a:r>
                  <a:rPr lang="en-US" baseline="0"/>
                  <a:t> </a:t>
                </a:r>
                <a:r>
                  <a:rPr lang="en-US"/>
                  <a:t>Power (kW)</a:t>
                </a:r>
              </a:p>
            </c:rich>
          </c:tx>
          <c:overlay val="0"/>
        </c:title>
        <c:numFmt formatCode="0.00" sourceLinked="1"/>
        <c:majorTickMark val="out"/>
        <c:minorTickMark val="none"/>
        <c:tickLblPos val="nextTo"/>
        <c:crossAx val="496968848"/>
        <c:crosses val="autoZero"/>
        <c:crossBetween val="midCat"/>
      </c:valAx>
    </c:plotArea>
    <c:legend>
      <c:legendPos val="r"/>
      <c:legendEntry>
        <c:idx val="9"/>
        <c:delete val="1"/>
      </c:legendEntry>
      <c:overlay val="0"/>
    </c:legend>
    <c:plotVisOnly val="1"/>
    <c:dispBlanksAs val="gap"/>
    <c:showDLblsOverMax val="0"/>
  </c:chart>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scatterChart>
        <c:scatterStyle val="lineMarker"/>
        <c:varyColors val="0"/>
        <c:ser>
          <c:idx val="0"/>
          <c:order val="0"/>
          <c:tx>
            <c:v>Sens1</c:v>
          </c:tx>
          <c:spPr>
            <a:ln w="28575">
              <a:noFill/>
            </a:ln>
          </c:spPr>
          <c:xVal>
            <c:numRef>
              <c:f>Table!$AD$13:$AE$13</c:f>
              <c:numCache>
                <c:formatCode>0.00</c:formatCode>
                <c:ptCount val="2"/>
                <c:pt idx="0">
                  <c:v>15.89</c:v>
                </c:pt>
                <c:pt idx="1">
                  <c:v>-11.38</c:v>
                </c:pt>
              </c:numCache>
            </c:numRef>
          </c:xVal>
          <c:yVal>
            <c:numRef>
              <c:f>Table!$AB$13:$AC$13</c:f>
              <c:numCache>
                <c:formatCode>0.00</c:formatCode>
                <c:ptCount val="2"/>
                <c:pt idx="0">
                  <c:v>15.96</c:v>
                </c:pt>
                <c:pt idx="1">
                  <c:v>-13.03</c:v>
                </c:pt>
              </c:numCache>
            </c:numRef>
          </c:yVal>
          <c:smooth val="0"/>
        </c:ser>
        <c:ser>
          <c:idx val="1"/>
          <c:order val="1"/>
          <c:tx>
            <c:v>Sens2</c:v>
          </c:tx>
          <c:spPr>
            <a:ln w="28575">
              <a:noFill/>
            </a:ln>
          </c:spPr>
          <c:xVal>
            <c:numRef>
              <c:f>Table!$AD$14:$AE$14</c:f>
              <c:numCache>
                <c:formatCode>0.00</c:formatCode>
                <c:ptCount val="2"/>
                <c:pt idx="0">
                  <c:v>15.89</c:v>
                </c:pt>
                <c:pt idx="1">
                  <c:v>-11.38</c:v>
                </c:pt>
              </c:numCache>
            </c:numRef>
          </c:xVal>
          <c:yVal>
            <c:numRef>
              <c:f>Table!$AB$14:$AC$14</c:f>
              <c:numCache>
                <c:formatCode>0.00</c:formatCode>
                <c:ptCount val="2"/>
                <c:pt idx="0">
                  <c:v>15.95</c:v>
                </c:pt>
                <c:pt idx="1">
                  <c:v>-12.95</c:v>
                </c:pt>
              </c:numCache>
            </c:numRef>
          </c:yVal>
          <c:smooth val="0"/>
        </c:ser>
        <c:ser>
          <c:idx val="2"/>
          <c:order val="2"/>
          <c:tx>
            <c:v>Sens3</c:v>
          </c:tx>
          <c:spPr>
            <a:ln w="28575">
              <a:noFill/>
            </a:ln>
          </c:spPr>
          <c:xVal>
            <c:numRef>
              <c:f>Table!$AD$15:$AE$15</c:f>
              <c:numCache>
                <c:formatCode>0.00</c:formatCode>
                <c:ptCount val="2"/>
                <c:pt idx="0">
                  <c:v>15.89</c:v>
                </c:pt>
                <c:pt idx="1">
                  <c:v>-11.38</c:v>
                </c:pt>
              </c:numCache>
            </c:numRef>
          </c:xVal>
          <c:yVal>
            <c:numRef>
              <c:f>Table!$AB$15:$AC$15</c:f>
              <c:numCache>
                <c:formatCode>0.00</c:formatCode>
                <c:ptCount val="2"/>
                <c:pt idx="0">
                  <c:v>15.99</c:v>
                </c:pt>
                <c:pt idx="1">
                  <c:v>-12.97</c:v>
                </c:pt>
              </c:numCache>
            </c:numRef>
          </c:yVal>
          <c:smooth val="0"/>
        </c:ser>
        <c:ser>
          <c:idx val="3"/>
          <c:order val="3"/>
          <c:tx>
            <c:v>Sens4</c:v>
          </c:tx>
          <c:spPr>
            <a:ln w="28575">
              <a:noFill/>
            </a:ln>
          </c:spPr>
          <c:xVal>
            <c:numRef>
              <c:f>Table!$AD$16:$AE$16</c:f>
              <c:numCache>
                <c:formatCode>0.00</c:formatCode>
                <c:ptCount val="2"/>
                <c:pt idx="0">
                  <c:v>15.89</c:v>
                </c:pt>
                <c:pt idx="1">
                  <c:v>-11.38</c:v>
                </c:pt>
              </c:numCache>
            </c:numRef>
          </c:xVal>
          <c:yVal>
            <c:numRef>
              <c:f>Table!$AB$16:$AC$16</c:f>
              <c:numCache>
                <c:formatCode>0.00</c:formatCode>
                <c:ptCount val="2"/>
                <c:pt idx="0">
                  <c:v>15.97</c:v>
                </c:pt>
                <c:pt idx="1">
                  <c:v>-12.95</c:v>
                </c:pt>
              </c:numCache>
            </c:numRef>
          </c:yVal>
          <c:smooth val="0"/>
        </c:ser>
        <c:ser>
          <c:idx val="4"/>
          <c:order val="4"/>
          <c:tx>
            <c:v>Sens5</c:v>
          </c:tx>
          <c:spPr>
            <a:ln w="28575">
              <a:noFill/>
            </a:ln>
          </c:spPr>
          <c:xVal>
            <c:numRef>
              <c:f>Table!$AD$17:$AE$17</c:f>
              <c:numCache>
                <c:formatCode>0.00</c:formatCode>
                <c:ptCount val="2"/>
                <c:pt idx="0">
                  <c:v>15.89</c:v>
                </c:pt>
                <c:pt idx="1">
                  <c:v>-11.38</c:v>
                </c:pt>
              </c:numCache>
            </c:numRef>
          </c:xVal>
          <c:yVal>
            <c:numRef>
              <c:f>Table!$AB$17:$AC$17</c:f>
              <c:numCache>
                <c:formatCode>0.00</c:formatCode>
                <c:ptCount val="2"/>
                <c:pt idx="0">
                  <c:v>15.93</c:v>
                </c:pt>
                <c:pt idx="1">
                  <c:v>-13.04</c:v>
                </c:pt>
              </c:numCache>
            </c:numRef>
          </c:yVal>
          <c:smooth val="0"/>
        </c:ser>
        <c:ser>
          <c:idx val="5"/>
          <c:order val="5"/>
          <c:tx>
            <c:v>Sens6</c:v>
          </c:tx>
          <c:spPr>
            <a:ln w="28575">
              <a:noFill/>
            </a:ln>
          </c:spPr>
          <c:xVal>
            <c:numRef>
              <c:f>Table!$AD$18:$AE$18</c:f>
              <c:numCache>
                <c:formatCode>0.00</c:formatCode>
                <c:ptCount val="2"/>
                <c:pt idx="0">
                  <c:v>15.89</c:v>
                </c:pt>
                <c:pt idx="1">
                  <c:v>-11.38</c:v>
                </c:pt>
              </c:numCache>
            </c:numRef>
          </c:xVal>
          <c:yVal>
            <c:numRef>
              <c:f>Table!$AB$18:$AC$18</c:f>
              <c:numCache>
                <c:formatCode>0.00</c:formatCode>
                <c:ptCount val="2"/>
                <c:pt idx="0">
                  <c:v>15.92</c:v>
                </c:pt>
                <c:pt idx="1">
                  <c:v>-13.06</c:v>
                </c:pt>
              </c:numCache>
            </c:numRef>
          </c:yVal>
          <c:smooth val="0"/>
        </c:ser>
        <c:ser>
          <c:idx val="6"/>
          <c:order val="6"/>
          <c:tx>
            <c:v>Sens7</c:v>
          </c:tx>
          <c:spPr>
            <a:ln w="28575">
              <a:noFill/>
            </a:ln>
          </c:spPr>
          <c:xVal>
            <c:numRef>
              <c:f>Table!$AD$19:$AE$19</c:f>
              <c:numCache>
                <c:formatCode>0.00</c:formatCode>
                <c:ptCount val="2"/>
                <c:pt idx="0">
                  <c:v>15.89</c:v>
                </c:pt>
                <c:pt idx="1">
                  <c:v>-11.38</c:v>
                </c:pt>
              </c:numCache>
            </c:numRef>
          </c:xVal>
          <c:yVal>
            <c:numRef>
              <c:f>Table!$AB$19:$AC$19</c:f>
              <c:numCache>
                <c:formatCode>0.00</c:formatCode>
                <c:ptCount val="2"/>
                <c:pt idx="0">
                  <c:v>15.89</c:v>
                </c:pt>
                <c:pt idx="1">
                  <c:v>-13.07</c:v>
                </c:pt>
              </c:numCache>
            </c:numRef>
          </c:yVal>
          <c:smooth val="0"/>
        </c:ser>
        <c:ser>
          <c:idx val="7"/>
          <c:order val="7"/>
          <c:tx>
            <c:v>Sens8</c:v>
          </c:tx>
          <c:spPr>
            <a:ln w="28575">
              <a:noFill/>
            </a:ln>
          </c:spPr>
          <c:xVal>
            <c:numRef>
              <c:f>Table!$AD$20:$AE$20</c:f>
              <c:numCache>
                <c:formatCode>0.00</c:formatCode>
                <c:ptCount val="2"/>
                <c:pt idx="0">
                  <c:v>15.89</c:v>
                </c:pt>
                <c:pt idx="1">
                  <c:v>-11.38</c:v>
                </c:pt>
              </c:numCache>
            </c:numRef>
          </c:xVal>
          <c:yVal>
            <c:numRef>
              <c:f>Table!$AB$20:$AC$20</c:f>
              <c:numCache>
                <c:formatCode>0.00</c:formatCode>
                <c:ptCount val="2"/>
                <c:pt idx="0">
                  <c:v>15.96</c:v>
                </c:pt>
                <c:pt idx="1">
                  <c:v>-13</c:v>
                </c:pt>
              </c:numCache>
            </c:numRef>
          </c:yVal>
          <c:smooth val="0"/>
        </c:ser>
        <c:ser>
          <c:idx val="8"/>
          <c:order val="8"/>
          <c:tx>
            <c:v>Bat</c:v>
          </c:tx>
          <c:spPr>
            <a:ln w="28575">
              <a:noFill/>
            </a:ln>
          </c:spPr>
          <c:xVal>
            <c:numRef>
              <c:f>Table!$AD$21:$AE$21</c:f>
              <c:numCache>
                <c:formatCode>0.00</c:formatCode>
                <c:ptCount val="2"/>
                <c:pt idx="0">
                  <c:v>15.89</c:v>
                </c:pt>
                <c:pt idx="1">
                  <c:v>-11.38</c:v>
                </c:pt>
              </c:numCache>
            </c:numRef>
          </c:xVal>
          <c:yVal>
            <c:numRef>
              <c:f>Table!$AB$21:$AC$21</c:f>
              <c:numCache>
                <c:formatCode>0.00</c:formatCode>
                <c:ptCount val="2"/>
                <c:pt idx="0">
                  <c:v>15.76</c:v>
                </c:pt>
                <c:pt idx="1">
                  <c:v>-13.36</c:v>
                </c:pt>
              </c:numCache>
            </c:numRef>
          </c:yVal>
          <c:smooth val="0"/>
        </c:ser>
        <c:ser>
          <c:idx val="9"/>
          <c:order val="9"/>
          <c:spPr>
            <a:ln w="12700">
              <a:solidFill>
                <a:schemeClr val="tx1"/>
              </a:solidFill>
              <a:prstDash val="dash"/>
            </a:ln>
          </c:spPr>
          <c:marker>
            <c:symbol val="none"/>
          </c:marker>
          <c:xVal>
            <c:numLit>
              <c:formatCode>General</c:formatCode>
              <c:ptCount val="2"/>
              <c:pt idx="0">
                <c:v>-20</c:v>
              </c:pt>
              <c:pt idx="1">
                <c:v>20</c:v>
              </c:pt>
            </c:numLit>
          </c:xVal>
          <c:yVal>
            <c:numLit>
              <c:formatCode>General</c:formatCode>
              <c:ptCount val="2"/>
              <c:pt idx="0">
                <c:v>-20</c:v>
              </c:pt>
              <c:pt idx="1">
                <c:v>20</c:v>
              </c:pt>
            </c:numLit>
          </c:yVal>
          <c:smooth val="0"/>
        </c:ser>
        <c:dLbls>
          <c:showLegendKey val="0"/>
          <c:showVal val="0"/>
          <c:showCatName val="0"/>
          <c:showSerName val="0"/>
          <c:showPercent val="0"/>
          <c:showBubbleSize val="0"/>
        </c:dLbls>
        <c:axId val="496964536"/>
        <c:axId val="496968064"/>
      </c:scatterChart>
      <c:valAx>
        <c:axId val="496964536"/>
        <c:scaling>
          <c:orientation val="minMax"/>
          <c:max val="-11"/>
          <c:min val="-13.5"/>
        </c:scaling>
        <c:delete val="0"/>
        <c:axPos val="b"/>
        <c:majorGridlines/>
        <c:title>
          <c:tx>
            <c:rich>
              <a:bodyPr/>
              <a:lstStyle/>
              <a:p>
                <a:pPr>
                  <a:defRPr/>
                </a:pPr>
                <a:r>
                  <a:rPr lang="en-US"/>
                  <a:t>Actual Power (kW)</a:t>
                </a:r>
              </a:p>
            </c:rich>
          </c:tx>
          <c:overlay val="0"/>
        </c:title>
        <c:numFmt formatCode="0.00" sourceLinked="1"/>
        <c:majorTickMark val="out"/>
        <c:minorTickMark val="none"/>
        <c:tickLblPos val="nextTo"/>
        <c:crossAx val="496968064"/>
        <c:crossesAt val="-13.5"/>
        <c:crossBetween val="midCat"/>
      </c:valAx>
      <c:valAx>
        <c:axId val="496968064"/>
        <c:scaling>
          <c:orientation val="minMax"/>
          <c:max val="-11"/>
          <c:min val="-13.5"/>
        </c:scaling>
        <c:delete val="0"/>
        <c:axPos val="l"/>
        <c:majorGridlines/>
        <c:title>
          <c:tx>
            <c:rich>
              <a:bodyPr rot="-5400000" vert="horz"/>
              <a:lstStyle/>
              <a:p>
                <a:pPr>
                  <a:defRPr/>
                </a:pPr>
                <a:r>
                  <a:rPr lang="en-US"/>
                  <a:t>Estimated Power (kW)</a:t>
                </a:r>
              </a:p>
            </c:rich>
          </c:tx>
          <c:overlay val="0"/>
        </c:title>
        <c:numFmt formatCode="0.00" sourceLinked="1"/>
        <c:majorTickMark val="out"/>
        <c:minorTickMark val="none"/>
        <c:tickLblPos val="nextTo"/>
        <c:crossAx val="496964536"/>
        <c:crossesAt val="-13.5"/>
        <c:crossBetween val="midCat"/>
      </c:valAx>
    </c:plotArea>
    <c:legend>
      <c:legendPos val="r"/>
      <c:legendEntry>
        <c:idx val="9"/>
        <c:delete val="1"/>
      </c:legendEntry>
      <c:overlay val="0"/>
    </c:legend>
    <c:plotVisOnly val="1"/>
    <c:dispBlanksAs val="gap"/>
    <c:showDLblsOverMax val="0"/>
  </c:chart>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9.328018372703413E-2"/>
          <c:y val="6.0659813356663747E-2"/>
          <c:w val="0.77236393863344099"/>
          <c:h val="0.82051227458929787"/>
        </c:manualLayout>
      </c:layout>
      <c:scatterChart>
        <c:scatterStyle val="lineMarker"/>
        <c:varyColors val="0"/>
        <c:ser>
          <c:idx val="0"/>
          <c:order val="0"/>
          <c:tx>
            <c:v>Sens1</c:v>
          </c:tx>
          <c:spPr>
            <a:ln w="28575">
              <a:noFill/>
            </a:ln>
          </c:spPr>
          <c:xVal>
            <c:numRef>
              <c:f>Table!$AA$23</c:f>
              <c:numCache>
                <c:formatCode>0.00</c:formatCode>
                <c:ptCount val="1"/>
                <c:pt idx="0">
                  <c:v>49.6</c:v>
                </c:pt>
              </c:numCache>
            </c:numRef>
          </c:xVal>
          <c:yVal>
            <c:numRef>
              <c:f>Table!$Z$23</c:f>
              <c:numCache>
                <c:formatCode>0.00</c:formatCode>
                <c:ptCount val="1"/>
                <c:pt idx="0">
                  <c:v>54.32902</c:v>
                </c:pt>
              </c:numCache>
            </c:numRef>
          </c:yVal>
          <c:smooth val="0"/>
        </c:ser>
        <c:ser>
          <c:idx val="1"/>
          <c:order val="1"/>
          <c:tx>
            <c:v>Sens2</c:v>
          </c:tx>
          <c:spPr>
            <a:ln w="28575">
              <a:noFill/>
            </a:ln>
          </c:spPr>
          <c:xVal>
            <c:numRef>
              <c:f>Table!$AA$23</c:f>
              <c:numCache>
                <c:formatCode>0.00</c:formatCode>
                <c:ptCount val="1"/>
                <c:pt idx="0">
                  <c:v>49.6</c:v>
                </c:pt>
              </c:numCache>
            </c:numRef>
          </c:xVal>
          <c:yVal>
            <c:numRef>
              <c:f>Table!$Z$24</c:f>
              <c:numCache>
                <c:formatCode>0.00</c:formatCode>
                <c:ptCount val="1"/>
                <c:pt idx="0">
                  <c:v>54.278689999999997</c:v>
                </c:pt>
              </c:numCache>
            </c:numRef>
          </c:yVal>
          <c:smooth val="0"/>
        </c:ser>
        <c:ser>
          <c:idx val="2"/>
          <c:order val="2"/>
          <c:tx>
            <c:v>Sens3</c:v>
          </c:tx>
          <c:spPr>
            <a:ln w="28575">
              <a:noFill/>
            </a:ln>
          </c:spPr>
          <c:xVal>
            <c:numRef>
              <c:f>Table!$AA$23</c:f>
              <c:numCache>
                <c:formatCode>0.00</c:formatCode>
                <c:ptCount val="1"/>
                <c:pt idx="0">
                  <c:v>49.6</c:v>
                </c:pt>
              </c:numCache>
            </c:numRef>
          </c:xVal>
          <c:yVal>
            <c:numRef>
              <c:f>Table!$Z$25</c:f>
              <c:numCache>
                <c:formatCode>0.00</c:formatCode>
                <c:ptCount val="1"/>
                <c:pt idx="0">
                  <c:v>54.51023</c:v>
                </c:pt>
              </c:numCache>
            </c:numRef>
          </c:yVal>
          <c:smooth val="0"/>
        </c:ser>
        <c:ser>
          <c:idx val="3"/>
          <c:order val="3"/>
          <c:tx>
            <c:v>Sens4</c:v>
          </c:tx>
          <c:spPr>
            <a:ln w="28575">
              <a:noFill/>
            </a:ln>
          </c:spPr>
          <c:xVal>
            <c:numRef>
              <c:f>Table!$AA$23</c:f>
              <c:numCache>
                <c:formatCode>0.00</c:formatCode>
                <c:ptCount val="1"/>
                <c:pt idx="0">
                  <c:v>49.6</c:v>
                </c:pt>
              </c:numCache>
            </c:numRef>
          </c:xVal>
          <c:yVal>
            <c:numRef>
              <c:f>Table!$Z$26</c:f>
              <c:numCache>
                <c:formatCode>0.00</c:formatCode>
                <c:ptCount val="1"/>
                <c:pt idx="0">
                  <c:v>54.803710000000002</c:v>
                </c:pt>
              </c:numCache>
            </c:numRef>
          </c:yVal>
          <c:smooth val="0"/>
        </c:ser>
        <c:ser>
          <c:idx val="4"/>
          <c:order val="4"/>
          <c:tx>
            <c:v>Sens5</c:v>
          </c:tx>
          <c:spPr>
            <a:ln w="28575">
              <a:noFill/>
            </a:ln>
          </c:spPr>
          <c:xVal>
            <c:numRef>
              <c:f>Table!$AA$23</c:f>
              <c:numCache>
                <c:formatCode>0.00</c:formatCode>
                <c:ptCount val="1"/>
                <c:pt idx="0">
                  <c:v>49.6</c:v>
                </c:pt>
              </c:numCache>
            </c:numRef>
          </c:xVal>
          <c:yVal>
            <c:numRef>
              <c:f>Table!$Z$27</c:f>
              <c:numCache>
                <c:formatCode>0.00</c:formatCode>
                <c:ptCount val="1"/>
                <c:pt idx="0">
                  <c:v>54.760100000000001</c:v>
                </c:pt>
              </c:numCache>
            </c:numRef>
          </c:yVal>
          <c:smooth val="0"/>
        </c:ser>
        <c:ser>
          <c:idx val="5"/>
          <c:order val="5"/>
          <c:tx>
            <c:v>Sens6</c:v>
          </c:tx>
          <c:spPr>
            <a:ln w="28575">
              <a:noFill/>
            </a:ln>
          </c:spPr>
          <c:xVal>
            <c:numRef>
              <c:f>Table!$AA$23</c:f>
              <c:numCache>
                <c:formatCode>0.00</c:formatCode>
                <c:ptCount val="1"/>
                <c:pt idx="0">
                  <c:v>49.6</c:v>
                </c:pt>
              </c:numCache>
            </c:numRef>
          </c:xVal>
          <c:yVal>
            <c:numRef>
              <c:f>Table!$Z$28</c:f>
              <c:numCache>
                <c:formatCode>0.00</c:formatCode>
                <c:ptCount val="1"/>
                <c:pt idx="0">
                  <c:v>54.394390000000001</c:v>
                </c:pt>
              </c:numCache>
            </c:numRef>
          </c:yVal>
          <c:smooth val="0"/>
        </c:ser>
        <c:ser>
          <c:idx val="6"/>
          <c:order val="6"/>
          <c:tx>
            <c:v>Sens7</c:v>
          </c:tx>
          <c:spPr>
            <a:ln w="28575">
              <a:noFill/>
            </a:ln>
          </c:spPr>
          <c:xVal>
            <c:numRef>
              <c:f>Table!$AA$23</c:f>
              <c:numCache>
                <c:formatCode>0.00</c:formatCode>
                <c:ptCount val="1"/>
                <c:pt idx="0">
                  <c:v>49.6</c:v>
                </c:pt>
              </c:numCache>
            </c:numRef>
          </c:xVal>
          <c:yVal>
            <c:numRef>
              <c:f>Table!$Z$29</c:f>
              <c:numCache>
                <c:formatCode>0.00</c:formatCode>
                <c:ptCount val="1"/>
                <c:pt idx="0">
                  <c:v>54.773910000000001</c:v>
                </c:pt>
              </c:numCache>
            </c:numRef>
          </c:yVal>
          <c:smooth val="0"/>
        </c:ser>
        <c:ser>
          <c:idx val="7"/>
          <c:order val="7"/>
          <c:tx>
            <c:v>Sens8</c:v>
          </c:tx>
          <c:spPr>
            <a:ln w="28575">
              <a:noFill/>
            </a:ln>
          </c:spPr>
          <c:xVal>
            <c:numRef>
              <c:f>Table!$AA$23</c:f>
              <c:numCache>
                <c:formatCode>0.00</c:formatCode>
                <c:ptCount val="1"/>
                <c:pt idx="0">
                  <c:v>49.6</c:v>
                </c:pt>
              </c:numCache>
            </c:numRef>
          </c:xVal>
          <c:yVal>
            <c:numRef>
              <c:f>Table!$Z$30</c:f>
              <c:numCache>
                <c:formatCode>0.00</c:formatCode>
                <c:ptCount val="1"/>
                <c:pt idx="0">
                  <c:v>54.243409999999997</c:v>
                </c:pt>
              </c:numCache>
            </c:numRef>
          </c:yVal>
          <c:smooth val="0"/>
        </c:ser>
        <c:ser>
          <c:idx val="8"/>
          <c:order val="8"/>
          <c:tx>
            <c:v>BatSens</c:v>
          </c:tx>
          <c:spPr>
            <a:ln w="28575">
              <a:noFill/>
            </a:ln>
          </c:spPr>
          <c:xVal>
            <c:numRef>
              <c:f>Table!$AA$23</c:f>
              <c:numCache>
                <c:formatCode>0.00</c:formatCode>
                <c:ptCount val="1"/>
                <c:pt idx="0">
                  <c:v>49.6</c:v>
                </c:pt>
              </c:numCache>
            </c:numRef>
          </c:xVal>
          <c:yVal>
            <c:numRef>
              <c:f>Table!$Z$31</c:f>
              <c:numCache>
                <c:formatCode>0.00</c:formatCode>
                <c:ptCount val="1"/>
                <c:pt idx="0">
                  <c:v>55.671059999999997</c:v>
                </c:pt>
              </c:numCache>
            </c:numRef>
          </c:yVal>
          <c:smooth val="0"/>
        </c:ser>
        <c:ser>
          <c:idx val="9"/>
          <c:order val="9"/>
          <c:tx>
            <c:v>TRUE</c:v>
          </c:tx>
          <c:spPr>
            <a:ln w="22225">
              <a:solidFill>
                <a:schemeClr val="tx1"/>
              </a:solidFill>
              <a:prstDash val="dash"/>
            </a:ln>
          </c:spPr>
          <c:marker>
            <c:symbol val="none"/>
          </c:marker>
          <c:xVal>
            <c:numLit>
              <c:formatCode>General</c:formatCode>
              <c:ptCount val="2"/>
              <c:pt idx="0">
                <c:v>0</c:v>
              </c:pt>
              <c:pt idx="1">
                <c:v>70</c:v>
              </c:pt>
            </c:numLit>
          </c:xVal>
          <c:yVal>
            <c:numLit>
              <c:formatCode>General</c:formatCode>
              <c:ptCount val="2"/>
              <c:pt idx="0">
                <c:v>0</c:v>
              </c:pt>
              <c:pt idx="1">
                <c:v>70</c:v>
              </c:pt>
            </c:numLit>
          </c:yVal>
          <c:smooth val="0"/>
        </c:ser>
        <c:ser>
          <c:idx val="10"/>
          <c:order val="10"/>
          <c:tx>
            <c:v>Shunt</c:v>
          </c:tx>
          <c:spPr>
            <a:ln w="28575">
              <a:noFill/>
            </a:ln>
          </c:spPr>
          <c:marker>
            <c:symbol val="square"/>
            <c:size val="7"/>
            <c:spPr>
              <a:solidFill>
                <a:schemeClr val="tx1"/>
              </a:solidFill>
              <a:ln>
                <a:noFill/>
              </a:ln>
            </c:spPr>
          </c:marker>
          <c:xVal>
            <c:numRef>
              <c:f>Table!$AA$23</c:f>
              <c:numCache>
                <c:formatCode>0.00</c:formatCode>
                <c:ptCount val="1"/>
                <c:pt idx="0">
                  <c:v>49.6</c:v>
                </c:pt>
              </c:numCache>
            </c:numRef>
          </c:xVal>
          <c:yVal>
            <c:numRef>
              <c:f>Table!$Z$32</c:f>
              <c:numCache>
                <c:formatCode>0.00</c:formatCode>
                <c:ptCount val="1"/>
                <c:pt idx="0">
                  <c:v>53.150199999999998</c:v>
                </c:pt>
              </c:numCache>
            </c:numRef>
          </c:yVal>
          <c:smooth val="0"/>
        </c:ser>
        <c:dLbls>
          <c:showLegendKey val="0"/>
          <c:showVal val="0"/>
          <c:showCatName val="0"/>
          <c:showSerName val="0"/>
          <c:showPercent val="0"/>
          <c:showBubbleSize val="0"/>
        </c:dLbls>
        <c:axId val="496966496"/>
        <c:axId val="496963752"/>
      </c:scatterChart>
      <c:valAx>
        <c:axId val="496966496"/>
        <c:scaling>
          <c:orientation val="minMax"/>
          <c:max val="57"/>
          <c:min val="48"/>
        </c:scaling>
        <c:delete val="0"/>
        <c:axPos val="b"/>
        <c:majorGridlines/>
        <c:title>
          <c:tx>
            <c:rich>
              <a:bodyPr/>
              <a:lstStyle/>
              <a:p>
                <a:pPr>
                  <a:defRPr/>
                </a:pPr>
                <a:r>
                  <a:rPr lang="en-US"/>
                  <a:t>Rested SOC (%)</a:t>
                </a:r>
              </a:p>
            </c:rich>
          </c:tx>
          <c:overlay val="0"/>
        </c:title>
        <c:numFmt formatCode="0.00" sourceLinked="1"/>
        <c:majorTickMark val="out"/>
        <c:minorTickMark val="none"/>
        <c:tickLblPos val="nextTo"/>
        <c:crossAx val="496963752"/>
        <c:crosses val="autoZero"/>
        <c:crossBetween val="midCat"/>
      </c:valAx>
      <c:valAx>
        <c:axId val="496963752"/>
        <c:scaling>
          <c:orientation val="minMax"/>
          <c:max val="57"/>
          <c:min val="48"/>
        </c:scaling>
        <c:delete val="0"/>
        <c:axPos val="l"/>
        <c:majorGridlines/>
        <c:title>
          <c:tx>
            <c:rich>
              <a:bodyPr rot="-5400000" vert="horz"/>
              <a:lstStyle/>
              <a:p>
                <a:pPr>
                  <a:defRPr/>
                </a:pPr>
                <a:r>
                  <a:rPr lang="en-US"/>
                  <a:t>Estimated SOC (%)</a:t>
                </a:r>
              </a:p>
            </c:rich>
          </c:tx>
          <c:overlay val="0"/>
        </c:title>
        <c:numFmt formatCode="0.00" sourceLinked="1"/>
        <c:majorTickMark val="out"/>
        <c:minorTickMark val="none"/>
        <c:tickLblPos val="nextTo"/>
        <c:crossAx val="496966496"/>
        <c:crosses val="autoZero"/>
        <c:crossBetween val="midCat"/>
      </c:valAx>
    </c:plotArea>
    <c:legend>
      <c:legendPos val="r"/>
      <c:legendEntry>
        <c:idx val="9"/>
        <c:delete val="1"/>
      </c:legendEntry>
      <c:overlay val="0"/>
    </c:legend>
    <c:plotVisOnly val="1"/>
    <c:dispBlanksAs val="gap"/>
    <c:showDLblsOverMax val="0"/>
  </c:chart>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scatterChart>
        <c:scatterStyle val="lineMarker"/>
        <c:varyColors val="0"/>
        <c:ser>
          <c:idx val="0"/>
          <c:order val="0"/>
          <c:tx>
            <c:v>Sens1</c:v>
          </c:tx>
          <c:spPr>
            <a:ln w="28575">
              <a:noFill/>
            </a:ln>
          </c:spPr>
          <c:xVal>
            <c:numRef>
              <c:f>Table!$AD$23:$AE$23</c:f>
              <c:numCache>
                <c:formatCode>0.00</c:formatCode>
                <c:ptCount val="2"/>
                <c:pt idx="0">
                  <c:v>16.52</c:v>
                </c:pt>
                <c:pt idx="1">
                  <c:v>-14.48</c:v>
                </c:pt>
              </c:numCache>
            </c:numRef>
          </c:xVal>
          <c:yVal>
            <c:numRef>
              <c:f>Table!$AB$23:$AC$23</c:f>
              <c:numCache>
                <c:formatCode>0.00</c:formatCode>
                <c:ptCount val="2"/>
                <c:pt idx="0">
                  <c:v>16.350000000000001</c:v>
                </c:pt>
                <c:pt idx="1">
                  <c:v>-14.61</c:v>
                </c:pt>
              </c:numCache>
            </c:numRef>
          </c:yVal>
          <c:smooth val="0"/>
        </c:ser>
        <c:ser>
          <c:idx val="1"/>
          <c:order val="1"/>
          <c:tx>
            <c:v>Sens2</c:v>
          </c:tx>
          <c:spPr>
            <a:ln w="28575">
              <a:noFill/>
            </a:ln>
          </c:spPr>
          <c:xVal>
            <c:numRef>
              <c:f>Table!$AD$24:$AE$24</c:f>
              <c:numCache>
                <c:formatCode>0.00</c:formatCode>
                <c:ptCount val="2"/>
                <c:pt idx="0">
                  <c:v>16.52</c:v>
                </c:pt>
                <c:pt idx="1">
                  <c:v>-14.48</c:v>
                </c:pt>
              </c:numCache>
            </c:numRef>
          </c:xVal>
          <c:yVal>
            <c:numRef>
              <c:f>Table!$AB$24:$AC$24</c:f>
              <c:numCache>
                <c:formatCode>0.00</c:formatCode>
                <c:ptCount val="2"/>
                <c:pt idx="0">
                  <c:v>16.34</c:v>
                </c:pt>
                <c:pt idx="1">
                  <c:v>-14.58</c:v>
                </c:pt>
              </c:numCache>
            </c:numRef>
          </c:yVal>
          <c:smooth val="0"/>
        </c:ser>
        <c:ser>
          <c:idx val="2"/>
          <c:order val="2"/>
          <c:tx>
            <c:v>Sens3</c:v>
          </c:tx>
          <c:spPr>
            <a:ln w="28575">
              <a:noFill/>
            </a:ln>
          </c:spPr>
          <c:xVal>
            <c:numRef>
              <c:f>Table!$AD$25:$AE$25</c:f>
              <c:numCache>
                <c:formatCode>0.00</c:formatCode>
                <c:ptCount val="2"/>
                <c:pt idx="0">
                  <c:v>16.52</c:v>
                </c:pt>
                <c:pt idx="1">
                  <c:v>-14.48</c:v>
                </c:pt>
              </c:numCache>
            </c:numRef>
          </c:xVal>
          <c:yVal>
            <c:numRef>
              <c:f>Table!$AB$25:$AC$25</c:f>
              <c:numCache>
                <c:formatCode>0.00</c:formatCode>
                <c:ptCount val="2"/>
                <c:pt idx="0">
                  <c:v>16.329999999999998</c:v>
                </c:pt>
                <c:pt idx="1">
                  <c:v>-14.6</c:v>
                </c:pt>
              </c:numCache>
            </c:numRef>
          </c:yVal>
          <c:smooth val="0"/>
        </c:ser>
        <c:ser>
          <c:idx val="3"/>
          <c:order val="3"/>
          <c:tx>
            <c:v>Sens4</c:v>
          </c:tx>
          <c:spPr>
            <a:ln w="28575">
              <a:noFill/>
            </a:ln>
          </c:spPr>
          <c:xVal>
            <c:numRef>
              <c:f>Table!$AD$26:$AE$26</c:f>
              <c:numCache>
                <c:formatCode>0.00</c:formatCode>
                <c:ptCount val="2"/>
                <c:pt idx="0">
                  <c:v>16.52</c:v>
                </c:pt>
                <c:pt idx="1">
                  <c:v>-14.48</c:v>
                </c:pt>
              </c:numCache>
            </c:numRef>
          </c:xVal>
          <c:yVal>
            <c:numRef>
              <c:f>Table!$AB$26:$AC$26</c:f>
              <c:numCache>
                <c:formatCode>0.00</c:formatCode>
                <c:ptCount val="2"/>
                <c:pt idx="0">
                  <c:v>16.350000000000001</c:v>
                </c:pt>
                <c:pt idx="1">
                  <c:v>-14.59</c:v>
                </c:pt>
              </c:numCache>
            </c:numRef>
          </c:yVal>
          <c:smooth val="0"/>
        </c:ser>
        <c:ser>
          <c:idx val="4"/>
          <c:order val="4"/>
          <c:tx>
            <c:v>Sens5</c:v>
          </c:tx>
          <c:spPr>
            <a:ln w="28575">
              <a:noFill/>
            </a:ln>
          </c:spPr>
          <c:xVal>
            <c:numRef>
              <c:f>Table!$AD$27:$AE$27</c:f>
              <c:numCache>
                <c:formatCode>0.00</c:formatCode>
                <c:ptCount val="2"/>
                <c:pt idx="0">
                  <c:v>16.52</c:v>
                </c:pt>
                <c:pt idx="1">
                  <c:v>-14.48</c:v>
                </c:pt>
              </c:numCache>
            </c:numRef>
          </c:xVal>
          <c:yVal>
            <c:numRef>
              <c:f>Table!$AB$27:$AC$27</c:f>
              <c:numCache>
                <c:formatCode>0.00</c:formatCode>
                <c:ptCount val="2"/>
                <c:pt idx="0">
                  <c:v>16.350000000000001</c:v>
                </c:pt>
                <c:pt idx="1">
                  <c:v>-14.62</c:v>
                </c:pt>
              </c:numCache>
            </c:numRef>
          </c:yVal>
          <c:smooth val="0"/>
        </c:ser>
        <c:ser>
          <c:idx val="5"/>
          <c:order val="5"/>
          <c:tx>
            <c:v>Sens6</c:v>
          </c:tx>
          <c:spPr>
            <a:ln w="28575">
              <a:noFill/>
            </a:ln>
          </c:spPr>
          <c:xVal>
            <c:numRef>
              <c:f>Table!$AD$28:$AE$28</c:f>
              <c:numCache>
                <c:formatCode>0.00</c:formatCode>
                <c:ptCount val="2"/>
                <c:pt idx="0">
                  <c:v>16.52</c:v>
                </c:pt>
                <c:pt idx="1">
                  <c:v>-14.48</c:v>
                </c:pt>
              </c:numCache>
            </c:numRef>
          </c:xVal>
          <c:yVal>
            <c:numRef>
              <c:f>Table!$AB$28:$AC$28</c:f>
              <c:numCache>
                <c:formatCode>0.00</c:formatCode>
                <c:ptCount val="2"/>
                <c:pt idx="0">
                  <c:v>16.350000000000001</c:v>
                </c:pt>
                <c:pt idx="1">
                  <c:v>-14.62</c:v>
                </c:pt>
              </c:numCache>
            </c:numRef>
          </c:yVal>
          <c:smooth val="0"/>
        </c:ser>
        <c:ser>
          <c:idx val="6"/>
          <c:order val="6"/>
          <c:tx>
            <c:v>Sens7</c:v>
          </c:tx>
          <c:spPr>
            <a:ln w="28575">
              <a:noFill/>
            </a:ln>
          </c:spPr>
          <c:xVal>
            <c:numRef>
              <c:f>Table!$AD$29:$AE$29</c:f>
              <c:numCache>
                <c:formatCode>0.00</c:formatCode>
                <c:ptCount val="2"/>
                <c:pt idx="0">
                  <c:v>16.52</c:v>
                </c:pt>
                <c:pt idx="1">
                  <c:v>-14.48</c:v>
                </c:pt>
              </c:numCache>
            </c:numRef>
          </c:xVal>
          <c:yVal>
            <c:numRef>
              <c:f>Table!$AB$29:$AC$29</c:f>
              <c:numCache>
                <c:formatCode>0.00</c:formatCode>
                <c:ptCount val="2"/>
                <c:pt idx="0">
                  <c:v>16.36</c:v>
                </c:pt>
                <c:pt idx="1">
                  <c:v>-14.64</c:v>
                </c:pt>
              </c:numCache>
            </c:numRef>
          </c:yVal>
          <c:smooth val="0"/>
        </c:ser>
        <c:ser>
          <c:idx val="7"/>
          <c:order val="7"/>
          <c:tx>
            <c:v>Sens8</c:v>
          </c:tx>
          <c:spPr>
            <a:ln w="28575">
              <a:noFill/>
            </a:ln>
          </c:spPr>
          <c:xVal>
            <c:numRef>
              <c:f>Table!$AD$30:$AE$30</c:f>
              <c:numCache>
                <c:formatCode>0.00</c:formatCode>
                <c:ptCount val="2"/>
                <c:pt idx="0">
                  <c:v>16.52</c:v>
                </c:pt>
                <c:pt idx="1">
                  <c:v>-14.48</c:v>
                </c:pt>
              </c:numCache>
            </c:numRef>
          </c:xVal>
          <c:yVal>
            <c:numRef>
              <c:f>Table!$AB$30:$AC$30</c:f>
              <c:numCache>
                <c:formatCode>0.00</c:formatCode>
                <c:ptCount val="2"/>
                <c:pt idx="0">
                  <c:v>16.34</c:v>
                </c:pt>
                <c:pt idx="1">
                  <c:v>-14.62</c:v>
                </c:pt>
              </c:numCache>
            </c:numRef>
          </c:yVal>
          <c:smooth val="0"/>
        </c:ser>
        <c:ser>
          <c:idx val="8"/>
          <c:order val="8"/>
          <c:tx>
            <c:v>Bat</c:v>
          </c:tx>
          <c:spPr>
            <a:ln w="28575">
              <a:noFill/>
            </a:ln>
          </c:spPr>
          <c:xVal>
            <c:numRef>
              <c:f>Table!$AD$31:$AE$31</c:f>
              <c:numCache>
                <c:formatCode>0.00</c:formatCode>
                <c:ptCount val="2"/>
                <c:pt idx="0">
                  <c:v>16.52</c:v>
                </c:pt>
                <c:pt idx="1">
                  <c:v>-14.48</c:v>
                </c:pt>
              </c:numCache>
            </c:numRef>
          </c:xVal>
          <c:yVal>
            <c:numRef>
              <c:f>Table!$AB$31:$AC$31</c:f>
              <c:numCache>
                <c:formatCode>0.00</c:formatCode>
                <c:ptCount val="2"/>
                <c:pt idx="0">
                  <c:v>15.82</c:v>
                </c:pt>
                <c:pt idx="1">
                  <c:v>-15.49</c:v>
                </c:pt>
              </c:numCache>
            </c:numRef>
          </c:yVal>
          <c:smooth val="0"/>
        </c:ser>
        <c:ser>
          <c:idx val="9"/>
          <c:order val="9"/>
          <c:spPr>
            <a:ln w="12700">
              <a:solidFill>
                <a:schemeClr val="tx1"/>
              </a:solidFill>
              <a:prstDash val="dash"/>
            </a:ln>
          </c:spPr>
          <c:marker>
            <c:symbol val="none"/>
          </c:marker>
          <c:xVal>
            <c:numLit>
              <c:formatCode>General</c:formatCode>
              <c:ptCount val="2"/>
              <c:pt idx="0">
                <c:v>-20</c:v>
              </c:pt>
              <c:pt idx="1">
                <c:v>20</c:v>
              </c:pt>
            </c:numLit>
          </c:xVal>
          <c:yVal>
            <c:numLit>
              <c:formatCode>General</c:formatCode>
              <c:ptCount val="2"/>
              <c:pt idx="0">
                <c:v>-20</c:v>
              </c:pt>
              <c:pt idx="1">
                <c:v>20</c:v>
              </c:pt>
            </c:numLit>
          </c:yVal>
          <c:smooth val="0"/>
        </c:ser>
        <c:dLbls>
          <c:showLegendKey val="0"/>
          <c:showVal val="0"/>
          <c:showCatName val="0"/>
          <c:showSerName val="0"/>
          <c:showPercent val="0"/>
          <c:showBubbleSize val="0"/>
        </c:dLbls>
        <c:axId val="496963360"/>
        <c:axId val="496966104"/>
      </c:scatterChart>
      <c:valAx>
        <c:axId val="496963360"/>
        <c:scaling>
          <c:orientation val="minMax"/>
          <c:max val="16.600000000000001"/>
          <c:min val="15.4"/>
        </c:scaling>
        <c:delete val="0"/>
        <c:axPos val="b"/>
        <c:majorGridlines/>
        <c:title>
          <c:tx>
            <c:rich>
              <a:bodyPr/>
              <a:lstStyle/>
              <a:p>
                <a:pPr>
                  <a:defRPr/>
                </a:pPr>
                <a:r>
                  <a:rPr lang="en-US"/>
                  <a:t>Actual Power (kW)</a:t>
                </a:r>
              </a:p>
            </c:rich>
          </c:tx>
          <c:overlay val="0"/>
        </c:title>
        <c:numFmt formatCode="0.00" sourceLinked="1"/>
        <c:majorTickMark val="out"/>
        <c:minorTickMark val="none"/>
        <c:tickLblPos val="nextTo"/>
        <c:crossAx val="496966104"/>
        <c:crosses val="autoZero"/>
        <c:crossBetween val="midCat"/>
      </c:valAx>
      <c:valAx>
        <c:axId val="496966104"/>
        <c:scaling>
          <c:orientation val="minMax"/>
          <c:max val="16.600000000000001"/>
          <c:min val="15.4"/>
        </c:scaling>
        <c:delete val="0"/>
        <c:axPos val="l"/>
        <c:majorGridlines/>
        <c:title>
          <c:tx>
            <c:rich>
              <a:bodyPr rot="-5400000" vert="horz"/>
              <a:lstStyle/>
              <a:p>
                <a:pPr>
                  <a:defRPr/>
                </a:pPr>
                <a:r>
                  <a:rPr lang="en-US"/>
                  <a:t>Estimated Power (kW)</a:t>
                </a:r>
              </a:p>
            </c:rich>
          </c:tx>
          <c:overlay val="0"/>
        </c:title>
        <c:numFmt formatCode="0.00" sourceLinked="1"/>
        <c:majorTickMark val="out"/>
        <c:minorTickMark val="none"/>
        <c:tickLblPos val="nextTo"/>
        <c:crossAx val="496963360"/>
        <c:crosses val="autoZero"/>
        <c:crossBetween val="midCat"/>
      </c:valAx>
    </c:plotArea>
    <c:legend>
      <c:legendPos val="r"/>
      <c:legendEntry>
        <c:idx val="9"/>
        <c:delete val="1"/>
      </c:legendEntry>
      <c:overlay val="0"/>
    </c:legend>
    <c:plotVisOnly val="1"/>
    <c:dispBlanksAs val="gap"/>
    <c:showDLblsOverMax val="0"/>
  </c:chart>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scatterChart>
        <c:scatterStyle val="lineMarker"/>
        <c:varyColors val="0"/>
        <c:ser>
          <c:idx val="0"/>
          <c:order val="0"/>
          <c:tx>
            <c:v>Sens1</c:v>
          </c:tx>
          <c:spPr>
            <a:ln w="28575">
              <a:noFill/>
            </a:ln>
          </c:spPr>
          <c:xVal>
            <c:numRef>
              <c:f>Table!$AD$23:$AE$23</c:f>
              <c:numCache>
                <c:formatCode>0.00</c:formatCode>
                <c:ptCount val="2"/>
                <c:pt idx="0">
                  <c:v>16.52</c:v>
                </c:pt>
                <c:pt idx="1">
                  <c:v>-14.48</c:v>
                </c:pt>
              </c:numCache>
            </c:numRef>
          </c:xVal>
          <c:yVal>
            <c:numRef>
              <c:f>Table!$AB$23:$AC$23</c:f>
              <c:numCache>
                <c:formatCode>0.00</c:formatCode>
                <c:ptCount val="2"/>
                <c:pt idx="0">
                  <c:v>16.350000000000001</c:v>
                </c:pt>
                <c:pt idx="1">
                  <c:v>-14.61</c:v>
                </c:pt>
              </c:numCache>
            </c:numRef>
          </c:yVal>
          <c:smooth val="0"/>
        </c:ser>
        <c:ser>
          <c:idx val="1"/>
          <c:order val="1"/>
          <c:tx>
            <c:v>Sens2</c:v>
          </c:tx>
          <c:spPr>
            <a:ln w="28575">
              <a:noFill/>
            </a:ln>
          </c:spPr>
          <c:xVal>
            <c:numRef>
              <c:f>Table!$AD$24:$AE$24</c:f>
              <c:numCache>
                <c:formatCode>0.00</c:formatCode>
                <c:ptCount val="2"/>
                <c:pt idx="0">
                  <c:v>16.52</c:v>
                </c:pt>
                <c:pt idx="1">
                  <c:v>-14.48</c:v>
                </c:pt>
              </c:numCache>
            </c:numRef>
          </c:xVal>
          <c:yVal>
            <c:numRef>
              <c:f>Table!$AB$24:$AC$24</c:f>
              <c:numCache>
                <c:formatCode>0.00</c:formatCode>
                <c:ptCount val="2"/>
                <c:pt idx="0">
                  <c:v>16.34</c:v>
                </c:pt>
                <c:pt idx="1">
                  <c:v>-14.58</c:v>
                </c:pt>
              </c:numCache>
            </c:numRef>
          </c:yVal>
          <c:smooth val="0"/>
        </c:ser>
        <c:ser>
          <c:idx val="2"/>
          <c:order val="2"/>
          <c:tx>
            <c:v>Sens3</c:v>
          </c:tx>
          <c:spPr>
            <a:ln w="28575">
              <a:noFill/>
            </a:ln>
          </c:spPr>
          <c:xVal>
            <c:numRef>
              <c:f>Table!$AD$25:$AE$25</c:f>
              <c:numCache>
                <c:formatCode>0.00</c:formatCode>
                <c:ptCount val="2"/>
                <c:pt idx="0">
                  <c:v>16.52</c:v>
                </c:pt>
                <c:pt idx="1">
                  <c:v>-14.48</c:v>
                </c:pt>
              </c:numCache>
            </c:numRef>
          </c:xVal>
          <c:yVal>
            <c:numRef>
              <c:f>Table!$AB$25:$AC$25</c:f>
              <c:numCache>
                <c:formatCode>0.00</c:formatCode>
                <c:ptCount val="2"/>
                <c:pt idx="0">
                  <c:v>16.329999999999998</c:v>
                </c:pt>
                <c:pt idx="1">
                  <c:v>-14.6</c:v>
                </c:pt>
              </c:numCache>
            </c:numRef>
          </c:yVal>
          <c:smooth val="0"/>
        </c:ser>
        <c:ser>
          <c:idx val="3"/>
          <c:order val="3"/>
          <c:tx>
            <c:v>Sens4</c:v>
          </c:tx>
          <c:spPr>
            <a:ln w="28575">
              <a:noFill/>
            </a:ln>
          </c:spPr>
          <c:xVal>
            <c:numRef>
              <c:f>Table!$AD$26:$AE$26</c:f>
              <c:numCache>
                <c:formatCode>0.00</c:formatCode>
                <c:ptCount val="2"/>
                <c:pt idx="0">
                  <c:v>16.52</c:v>
                </c:pt>
                <c:pt idx="1">
                  <c:v>-14.48</c:v>
                </c:pt>
              </c:numCache>
            </c:numRef>
          </c:xVal>
          <c:yVal>
            <c:numRef>
              <c:f>Table!$AB$26:$AC$26</c:f>
              <c:numCache>
                <c:formatCode>0.00</c:formatCode>
                <c:ptCount val="2"/>
                <c:pt idx="0">
                  <c:v>16.350000000000001</c:v>
                </c:pt>
                <c:pt idx="1">
                  <c:v>-14.59</c:v>
                </c:pt>
              </c:numCache>
            </c:numRef>
          </c:yVal>
          <c:smooth val="0"/>
        </c:ser>
        <c:ser>
          <c:idx val="4"/>
          <c:order val="4"/>
          <c:tx>
            <c:v>Sens5</c:v>
          </c:tx>
          <c:spPr>
            <a:ln w="28575">
              <a:noFill/>
            </a:ln>
          </c:spPr>
          <c:xVal>
            <c:numRef>
              <c:f>Table!$AD$27:$AE$27</c:f>
              <c:numCache>
                <c:formatCode>0.00</c:formatCode>
                <c:ptCount val="2"/>
                <c:pt idx="0">
                  <c:v>16.52</c:v>
                </c:pt>
                <c:pt idx="1">
                  <c:v>-14.48</c:v>
                </c:pt>
              </c:numCache>
            </c:numRef>
          </c:xVal>
          <c:yVal>
            <c:numRef>
              <c:f>Table!$AB$27:$AC$27</c:f>
              <c:numCache>
                <c:formatCode>0.00</c:formatCode>
                <c:ptCount val="2"/>
                <c:pt idx="0">
                  <c:v>16.350000000000001</c:v>
                </c:pt>
                <c:pt idx="1">
                  <c:v>-14.62</c:v>
                </c:pt>
              </c:numCache>
            </c:numRef>
          </c:yVal>
          <c:smooth val="0"/>
        </c:ser>
        <c:ser>
          <c:idx val="5"/>
          <c:order val="5"/>
          <c:tx>
            <c:v>Sens6</c:v>
          </c:tx>
          <c:spPr>
            <a:ln w="28575">
              <a:noFill/>
            </a:ln>
          </c:spPr>
          <c:xVal>
            <c:numRef>
              <c:f>Table!$AD$28:$AE$28</c:f>
              <c:numCache>
                <c:formatCode>0.00</c:formatCode>
                <c:ptCount val="2"/>
                <c:pt idx="0">
                  <c:v>16.52</c:v>
                </c:pt>
                <c:pt idx="1">
                  <c:v>-14.48</c:v>
                </c:pt>
              </c:numCache>
            </c:numRef>
          </c:xVal>
          <c:yVal>
            <c:numRef>
              <c:f>Table!$AB$28:$AC$28</c:f>
              <c:numCache>
                <c:formatCode>0.00</c:formatCode>
                <c:ptCount val="2"/>
                <c:pt idx="0">
                  <c:v>16.350000000000001</c:v>
                </c:pt>
                <c:pt idx="1">
                  <c:v>-14.62</c:v>
                </c:pt>
              </c:numCache>
            </c:numRef>
          </c:yVal>
          <c:smooth val="0"/>
        </c:ser>
        <c:ser>
          <c:idx val="6"/>
          <c:order val="6"/>
          <c:tx>
            <c:v>Sens7</c:v>
          </c:tx>
          <c:spPr>
            <a:ln w="28575">
              <a:noFill/>
            </a:ln>
          </c:spPr>
          <c:xVal>
            <c:numRef>
              <c:f>Table!$AD$29:$AE$29</c:f>
              <c:numCache>
                <c:formatCode>0.00</c:formatCode>
                <c:ptCount val="2"/>
                <c:pt idx="0">
                  <c:v>16.52</c:v>
                </c:pt>
                <c:pt idx="1">
                  <c:v>-14.48</c:v>
                </c:pt>
              </c:numCache>
            </c:numRef>
          </c:xVal>
          <c:yVal>
            <c:numRef>
              <c:f>Table!$AB$29:$AC$29</c:f>
              <c:numCache>
                <c:formatCode>0.00</c:formatCode>
                <c:ptCount val="2"/>
                <c:pt idx="0">
                  <c:v>16.36</c:v>
                </c:pt>
                <c:pt idx="1">
                  <c:v>-14.64</c:v>
                </c:pt>
              </c:numCache>
            </c:numRef>
          </c:yVal>
          <c:smooth val="0"/>
        </c:ser>
        <c:ser>
          <c:idx val="7"/>
          <c:order val="7"/>
          <c:tx>
            <c:v>Sens8</c:v>
          </c:tx>
          <c:spPr>
            <a:ln w="28575">
              <a:noFill/>
            </a:ln>
          </c:spPr>
          <c:xVal>
            <c:numRef>
              <c:f>Table!$AD$30:$AE$30</c:f>
              <c:numCache>
                <c:formatCode>0.00</c:formatCode>
                <c:ptCount val="2"/>
                <c:pt idx="0">
                  <c:v>16.52</c:v>
                </c:pt>
                <c:pt idx="1">
                  <c:v>-14.48</c:v>
                </c:pt>
              </c:numCache>
            </c:numRef>
          </c:xVal>
          <c:yVal>
            <c:numRef>
              <c:f>Table!$AB$30:$AC$30</c:f>
              <c:numCache>
                <c:formatCode>0.00</c:formatCode>
                <c:ptCount val="2"/>
                <c:pt idx="0">
                  <c:v>16.34</c:v>
                </c:pt>
                <c:pt idx="1">
                  <c:v>-14.62</c:v>
                </c:pt>
              </c:numCache>
            </c:numRef>
          </c:yVal>
          <c:smooth val="0"/>
        </c:ser>
        <c:ser>
          <c:idx val="8"/>
          <c:order val="8"/>
          <c:tx>
            <c:v>Bat</c:v>
          </c:tx>
          <c:spPr>
            <a:ln w="28575">
              <a:noFill/>
            </a:ln>
          </c:spPr>
          <c:xVal>
            <c:numRef>
              <c:f>Table!$AD$31:$AE$31</c:f>
              <c:numCache>
                <c:formatCode>0.00</c:formatCode>
                <c:ptCount val="2"/>
                <c:pt idx="0">
                  <c:v>16.52</c:v>
                </c:pt>
                <c:pt idx="1">
                  <c:v>-14.48</c:v>
                </c:pt>
              </c:numCache>
            </c:numRef>
          </c:xVal>
          <c:yVal>
            <c:numRef>
              <c:f>Table!$AB$31:$AC$31</c:f>
              <c:numCache>
                <c:formatCode>0.00</c:formatCode>
                <c:ptCount val="2"/>
                <c:pt idx="0">
                  <c:v>15.82</c:v>
                </c:pt>
                <c:pt idx="1">
                  <c:v>-15.49</c:v>
                </c:pt>
              </c:numCache>
            </c:numRef>
          </c:yVal>
          <c:smooth val="0"/>
        </c:ser>
        <c:ser>
          <c:idx val="9"/>
          <c:order val="9"/>
          <c:spPr>
            <a:ln w="12700">
              <a:solidFill>
                <a:schemeClr val="tx1"/>
              </a:solidFill>
              <a:prstDash val="dash"/>
            </a:ln>
          </c:spPr>
          <c:marker>
            <c:symbol val="none"/>
          </c:marker>
          <c:xVal>
            <c:numLit>
              <c:formatCode>General</c:formatCode>
              <c:ptCount val="2"/>
              <c:pt idx="0">
                <c:v>-20</c:v>
              </c:pt>
              <c:pt idx="1">
                <c:v>20</c:v>
              </c:pt>
            </c:numLit>
          </c:xVal>
          <c:yVal>
            <c:numLit>
              <c:formatCode>General</c:formatCode>
              <c:ptCount val="2"/>
              <c:pt idx="0">
                <c:v>-20</c:v>
              </c:pt>
              <c:pt idx="1">
                <c:v>20</c:v>
              </c:pt>
            </c:numLit>
          </c:yVal>
          <c:smooth val="0"/>
        </c:ser>
        <c:dLbls>
          <c:showLegendKey val="0"/>
          <c:showVal val="0"/>
          <c:showCatName val="0"/>
          <c:showSerName val="0"/>
          <c:showPercent val="0"/>
          <c:showBubbleSize val="0"/>
        </c:dLbls>
        <c:axId val="496962576"/>
        <c:axId val="383833424"/>
      </c:scatterChart>
      <c:valAx>
        <c:axId val="496962576"/>
        <c:scaling>
          <c:orientation val="minMax"/>
          <c:max val="-14.4"/>
          <c:min val="-15.9"/>
        </c:scaling>
        <c:delete val="0"/>
        <c:axPos val="b"/>
        <c:majorGridlines/>
        <c:title>
          <c:tx>
            <c:rich>
              <a:bodyPr/>
              <a:lstStyle/>
              <a:p>
                <a:pPr>
                  <a:defRPr/>
                </a:pPr>
                <a:r>
                  <a:rPr lang="en-US"/>
                  <a:t>Actual Power (kW)</a:t>
                </a:r>
              </a:p>
            </c:rich>
          </c:tx>
          <c:overlay val="0"/>
        </c:title>
        <c:numFmt formatCode="0.00" sourceLinked="1"/>
        <c:majorTickMark val="out"/>
        <c:minorTickMark val="none"/>
        <c:tickLblPos val="nextTo"/>
        <c:crossAx val="383833424"/>
        <c:crossesAt val="-15.9"/>
        <c:crossBetween val="midCat"/>
      </c:valAx>
      <c:valAx>
        <c:axId val="383833424"/>
        <c:scaling>
          <c:orientation val="minMax"/>
          <c:max val="-14.4"/>
          <c:min val="-15.9"/>
        </c:scaling>
        <c:delete val="0"/>
        <c:axPos val="l"/>
        <c:majorGridlines/>
        <c:title>
          <c:tx>
            <c:rich>
              <a:bodyPr rot="-5400000" vert="horz"/>
              <a:lstStyle/>
              <a:p>
                <a:pPr>
                  <a:defRPr/>
                </a:pPr>
                <a:r>
                  <a:rPr lang="en-US"/>
                  <a:t>Estimated Power (kW)</a:t>
                </a:r>
              </a:p>
            </c:rich>
          </c:tx>
          <c:overlay val="0"/>
        </c:title>
        <c:numFmt formatCode="0.00" sourceLinked="1"/>
        <c:majorTickMark val="out"/>
        <c:minorTickMark val="none"/>
        <c:tickLblPos val="nextTo"/>
        <c:crossAx val="496962576"/>
        <c:crossesAt val="-15.9"/>
        <c:crossBetween val="midCat"/>
      </c:valAx>
    </c:plotArea>
    <c:legend>
      <c:legendPos val="r"/>
      <c:legendEntry>
        <c:idx val="9"/>
        <c:delete val="1"/>
      </c:legendEntry>
      <c:overlay val="0"/>
    </c:legend>
    <c:plotVisOnly val="1"/>
    <c:dispBlanksAs val="gap"/>
    <c:showDLblsOverMax val="0"/>
  </c:chart>
  <c:externalData r:id="rId1">
    <c:autoUpdate val="0"/>
  </c:externalData>
</c:chartSpace>
</file>

<file path=ppt/drawings/_rels/vmlDrawing1.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3.vml.rels><?xml version="1.0" encoding="UTF-8" standalone="yes"?>
<Relationships xmlns="http://schemas.openxmlformats.org/package/2006/relationships"><Relationship Id="rId3" Type="http://schemas.openxmlformats.org/officeDocument/2006/relationships/image" Target="../media/image25.wmf"/><Relationship Id="rId2" Type="http://schemas.openxmlformats.org/officeDocument/2006/relationships/image" Target="../media/image24.wmf"/><Relationship Id="rId1" Type="http://schemas.openxmlformats.org/officeDocument/2006/relationships/image" Target="../media/image23.wmf"/><Relationship Id="rId5" Type="http://schemas.openxmlformats.org/officeDocument/2006/relationships/image" Target="../media/image27.wmf"/><Relationship Id="rId4" Type="http://schemas.openxmlformats.org/officeDocument/2006/relationships/image" Target="../media/image26.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8843314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body" sz="quarter" idx="3"/>
          </p:nvPr>
        </p:nvSpPr>
        <p:spPr bwMode="auto">
          <a:xfrm>
            <a:off x="925513" y="4406900"/>
            <a:ext cx="5141912" cy="4170363"/>
          </a:xfrm>
          <a:prstGeom prst="rect">
            <a:avLst/>
          </a:prstGeom>
          <a:noFill/>
          <a:ln w="12700">
            <a:noFill/>
            <a:miter lim="800000"/>
            <a:headEnd/>
            <a:tailEnd/>
          </a:ln>
          <a:effectLst/>
        </p:spPr>
        <p:txBody>
          <a:bodyPr vert="horz" wrap="square" lIns="96184" tIns="44887" rIns="96184" bIns="44887"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20483" name="Rectangle 3"/>
          <p:cNvSpPr>
            <a:spLocks noGrp="1" noRot="1" noChangeAspect="1" noChangeArrowheads="1" noTextEdit="1"/>
          </p:cNvSpPr>
          <p:nvPr>
            <p:ph type="sldImg" idx="2"/>
          </p:nvPr>
        </p:nvSpPr>
        <p:spPr bwMode="auto">
          <a:xfrm>
            <a:off x="1187450" y="703263"/>
            <a:ext cx="4624388" cy="3468687"/>
          </a:xfrm>
          <a:prstGeom prst="rect">
            <a:avLst/>
          </a:prstGeom>
          <a:noFill/>
          <a:ln w="12700">
            <a:solidFill>
              <a:schemeClr val="tx1"/>
            </a:solidFill>
            <a:miter lim="800000"/>
            <a:headEnd/>
            <a:tailEnd/>
          </a:ln>
        </p:spPr>
      </p:sp>
    </p:spTree>
    <p:extLst>
      <p:ext uri="{BB962C8B-B14F-4D97-AF65-F5344CB8AC3E}">
        <p14:creationId xmlns:p14="http://schemas.microsoft.com/office/powerpoint/2010/main" val="376319893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Rot="1" noChangeAspect="1" noChangeArrowheads="1" noTextEdit="1"/>
          </p:cNvSpPr>
          <p:nvPr>
            <p:ph type="sldImg"/>
          </p:nvPr>
        </p:nvSpPr>
        <p:spPr>
          <a:xfrm>
            <a:off x="1527175" y="703263"/>
            <a:ext cx="3944938" cy="2959100"/>
          </a:xfrm>
          <a:ln/>
        </p:spPr>
      </p:sp>
      <p:sp>
        <p:nvSpPr>
          <p:cNvPr id="21507" name="Rectangle 3"/>
          <p:cNvSpPr>
            <a:spLocks noGrp="1" noChangeArrowheads="1"/>
          </p:cNvSpPr>
          <p:nvPr>
            <p:ph type="body" idx="1"/>
          </p:nvPr>
        </p:nvSpPr>
        <p:spPr>
          <a:xfrm>
            <a:off x="381000" y="3814763"/>
            <a:ext cx="6184900" cy="5189537"/>
          </a:xfrm>
          <a:noFill/>
          <a:ln w="9525"/>
        </p:spPr>
        <p:txBody>
          <a:bodyPr/>
          <a:lstStyle/>
          <a:p>
            <a:pPr>
              <a:lnSpc>
                <a:spcPct val="90000"/>
              </a:lnSpc>
            </a:pPr>
            <a:r>
              <a:rPr lang="en-US" sz="1000" dirty="0" smtClean="0">
                <a:latin typeface="GM Sans Regular" pitchFamily="2" charset="0"/>
              </a:rPr>
              <a:t>Instead of putting all directions</a:t>
            </a:r>
            <a:r>
              <a:rPr lang="en-US" sz="1000" baseline="0" dirty="0" smtClean="0">
                <a:latin typeface="GM Sans Regular" pitchFamily="2" charset="0"/>
              </a:rPr>
              <a:t> on the slides, they will be in the speaker notes.  The notes will add more detail to the comments that are on the slide.</a:t>
            </a:r>
          </a:p>
          <a:p>
            <a:pPr marL="0" marR="0" indent="0" algn="l" defTabSz="914400" rtl="0" eaLnBrk="0" fontAlgn="base" latinLnBrk="0" hangingPunct="0">
              <a:lnSpc>
                <a:spcPct val="90000"/>
              </a:lnSpc>
              <a:spcBef>
                <a:spcPct val="30000"/>
              </a:spcBef>
              <a:spcAft>
                <a:spcPct val="0"/>
              </a:spcAft>
              <a:buClrTx/>
              <a:buSzTx/>
              <a:buFontTx/>
              <a:buNone/>
              <a:tabLst/>
              <a:defRPr/>
            </a:pPr>
            <a:endParaRPr lang="en-US" sz="1000" baseline="0" dirty="0" smtClean="0">
              <a:latin typeface="GM Sans Regular" pitchFamily="2" charset="0"/>
            </a:endParaRPr>
          </a:p>
          <a:p>
            <a:pPr>
              <a:lnSpc>
                <a:spcPct val="90000"/>
              </a:lnSpc>
            </a:pPr>
            <a:r>
              <a:rPr lang="en-US" sz="1000" baseline="0" dirty="0" smtClean="0">
                <a:latin typeface="GM Sans Regular" pitchFamily="2" charset="0"/>
              </a:rPr>
              <a:t>This is </a:t>
            </a:r>
            <a:r>
              <a:rPr lang="en-US" sz="1000" u="sng" baseline="0" dirty="0" smtClean="0">
                <a:latin typeface="GM Sans Regular" pitchFamily="2" charset="0"/>
              </a:rPr>
              <a:t>your</a:t>
            </a:r>
            <a:r>
              <a:rPr lang="en-US" sz="1000" baseline="0" dirty="0" smtClean="0">
                <a:latin typeface="GM Sans Regular" pitchFamily="2" charset="0"/>
              </a:rPr>
              <a:t> project file, add more slides and information, or delete the slides that don’t fit your work.</a:t>
            </a:r>
            <a:endParaRPr lang="en-US" sz="1000" dirty="0" smtClean="0">
              <a:latin typeface="GM Sans Regular" pitchFamily="2" charset="0"/>
            </a:endParaRPr>
          </a:p>
        </p:txBody>
      </p:sp>
    </p:spTree>
    <p:extLst>
      <p:ext uri="{BB962C8B-B14F-4D97-AF65-F5344CB8AC3E}">
        <p14:creationId xmlns:p14="http://schemas.microsoft.com/office/powerpoint/2010/main" val="35287220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5634" name="Rectangle 2"/>
          <p:cNvSpPr>
            <a:spLocks noGrp="1" noRot="1" noChangeAspect="1" noChangeArrowheads="1" noTextEdit="1"/>
          </p:cNvSpPr>
          <p:nvPr>
            <p:ph type="sldImg"/>
          </p:nvPr>
        </p:nvSpPr>
        <p:spPr>
          <a:ln/>
        </p:spPr>
      </p:sp>
      <p:sp>
        <p:nvSpPr>
          <p:cNvPr id="325635" name="Rectangle 3"/>
          <p:cNvSpPr>
            <a:spLocks noGrp="1" noChangeArrowheads="1"/>
          </p:cNvSpPr>
          <p:nvPr>
            <p:ph type="body" idx="1"/>
          </p:nvPr>
        </p:nvSpPr>
        <p:spPr/>
        <p:txBody>
          <a:bodyPr/>
          <a:lstStyle/>
          <a:p>
            <a:r>
              <a:rPr lang="en-US" dirty="0"/>
              <a:t>Describe the Ideal </a:t>
            </a:r>
            <a:r>
              <a:rPr lang="en-US" dirty="0" smtClean="0"/>
              <a:t>Function include the following:  Output, what the design</a:t>
            </a:r>
            <a:r>
              <a:rPr lang="en-US" baseline="0" dirty="0" smtClean="0"/>
              <a:t> is to suppose to do.  Signal, what drives the system to give more response. Improvement direction, do you want to increase or decrease the slope.</a:t>
            </a:r>
          </a:p>
          <a:p>
            <a:r>
              <a:rPr lang="en-US" baseline="0" dirty="0" smtClean="0"/>
              <a:t>Is the ideal function is assumed linear, is it?  Discuss what would be an ideal relationship and how you will approach that in the projects.</a:t>
            </a:r>
          </a:p>
          <a:p>
            <a:r>
              <a:rPr lang="en-US" baseline="0" dirty="0" smtClean="0"/>
              <a:t>If the project is not dynamic, delete this slide.</a:t>
            </a:r>
            <a:endParaRPr lang="en-US" dirty="0"/>
          </a:p>
        </p:txBody>
      </p:sp>
    </p:spTree>
    <p:extLst>
      <p:ext uri="{BB962C8B-B14F-4D97-AF65-F5344CB8AC3E}">
        <p14:creationId xmlns:p14="http://schemas.microsoft.com/office/powerpoint/2010/main" val="37692021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Create a Parameter Diagram.  (Delete</a:t>
            </a:r>
            <a:r>
              <a:rPr lang="en-US" baseline="0" dirty="0" smtClean="0"/>
              <a:t> the input if it is non-dynamic)  System is what is being studied, input and output should have engineering units.  List the noise factors being included in the study. List control factors being studied.</a:t>
            </a:r>
          </a:p>
          <a:p>
            <a:r>
              <a:rPr lang="en-US" baseline="0" dirty="0" smtClean="0"/>
              <a:t>List problem symptoms and concerns for the system. They may need to be checked when the project is complete.</a:t>
            </a:r>
          </a:p>
          <a:p>
            <a:endParaRPr lang="en-US" dirty="0"/>
          </a:p>
        </p:txBody>
      </p:sp>
    </p:spTree>
    <p:extLst>
      <p:ext uri="{BB962C8B-B14F-4D97-AF65-F5344CB8AC3E}">
        <p14:creationId xmlns:p14="http://schemas.microsoft.com/office/powerpoint/2010/main" val="4613268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Detailed discussion</a:t>
            </a:r>
            <a:r>
              <a:rPr lang="en-US" baseline="0" dirty="0" smtClean="0"/>
              <a:t> of the approach to the noises in the study.  You need to state the list of noise factors and the levels they will be studied.  The next question is what strategy will be used in the outer array for the noises. Remember, compounding is just one method, if it is easy to get data, you may want to run all combinations.</a:t>
            </a:r>
          </a:p>
          <a:p>
            <a:endParaRPr lang="en-US" baseline="0" dirty="0" smtClean="0"/>
          </a:p>
          <a:p>
            <a:r>
              <a:rPr lang="en-US" baseline="0" dirty="0" smtClean="0"/>
              <a:t>Also list the noises that the team discussed and decided not to study.  This will help answer the question “did you consider this….”</a:t>
            </a:r>
            <a:endParaRPr lang="en-US" dirty="0"/>
          </a:p>
        </p:txBody>
      </p:sp>
    </p:spTree>
    <p:extLst>
      <p:ext uri="{BB962C8B-B14F-4D97-AF65-F5344CB8AC3E}">
        <p14:creationId xmlns:p14="http://schemas.microsoft.com/office/powerpoint/2010/main" val="32003041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Rot="1" noChangeAspect="1" noChangeArrowheads="1" noTextEdit="1"/>
          </p:cNvSpPr>
          <p:nvPr>
            <p:ph type="sldImg"/>
          </p:nvPr>
        </p:nvSpPr>
        <p:spPr>
          <a:ln/>
        </p:spPr>
      </p:sp>
      <p:sp>
        <p:nvSpPr>
          <p:cNvPr id="65539" name="Rectangle 3"/>
          <p:cNvSpPr>
            <a:spLocks noGrp="1" noChangeArrowheads="1"/>
          </p:cNvSpPr>
          <p:nvPr>
            <p:ph type="body" idx="1"/>
          </p:nvPr>
        </p:nvSpPr>
        <p:spPr>
          <a:noFill/>
          <a:ln w="9525"/>
        </p:spPr>
        <p:txBody>
          <a:bodyPr/>
          <a:lstStyle/>
          <a:p>
            <a:r>
              <a:rPr lang="en-US" dirty="0" smtClean="0">
                <a:latin typeface="Arial" charset="0"/>
              </a:rPr>
              <a:t>Plot the data</a:t>
            </a:r>
            <a:r>
              <a:rPr lang="en-US" baseline="0" dirty="0" smtClean="0">
                <a:latin typeface="Arial" charset="0"/>
              </a:rPr>
              <a:t> of your response. It is helpful to see the data that is used for summary statistics (i.e., S/N) before you analysis the Design of Experiment.</a:t>
            </a:r>
            <a:endParaRPr lang="en-US" dirty="0" smtClean="0">
              <a:latin typeface="Arial" charset="0"/>
            </a:endParaRPr>
          </a:p>
          <a:p>
            <a:r>
              <a:rPr lang="en-US" dirty="0" smtClean="0">
                <a:latin typeface="Arial" charset="0"/>
              </a:rPr>
              <a:t>Give more detail as to the specifics of the optimization.  Where appropriate, show the DOE matrix used as well as the analysis of the experiment. DELETE the examples when finished.</a:t>
            </a:r>
          </a:p>
          <a:p>
            <a:endParaRPr lang="en-US" dirty="0" smtClean="0">
              <a:latin typeface="Arial" charset="0"/>
            </a:endParaRPr>
          </a:p>
        </p:txBody>
      </p:sp>
    </p:spTree>
    <p:extLst>
      <p:ext uri="{BB962C8B-B14F-4D97-AF65-F5344CB8AC3E}">
        <p14:creationId xmlns:p14="http://schemas.microsoft.com/office/powerpoint/2010/main" val="26623783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Rot="1" noChangeAspect="1" noChangeArrowheads="1" noTextEdit="1"/>
          </p:cNvSpPr>
          <p:nvPr>
            <p:ph type="sldImg"/>
          </p:nvPr>
        </p:nvSpPr>
        <p:spPr>
          <a:ln/>
        </p:spPr>
      </p:sp>
      <p:sp>
        <p:nvSpPr>
          <p:cNvPr id="65539" name="Rectangle 3"/>
          <p:cNvSpPr>
            <a:spLocks noGrp="1" noChangeArrowheads="1"/>
          </p:cNvSpPr>
          <p:nvPr>
            <p:ph type="body" idx="1"/>
          </p:nvPr>
        </p:nvSpPr>
        <p:spPr>
          <a:noFill/>
          <a:ln w="9525"/>
        </p:spPr>
        <p:txBody>
          <a:bodyPr/>
          <a:lstStyle/>
          <a:p>
            <a:r>
              <a:rPr lang="en-US" dirty="0" smtClean="0">
                <a:latin typeface="Arial" charset="0"/>
              </a:rPr>
              <a:t>Plot the data</a:t>
            </a:r>
            <a:r>
              <a:rPr lang="en-US" baseline="0" dirty="0" smtClean="0">
                <a:latin typeface="Arial" charset="0"/>
              </a:rPr>
              <a:t> of your response. It is helpful to see the data that is used for summary statistics (i.e., S/N) before you analysis the Design of Experiment.</a:t>
            </a:r>
            <a:endParaRPr lang="en-US" dirty="0" smtClean="0">
              <a:latin typeface="Arial" charset="0"/>
            </a:endParaRPr>
          </a:p>
          <a:p>
            <a:r>
              <a:rPr lang="en-US" dirty="0" smtClean="0">
                <a:latin typeface="Arial" charset="0"/>
              </a:rPr>
              <a:t>Give more detail as to the specifics of the optimization.  Where appropriate, show the DOE matrix used as well as the analysis of the experiment. DELETE the examples when finished.</a:t>
            </a:r>
          </a:p>
          <a:p>
            <a:endParaRPr lang="en-US" dirty="0" smtClean="0">
              <a:latin typeface="Arial" charset="0"/>
            </a:endParaRPr>
          </a:p>
        </p:txBody>
      </p:sp>
    </p:spTree>
    <p:extLst>
      <p:ext uri="{BB962C8B-B14F-4D97-AF65-F5344CB8AC3E}">
        <p14:creationId xmlns:p14="http://schemas.microsoft.com/office/powerpoint/2010/main" val="21351729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Rot="1" noChangeAspect="1" noChangeArrowheads="1" noTextEdit="1"/>
          </p:cNvSpPr>
          <p:nvPr>
            <p:ph type="sldImg"/>
          </p:nvPr>
        </p:nvSpPr>
        <p:spPr>
          <a:ln/>
        </p:spPr>
      </p:sp>
      <p:sp>
        <p:nvSpPr>
          <p:cNvPr id="65539" name="Rectangle 3"/>
          <p:cNvSpPr>
            <a:spLocks noGrp="1" noChangeArrowheads="1"/>
          </p:cNvSpPr>
          <p:nvPr>
            <p:ph type="body" idx="1"/>
          </p:nvPr>
        </p:nvSpPr>
        <p:spPr>
          <a:noFill/>
          <a:ln w="9525"/>
        </p:spPr>
        <p:txBody>
          <a:bodyPr/>
          <a:lstStyle/>
          <a:p>
            <a:r>
              <a:rPr lang="en-US" dirty="0" smtClean="0">
                <a:latin typeface="Arial" charset="0"/>
              </a:rPr>
              <a:t>Plot the data</a:t>
            </a:r>
            <a:r>
              <a:rPr lang="en-US" baseline="0" dirty="0" smtClean="0">
                <a:latin typeface="Arial" charset="0"/>
              </a:rPr>
              <a:t> of your response. It is helpful to see the data that is used for summary statistics (i.e., S/N) before you analysis the Design of Experiment.</a:t>
            </a:r>
            <a:endParaRPr lang="en-US" dirty="0" smtClean="0">
              <a:latin typeface="Arial" charset="0"/>
            </a:endParaRPr>
          </a:p>
          <a:p>
            <a:r>
              <a:rPr lang="en-US" dirty="0" smtClean="0">
                <a:latin typeface="Arial" charset="0"/>
              </a:rPr>
              <a:t>Give more detail as to the specifics of the optimization.  Where appropriate, show the DOE matrix used as well as the analysis of the experiment. DELETE the examples when finished.</a:t>
            </a:r>
          </a:p>
          <a:p>
            <a:endParaRPr lang="en-US" dirty="0" smtClean="0">
              <a:latin typeface="Arial" charset="0"/>
            </a:endParaRPr>
          </a:p>
        </p:txBody>
      </p:sp>
    </p:spTree>
    <p:extLst>
      <p:ext uri="{BB962C8B-B14F-4D97-AF65-F5344CB8AC3E}">
        <p14:creationId xmlns:p14="http://schemas.microsoft.com/office/powerpoint/2010/main" val="8979413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Rot="1" noChangeAspect="1" noChangeArrowheads="1" noTextEdit="1"/>
          </p:cNvSpPr>
          <p:nvPr>
            <p:ph type="sldImg"/>
          </p:nvPr>
        </p:nvSpPr>
        <p:spPr>
          <a:ln/>
        </p:spPr>
      </p:sp>
      <p:sp>
        <p:nvSpPr>
          <p:cNvPr id="65539" name="Rectangle 3"/>
          <p:cNvSpPr>
            <a:spLocks noGrp="1" noChangeArrowheads="1"/>
          </p:cNvSpPr>
          <p:nvPr>
            <p:ph type="body" idx="1"/>
          </p:nvPr>
        </p:nvSpPr>
        <p:spPr>
          <a:noFill/>
          <a:ln w="9525"/>
        </p:spPr>
        <p:txBody>
          <a:bodyPr/>
          <a:lstStyle/>
          <a:p>
            <a:r>
              <a:rPr lang="en-US" dirty="0" smtClean="0">
                <a:latin typeface="Arial" charset="0"/>
              </a:rPr>
              <a:t>Plot the data</a:t>
            </a:r>
            <a:r>
              <a:rPr lang="en-US" baseline="0" dirty="0" smtClean="0">
                <a:latin typeface="Arial" charset="0"/>
              </a:rPr>
              <a:t> of your response. It is helpful to see the data that is used for summary statistics (i.e., S/N) before you analysis the Design of Experiment.</a:t>
            </a:r>
            <a:endParaRPr lang="en-US" dirty="0" smtClean="0">
              <a:latin typeface="Arial" charset="0"/>
            </a:endParaRPr>
          </a:p>
          <a:p>
            <a:r>
              <a:rPr lang="en-US" dirty="0" smtClean="0">
                <a:latin typeface="Arial" charset="0"/>
              </a:rPr>
              <a:t>Give more detail as to the specifics of the optimization.  Where appropriate, show the DOE matrix used as well as the analysis of the experiment. DELETE the examples when finished.</a:t>
            </a:r>
          </a:p>
          <a:p>
            <a:endParaRPr lang="en-US" dirty="0" smtClean="0">
              <a:latin typeface="Arial" charset="0"/>
            </a:endParaRPr>
          </a:p>
        </p:txBody>
      </p:sp>
    </p:spTree>
    <p:extLst>
      <p:ext uri="{BB962C8B-B14F-4D97-AF65-F5344CB8AC3E}">
        <p14:creationId xmlns:p14="http://schemas.microsoft.com/office/powerpoint/2010/main" val="39949625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Rot="1" noChangeAspect="1" noChangeArrowheads="1" noTextEdit="1"/>
          </p:cNvSpPr>
          <p:nvPr>
            <p:ph type="sldImg"/>
          </p:nvPr>
        </p:nvSpPr>
        <p:spPr>
          <a:ln/>
        </p:spPr>
      </p:sp>
      <p:sp>
        <p:nvSpPr>
          <p:cNvPr id="66563" name="Rectangle 3"/>
          <p:cNvSpPr>
            <a:spLocks noGrp="1" noChangeArrowheads="1"/>
          </p:cNvSpPr>
          <p:nvPr>
            <p:ph type="body" idx="1"/>
          </p:nvPr>
        </p:nvSpPr>
        <p:spPr>
          <a:noFill/>
          <a:ln w="9525"/>
        </p:spPr>
        <p:txBody>
          <a:bodyPr/>
          <a:lstStyle/>
          <a:p>
            <a:r>
              <a:rPr lang="en-US" dirty="0" smtClean="0">
                <a:latin typeface="Arial" charset="0"/>
              </a:rPr>
              <a:t>Show a summary of</a:t>
            </a:r>
            <a:r>
              <a:rPr lang="en-US" baseline="0" dirty="0" smtClean="0">
                <a:latin typeface="Arial" charset="0"/>
              </a:rPr>
              <a:t> what you did in the optimize phase.  Present clearly what the results and conclusion are.  If you used a DOE, the response plots are a quick why to show the results.</a:t>
            </a:r>
            <a:endParaRPr lang="en-US" dirty="0" smtClean="0">
              <a:latin typeface="Arial" charset="0"/>
            </a:endParaRPr>
          </a:p>
        </p:txBody>
      </p:sp>
    </p:spTree>
    <p:extLst>
      <p:ext uri="{BB962C8B-B14F-4D97-AF65-F5344CB8AC3E}">
        <p14:creationId xmlns:p14="http://schemas.microsoft.com/office/powerpoint/2010/main" val="39198023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Rot="1" noChangeAspect="1" noChangeArrowheads="1" noTextEdit="1"/>
          </p:cNvSpPr>
          <p:nvPr>
            <p:ph type="sldImg"/>
          </p:nvPr>
        </p:nvSpPr>
        <p:spPr>
          <a:ln/>
        </p:spPr>
      </p:sp>
      <p:sp>
        <p:nvSpPr>
          <p:cNvPr id="66563" name="Rectangle 3"/>
          <p:cNvSpPr>
            <a:spLocks noGrp="1" noChangeArrowheads="1"/>
          </p:cNvSpPr>
          <p:nvPr>
            <p:ph type="body" idx="1"/>
          </p:nvPr>
        </p:nvSpPr>
        <p:spPr>
          <a:noFill/>
          <a:ln w="9525"/>
        </p:spPr>
        <p:txBody>
          <a:bodyPr/>
          <a:lstStyle/>
          <a:p>
            <a:r>
              <a:rPr lang="en-US" dirty="0" smtClean="0">
                <a:latin typeface="Arial" charset="0"/>
              </a:rPr>
              <a:t>Show a summary of</a:t>
            </a:r>
            <a:r>
              <a:rPr lang="en-US" baseline="0" dirty="0" smtClean="0">
                <a:latin typeface="Arial" charset="0"/>
              </a:rPr>
              <a:t> what you did in the optimize phase.  Present clearly what the results and conclusion are.  If you used a DOE, the response plots are a quick why to show the results.</a:t>
            </a:r>
            <a:endParaRPr lang="en-US" dirty="0" smtClean="0">
              <a:latin typeface="Arial" charset="0"/>
            </a:endParaRPr>
          </a:p>
        </p:txBody>
      </p:sp>
    </p:spTree>
    <p:extLst>
      <p:ext uri="{BB962C8B-B14F-4D97-AF65-F5344CB8AC3E}">
        <p14:creationId xmlns:p14="http://schemas.microsoft.com/office/powerpoint/2010/main" val="572217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Rot="1" noChangeAspect="1" noChangeArrowheads="1" noTextEdit="1"/>
          </p:cNvSpPr>
          <p:nvPr>
            <p:ph type="sldImg"/>
          </p:nvPr>
        </p:nvSpPr>
        <p:spPr>
          <a:ln/>
        </p:spPr>
      </p:sp>
      <p:sp>
        <p:nvSpPr>
          <p:cNvPr id="66563" name="Rectangle 3"/>
          <p:cNvSpPr>
            <a:spLocks noGrp="1" noChangeArrowheads="1"/>
          </p:cNvSpPr>
          <p:nvPr>
            <p:ph type="body" idx="1"/>
          </p:nvPr>
        </p:nvSpPr>
        <p:spPr>
          <a:noFill/>
          <a:ln w="9525"/>
        </p:spPr>
        <p:txBody>
          <a:bodyPr/>
          <a:lstStyle/>
          <a:p>
            <a:r>
              <a:rPr lang="en-US" dirty="0" smtClean="0">
                <a:latin typeface="Arial" charset="0"/>
              </a:rPr>
              <a:t>Show a summary of</a:t>
            </a:r>
            <a:r>
              <a:rPr lang="en-US" baseline="0" dirty="0" smtClean="0">
                <a:latin typeface="Arial" charset="0"/>
              </a:rPr>
              <a:t> what you did in the optimize phase.  Present clearly what the results and conclusion are.  If you used a DOE, the response plots are a quick why to show the results.</a:t>
            </a:r>
            <a:endParaRPr lang="en-US" dirty="0" smtClean="0">
              <a:latin typeface="Arial" charset="0"/>
            </a:endParaRPr>
          </a:p>
        </p:txBody>
      </p:sp>
    </p:spTree>
    <p:extLst>
      <p:ext uri="{BB962C8B-B14F-4D97-AF65-F5344CB8AC3E}">
        <p14:creationId xmlns:p14="http://schemas.microsoft.com/office/powerpoint/2010/main" val="21623283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dirty="0" smtClean="0"/>
              <a:t>After</a:t>
            </a:r>
            <a:r>
              <a:rPr lang="en-US" sz="1600" baseline="0" dirty="0" smtClean="0"/>
              <a:t> </a:t>
            </a:r>
            <a:r>
              <a:rPr lang="en-US" sz="1600" dirty="0" smtClean="0"/>
              <a:t>you completed the summary slide, please</a:t>
            </a:r>
            <a:r>
              <a:rPr lang="en-US" sz="1600" baseline="0" dirty="0" smtClean="0"/>
              <a:t> move it to Slide 2.</a:t>
            </a:r>
            <a:endParaRPr lang="en-US" sz="1600" dirty="0"/>
          </a:p>
        </p:txBody>
      </p:sp>
    </p:spTree>
    <p:extLst>
      <p:ext uri="{BB962C8B-B14F-4D97-AF65-F5344CB8AC3E}">
        <p14:creationId xmlns:p14="http://schemas.microsoft.com/office/powerpoint/2010/main" val="38510442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Rot="1" noChangeAspect="1" noChangeArrowheads="1" noTextEdit="1"/>
          </p:cNvSpPr>
          <p:nvPr>
            <p:ph type="sldImg"/>
          </p:nvPr>
        </p:nvSpPr>
        <p:spPr>
          <a:ln/>
        </p:spPr>
      </p:sp>
      <p:sp>
        <p:nvSpPr>
          <p:cNvPr id="71683" name="Rectangle 3"/>
          <p:cNvSpPr>
            <a:spLocks noGrp="1" noChangeArrowheads="1"/>
          </p:cNvSpPr>
          <p:nvPr>
            <p:ph type="body" idx="1"/>
          </p:nvPr>
        </p:nvSpPr>
        <p:spPr>
          <a:noFill/>
          <a:ln w="9525"/>
        </p:spPr>
        <p:txBody>
          <a:bodyPr/>
          <a:lstStyle/>
          <a:p>
            <a:r>
              <a:rPr lang="en-US" smtClean="0">
                <a:latin typeface="Arial" charset="0"/>
              </a:rPr>
              <a:t>However best demonstrated, compare the initial (baseline) and optimized designs. DELETE the example when finished.</a:t>
            </a:r>
          </a:p>
          <a:p>
            <a:endParaRPr lang="en-US" smtClean="0">
              <a:latin typeface="Arial" charset="0"/>
            </a:endParaRPr>
          </a:p>
        </p:txBody>
      </p:sp>
    </p:spTree>
    <p:extLst>
      <p:ext uri="{BB962C8B-B14F-4D97-AF65-F5344CB8AC3E}">
        <p14:creationId xmlns:p14="http://schemas.microsoft.com/office/powerpoint/2010/main" val="11537728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Rot="1" noChangeAspect="1" noChangeArrowheads="1" noTextEdit="1"/>
          </p:cNvSpPr>
          <p:nvPr>
            <p:ph type="sldImg"/>
          </p:nvPr>
        </p:nvSpPr>
        <p:spPr>
          <a:ln/>
        </p:spPr>
      </p:sp>
      <p:sp>
        <p:nvSpPr>
          <p:cNvPr id="69635" name="Rectangle 3"/>
          <p:cNvSpPr>
            <a:spLocks noGrp="1" noChangeArrowheads="1"/>
          </p:cNvSpPr>
          <p:nvPr>
            <p:ph type="body" idx="1"/>
          </p:nvPr>
        </p:nvSpPr>
        <p:spPr>
          <a:noFill/>
          <a:ln w="9525"/>
        </p:spPr>
        <p:txBody>
          <a:bodyPr/>
          <a:lstStyle/>
          <a:p>
            <a:r>
              <a:rPr lang="en-US" dirty="0" smtClean="0">
                <a:latin typeface="Arial" charset="0"/>
              </a:rPr>
              <a:t>Quantify: Warranty reduction (IPTV, CPV), JD Power (PPH), etc. (improvement or avoidance)</a:t>
            </a:r>
          </a:p>
          <a:p>
            <a:r>
              <a:rPr lang="en-US" dirty="0" smtClean="0">
                <a:latin typeface="Arial" charset="0"/>
              </a:rPr>
              <a:t>Total cost savings and/or avoidance</a:t>
            </a:r>
          </a:p>
          <a:p>
            <a:r>
              <a:rPr lang="en-US" dirty="0" smtClean="0">
                <a:latin typeface="Arial" charset="0"/>
              </a:rPr>
              <a:t>Best practices for future designs</a:t>
            </a:r>
          </a:p>
        </p:txBody>
      </p:sp>
    </p:spTree>
    <p:extLst>
      <p:ext uri="{BB962C8B-B14F-4D97-AF65-F5344CB8AC3E}">
        <p14:creationId xmlns:p14="http://schemas.microsoft.com/office/powerpoint/2010/main" val="280464083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Rot="1" noChangeAspect="1" noChangeArrowheads="1" noTextEdit="1"/>
          </p:cNvSpPr>
          <p:nvPr>
            <p:ph type="sldImg"/>
          </p:nvPr>
        </p:nvSpPr>
        <p:spPr>
          <a:ln/>
        </p:spPr>
      </p:sp>
      <p:sp>
        <p:nvSpPr>
          <p:cNvPr id="69635" name="Rectangle 3"/>
          <p:cNvSpPr>
            <a:spLocks noGrp="1" noChangeArrowheads="1"/>
          </p:cNvSpPr>
          <p:nvPr>
            <p:ph type="body" idx="1"/>
          </p:nvPr>
        </p:nvSpPr>
        <p:spPr>
          <a:noFill/>
          <a:ln w="9525"/>
        </p:spPr>
        <p:txBody>
          <a:bodyPr/>
          <a:lstStyle/>
          <a:p>
            <a:r>
              <a:rPr lang="en-US" smtClean="0">
                <a:latin typeface="Arial" charset="0"/>
              </a:rPr>
              <a:t>Classify the project deliverables according to these standard Closed-Loop Learning Process (CLLP) knowledge categories.</a:t>
            </a:r>
          </a:p>
        </p:txBody>
      </p:sp>
    </p:spTree>
    <p:extLst>
      <p:ext uri="{BB962C8B-B14F-4D97-AF65-F5344CB8AC3E}">
        <p14:creationId xmlns:p14="http://schemas.microsoft.com/office/powerpoint/2010/main" val="12082024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Rot="1" noChangeAspect="1" noChangeArrowheads="1" noTextEdit="1"/>
          </p:cNvSpPr>
          <p:nvPr>
            <p:ph type="sldImg"/>
          </p:nvPr>
        </p:nvSpPr>
        <p:spPr>
          <a:ln/>
        </p:spPr>
      </p:sp>
      <p:sp>
        <p:nvSpPr>
          <p:cNvPr id="70659" name="Rectangle 3"/>
          <p:cNvSpPr>
            <a:spLocks noGrp="1" noChangeArrowheads="1"/>
          </p:cNvSpPr>
          <p:nvPr>
            <p:ph type="body" idx="1"/>
          </p:nvPr>
        </p:nvSpPr>
        <p:spPr>
          <a:noFill/>
          <a:ln w="9525"/>
        </p:spPr>
        <p:txBody>
          <a:bodyPr/>
          <a:lstStyle/>
          <a:p>
            <a:r>
              <a:rPr lang="en-US" dirty="0" smtClean="0"/>
              <a:t>Include implementation plan with applicable details: design change, best practice, SOR change, standardize work, </a:t>
            </a:r>
            <a:r>
              <a:rPr lang="en-US" dirty="0" err="1" smtClean="0"/>
              <a:t>ect</a:t>
            </a:r>
            <a:r>
              <a:rPr lang="en-US" dirty="0" smtClean="0"/>
              <a:t>.</a:t>
            </a:r>
          </a:p>
          <a:p>
            <a:r>
              <a:rPr lang="en-US" dirty="0" smtClean="0"/>
              <a:t>Include first program &amp; future applications</a:t>
            </a:r>
          </a:p>
          <a:p>
            <a:r>
              <a:rPr lang="en-US" dirty="0" smtClean="0"/>
              <a:t>What is the verification / validation plan?</a:t>
            </a:r>
          </a:p>
          <a:p>
            <a:r>
              <a:rPr lang="en-US" dirty="0" smtClean="0"/>
              <a:t>Include timing &amp; Responsible Engineer</a:t>
            </a:r>
          </a:p>
          <a:p>
            <a:endParaRPr lang="en-US" dirty="0" smtClean="0"/>
          </a:p>
        </p:txBody>
      </p:sp>
    </p:spTree>
    <p:extLst>
      <p:ext uri="{BB962C8B-B14F-4D97-AF65-F5344CB8AC3E}">
        <p14:creationId xmlns:p14="http://schemas.microsoft.com/office/powerpoint/2010/main" val="105769283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Rot="1" noChangeAspect="1" noChangeArrowheads="1" noTextEdit="1"/>
          </p:cNvSpPr>
          <p:nvPr>
            <p:ph type="sldImg"/>
          </p:nvPr>
        </p:nvSpPr>
        <p:spPr>
          <a:ln/>
        </p:spPr>
      </p:sp>
      <p:sp>
        <p:nvSpPr>
          <p:cNvPr id="72707" name="Rectangle 3"/>
          <p:cNvSpPr>
            <a:spLocks noGrp="1" noChangeArrowheads="1"/>
          </p:cNvSpPr>
          <p:nvPr>
            <p:ph type="body" idx="1"/>
          </p:nvPr>
        </p:nvSpPr>
        <p:spPr>
          <a:noFill/>
          <a:ln w="9525"/>
        </p:spPr>
        <p:txBody>
          <a:bodyPr/>
          <a:lstStyle/>
          <a:p>
            <a:r>
              <a:rPr lang="en-US" baseline="0" dirty="0" smtClean="0">
                <a:latin typeface="Arial" charset="0"/>
              </a:rPr>
              <a:t>The DFSS project posted in DFSS-GDM storage location is a record for certification purposes. </a:t>
            </a:r>
            <a:r>
              <a:rPr lang="en-US" dirty="0" smtClean="0">
                <a:latin typeface="Arial" charset="0"/>
              </a:rPr>
              <a:t>The completed</a:t>
            </a:r>
            <a:r>
              <a:rPr lang="en-US" baseline="0" dirty="0" smtClean="0">
                <a:latin typeface="Arial" charset="0"/>
              </a:rPr>
              <a:t> DFSS project and findings should be posted within your organization’s knowledge share. </a:t>
            </a:r>
            <a:endParaRPr lang="en-US" dirty="0" smtClean="0">
              <a:latin typeface="Arial" charset="0"/>
            </a:endParaRPr>
          </a:p>
        </p:txBody>
      </p:sp>
    </p:spTree>
    <p:extLst>
      <p:ext uri="{BB962C8B-B14F-4D97-AF65-F5344CB8AC3E}">
        <p14:creationId xmlns:p14="http://schemas.microsoft.com/office/powerpoint/2010/main" val="11130084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슬라이드 이미지 개체 틀 1"/>
          <p:cNvSpPr>
            <a:spLocks noGrp="1" noRot="1" noChangeAspect="1" noTextEdit="1"/>
          </p:cNvSpPr>
          <p:nvPr>
            <p:ph type="sldImg"/>
          </p:nvPr>
        </p:nvSpPr>
        <p:spPr>
          <a:ln/>
        </p:spPr>
      </p:sp>
      <p:sp>
        <p:nvSpPr>
          <p:cNvPr id="20483" name="슬라이드 노트 개체 틀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smtClean="0"/>
          </a:p>
        </p:txBody>
      </p:sp>
      <p:sp>
        <p:nvSpPr>
          <p:cNvPr id="20484" name="슬라이드 번호 개체 틀 3"/>
          <p:cNvSpPr>
            <a:spLocks noGrp="1"/>
          </p:cNvSpPr>
          <p:nvPr>
            <p:ph type="sldNum" sz="quarter" idx="4294967295"/>
          </p:nvPr>
        </p:nvSpPr>
        <p:spPr bwMode="auto">
          <a:xfrm>
            <a:off x="3963383" y="8818579"/>
            <a:ext cx="3032754" cy="463681"/>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5854" tIns="42926" rIns="85854" bIns="42926"/>
          <a:lstStyle>
            <a:lvl1pPr eaLnBrk="0" hangingPunct="0">
              <a:defRPr kumimoji="1" sz="1300">
                <a:solidFill>
                  <a:schemeClr val="tx1"/>
                </a:solidFill>
                <a:latin typeface="Arial" pitchFamily="34" charset="0"/>
                <a:ea typeface="Gulim" pitchFamily="34" charset="-127"/>
              </a:defRPr>
            </a:lvl1pPr>
            <a:lvl2pPr marL="697704" indent="-268348" eaLnBrk="0" hangingPunct="0">
              <a:defRPr kumimoji="1" sz="1300">
                <a:solidFill>
                  <a:schemeClr val="tx1"/>
                </a:solidFill>
                <a:latin typeface="Arial" pitchFamily="34" charset="0"/>
                <a:ea typeface="Gulim" pitchFamily="34" charset="-127"/>
              </a:defRPr>
            </a:lvl2pPr>
            <a:lvl3pPr marL="1073391" indent="-214678" eaLnBrk="0" hangingPunct="0">
              <a:defRPr kumimoji="1" sz="1300">
                <a:solidFill>
                  <a:schemeClr val="tx1"/>
                </a:solidFill>
                <a:latin typeface="Arial" pitchFamily="34" charset="0"/>
                <a:ea typeface="Gulim" pitchFamily="34" charset="-127"/>
              </a:defRPr>
            </a:lvl3pPr>
            <a:lvl4pPr marL="1502748" indent="-214678" eaLnBrk="0" hangingPunct="0">
              <a:defRPr kumimoji="1" sz="1300">
                <a:solidFill>
                  <a:schemeClr val="tx1"/>
                </a:solidFill>
                <a:latin typeface="Arial" pitchFamily="34" charset="0"/>
                <a:ea typeface="Gulim" pitchFamily="34" charset="-127"/>
              </a:defRPr>
            </a:lvl4pPr>
            <a:lvl5pPr marL="1932104" indent="-214678" eaLnBrk="0" hangingPunct="0">
              <a:defRPr kumimoji="1" sz="1300">
                <a:solidFill>
                  <a:schemeClr val="tx1"/>
                </a:solidFill>
                <a:latin typeface="Arial" pitchFamily="34" charset="0"/>
                <a:ea typeface="Gulim" pitchFamily="34" charset="-127"/>
              </a:defRPr>
            </a:lvl5pPr>
            <a:lvl6pPr marL="2361461" indent="-214678" eaLnBrk="0" fontAlgn="base" hangingPunct="0">
              <a:spcBef>
                <a:spcPct val="0"/>
              </a:spcBef>
              <a:spcAft>
                <a:spcPct val="0"/>
              </a:spcAft>
              <a:defRPr kumimoji="1" sz="1300">
                <a:solidFill>
                  <a:schemeClr val="tx1"/>
                </a:solidFill>
                <a:latin typeface="Arial" pitchFamily="34" charset="0"/>
                <a:ea typeface="Gulim" pitchFamily="34" charset="-127"/>
              </a:defRPr>
            </a:lvl6pPr>
            <a:lvl7pPr marL="2790817" indent="-214678" eaLnBrk="0" fontAlgn="base" hangingPunct="0">
              <a:spcBef>
                <a:spcPct val="0"/>
              </a:spcBef>
              <a:spcAft>
                <a:spcPct val="0"/>
              </a:spcAft>
              <a:defRPr kumimoji="1" sz="1300">
                <a:solidFill>
                  <a:schemeClr val="tx1"/>
                </a:solidFill>
                <a:latin typeface="Arial" pitchFamily="34" charset="0"/>
                <a:ea typeface="Gulim" pitchFamily="34" charset="-127"/>
              </a:defRPr>
            </a:lvl7pPr>
            <a:lvl8pPr marL="3220174" indent="-214678" eaLnBrk="0" fontAlgn="base" hangingPunct="0">
              <a:spcBef>
                <a:spcPct val="0"/>
              </a:spcBef>
              <a:spcAft>
                <a:spcPct val="0"/>
              </a:spcAft>
              <a:defRPr kumimoji="1" sz="1300">
                <a:solidFill>
                  <a:schemeClr val="tx1"/>
                </a:solidFill>
                <a:latin typeface="Arial" pitchFamily="34" charset="0"/>
                <a:ea typeface="Gulim" pitchFamily="34" charset="-127"/>
              </a:defRPr>
            </a:lvl8pPr>
            <a:lvl9pPr marL="3649530" indent="-214678" eaLnBrk="0" fontAlgn="base" hangingPunct="0">
              <a:spcBef>
                <a:spcPct val="0"/>
              </a:spcBef>
              <a:spcAft>
                <a:spcPct val="0"/>
              </a:spcAft>
              <a:defRPr kumimoji="1" sz="1300">
                <a:solidFill>
                  <a:schemeClr val="tx1"/>
                </a:solidFill>
                <a:latin typeface="Arial" pitchFamily="34" charset="0"/>
                <a:ea typeface="Gulim" pitchFamily="34" charset="-127"/>
              </a:defRPr>
            </a:lvl9pPr>
          </a:lstStyle>
          <a:p>
            <a:fld id="{31FF3DAC-EAAE-4CD5-B541-6A6550982A65}" type="slidenum">
              <a:rPr kumimoji="0" lang="ko-KR" altLang="en-US"/>
              <a:pPr/>
              <a:t>28</a:t>
            </a:fld>
            <a:endParaRPr kumimoji="0" lang="en-US" altLang="ko-KR"/>
          </a:p>
        </p:txBody>
      </p:sp>
    </p:spTree>
    <p:extLst>
      <p:ext uri="{BB962C8B-B14F-4D97-AF65-F5344CB8AC3E}">
        <p14:creationId xmlns:p14="http://schemas.microsoft.com/office/powerpoint/2010/main" val="29214321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Rot="1" noChangeAspect="1" noChangeArrowheads="1" noTextEdit="1"/>
          </p:cNvSpPr>
          <p:nvPr>
            <p:ph type="sldImg"/>
          </p:nvPr>
        </p:nvSpPr>
        <p:spPr>
          <a:ln/>
        </p:spPr>
      </p:sp>
      <p:sp>
        <p:nvSpPr>
          <p:cNvPr id="23555" name="Rectangle 3"/>
          <p:cNvSpPr>
            <a:spLocks noGrp="1" noChangeArrowheads="1"/>
          </p:cNvSpPr>
          <p:nvPr>
            <p:ph type="body" idx="1"/>
          </p:nvPr>
        </p:nvSpPr>
        <p:spPr>
          <a:noFill/>
          <a:ln w="9525"/>
        </p:spPr>
        <p:txBody>
          <a:bodyPr/>
          <a:lstStyle/>
          <a:p>
            <a:r>
              <a:rPr lang="en-US" dirty="0" smtClean="0">
                <a:latin typeface="GM Sans Regular" pitchFamily="2" charset="0"/>
              </a:rPr>
              <a:t>These</a:t>
            </a:r>
            <a:r>
              <a:rPr lang="en-US" baseline="0" dirty="0" smtClean="0">
                <a:latin typeface="GM Sans Regular" pitchFamily="2" charset="0"/>
              </a:rPr>
              <a:t> are the engineers that will help with the project.  Not all boxes have to be filled, and not all people have to be at each meeting.  Team members can do multiple positions.  If you do not need the position, just put in N/A (not applicable).</a:t>
            </a:r>
            <a:endParaRPr lang="en-US" dirty="0" smtClean="0">
              <a:latin typeface="GM Sans Regular" pitchFamily="2" charset="0"/>
            </a:endParaRPr>
          </a:p>
          <a:p>
            <a:endParaRPr lang="en-US" dirty="0" smtClean="0">
              <a:latin typeface="GM Sans Regular" pitchFamily="2" charset="0"/>
            </a:endParaRPr>
          </a:p>
          <a:p>
            <a:r>
              <a:rPr lang="en-US" dirty="0" smtClean="0">
                <a:latin typeface="GM Sans Regular" pitchFamily="2" charset="0"/>
              </a:rPr>
              <a:t>Proof of certain</a:t>
            </a:r>
            <a:r>
              <a:rPr lang="en-US" baseline="0" dirty="0" smtClean="0">
                <a:latin typeface="GM Sans Regular" pitchFamily="2" charset="0"/>
              </a:rPr>
              <a:t> team member</a:t>
            </a:r>
            <a:r>
              <a:rPr lang="en-US" dirty="0" smtClean="0">
                <a:latin typeface="GM Sans Regular" pitchFamily="2" charset="0"/>
              </a:rPr>
              <a:t> participation on a project is required for DFSS Green Belt certification.</a:t>
            </a:r>
            <a:r>
              <a:rPr lang="en-US" baseline="0" dirty="0" smtClean="0">
                <a:latin typeface="GM Sans Regular" pitchFamily="2" charset="0"/>
              </a:rPr>
              <a:t>  Only these  4 positions (Team Leader, Critical Project Contributor, Coach, Sponsor) can use the work for certifications.  See the DFSS webpage: http://gmna1.gm.com/vp/sedfss/ under DFSS Certification Requirements. </a:t>
            </a:r>
            <a:endParaRPr lang="en-US" dirty="0" smtClean="0">
              <a:latin typeface="GM Sans Regular" pitchFamily="2" charset="0"/>
            </a:endParaRPr>
          </a:p>
        </p:txBody>
      </p:sp>
    </p:spTree>
    <p:extLst>
      <p:ext uri="{BB962C8B-B14F-4D97-AF65-F5344CB8AC3E}">
        <p14:creationId xmlns:p14="http://schemas.microsoft.com/office/powerpoint/2010/main" val="42058310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Project Charter</a:t>
            </a:r>
            <a:r>
              <a:rPr lang="en-US" baseline="0" dirty="0" smtClean="0"/>
              <a:t> is required to post in GDM.</a:t>
            </a:r>
            <a:endParaRPr lang="en-US" dirty="0"/>
          </a:p>
        </p:txBody>
      </p:sp>
    </p:spTree>
    <p:extLst>
      <p:ext uri="{BB962C8B-B14F-4D97-AF65-F5344CB8AC3E}">
        <p14:creationId xmlns:p14="http://schemas.microsoft.com/office/powerpoint/2010/main" val="7060857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Rot="1" noChangeAspect="1" noChangeArrowheads="1" noTextEdit="1"/>
          </p:cNvSpPr>
          <p:nvPr>
            <p:ph type="sldImg"/>
          </p:nvPr>
        </p:nvSpPr>
        <p:spPr>
          <a:ln/>
        </p:spPr>
      </p:sp>
      <p:sp>
        <p:nvSpPr>
          <p:cNvPr id="24579" name="Rectangle 3"/>
          <p:cNvSpPr>
            <a:spLocks noGrp="1" noChangeArrowheads="1"/>
          </p:cNvSpPr>
          <p:nvPr>
            <p:ph type="body" idx="1"/>
          </p:nvPr>
        </p:nvSpPr>
        <p:spPr>
          <a:xfrm>
            <a:off x="925513" y="4225925"/>
            <a:ext cx="5399087" cy="4895850"/>
          </a:xfrm>
          <a:noFill/>
          <a:ln w="9525"/>
        </p:spPr>
        <p:txBody>
          <a:bodyPr/>
          <a:lstStyle/>
          <a:p>
            <a:pPr marL="228600" indent="-228600"/>
            <a:r>
              <a:rPr lang="en-US" b="1" dirty="0" smtClean="0">
                <a:latin typeface="Arial" charset="0"/>
              </a:rPr>
              <a:t>Opportunity statement: </a:t>
            </a:r>
          </a:p>
          <a:p>
            <a:pPr marL="228600" indent="-228600"/>
            <a:r>
              <a:rPr lang="en-US" dirty="0" smtClean="0">
                <a:latin typeface="Arial" charset="0"/>
              </a:rPr>
              <a:t>A plain language description of the basis for the project and the intent or goal of the team. Don’t feel restricted to one or two sentences.</a:t>
            </a:r>
          </a:p>
          <a:p>
            <a:pPr marL="228600" indent="-228600"/>
            <a:r>
              <a:rPr lang="en-US" dirty="0" smtClean="0">
                <a:latin typeface="Arial" charset="0"/>
              </a:rPr>
              <a:t>“This is what precipitated the need for the project, here is what we would like to accomplish”</a:t>
            </a:r>
          </a:p>
          <a:p>
            <a:pPr marL="228600" marR="0" indent="-228600" algn="l" defTabSz="914400" rtl="0" eaLnBrk="0" fontAlgn="base" latinLnBrk="0" hangingPunct="0">
              <a:lnSpc>
                <a:spcPct val="100000"/>
              </a:lnSpc>
              <a:spcBef>
                <a:spcPct val="30000"/>
              </a:spcBef>
              <a:spcAft>
                <a:spcPct val="0"/>
              </a:spcAft>
              <a:buClrTx/>
              <a:buSzTx/>
              <a:buFontTx/>
              <a:buNone/>
              <a:tabLst/>
              <a:defRPr/>
            </a:pPr>
            <a:r>
              <a:rPr lang="en-US" b="1" dirty="0" smtClean="0">
                <a:latin typeface="Arial" charset="0"/>
              </a:rPr>
              <a:t>What’s in it for</a:t>
            </a:r>
            <a:r>
              <a:rPr lang="en-US" b="1" baseline="0" dirty="0" smtClean="0">
                <a:latin typeface="Arial" charset="0"/>
              </a:rPr>
              <a:t> the customer/GM</a:t>
            </a:r>
            <a:r>
              <a:rPr lang="en-US" b="1" dirty="0" smtClean="0">
                <a:latin typeface="Arial" charset="0"/>
              </a:rPr>
              <a:t>: </a:t>
            </a:r>
          </a:p>
          <a:p>
            <a:pPr marL="228600" indent="-228600"/>
            <a:r>
              <a:rPr lang="en-US" b="0" dirty="0" smtClean="0">
                <a:latin typeface="Arial" charset="0"/>
              </a:rPr>
              <a:t>A quick</a:t>
            </a:r>
            <a:r>
              <a:rPr lang="en-US" b="0" baseline="0" dirty="0" smtClean="0">
                <a:latin typeface="Arial" charset="0"/>
              </a:rPr>
              <a:t> statement of what the final buyer will get and what GM will get for our business.</a:t>
            </a:r>
            <a:endParaRPr lang="en-US" b="0" dirty="0" smtClean="0">
              <a:latin typeface="Arial" charset="0"/>
            </a:endParaRPr>
          </a:p>
          <a:p>
            <a:pPr marL="228600" indent="-228600"/>
            <a:r>
              <a:rPr lang="en-US" b="1" dirty="0" smtClean="0">
                <a:latin typeface="Arial" charset="0"/>
              </a:rPr>
              <a:t>Expected outcome: </a:t>
            </a:r>
          </a:p>
          <a:p>
            <a:pPr marL="228600" indent="-228600"/>
            <a:r>
              <a:rPr lang="en-US" dirty="0" smtClean="0">
                <a:latin typeface="Arial" charset="0"/>
              </a:rPr>
              <a:t>A plain language description of what is desired out of the project:</a:t>
            </a:r>
          </a:p>
          <a:p>
            <a:pPr marL="685800" lvl="1" indent="-228600">
              <a:buFontTx/>
              <a:buChar char="•"/>
            </a:pPr>
            <a:r>
              <a:rPr lang="en-US" dirty="0" smtClean="0">
                <a:latin typeface="Arial" charset="0"/>
              </a:rPr>
              <a:t>A new VTS / SSTS Requirement</a:t>
            </a:r>
          </a:p>
          <a:p>
            <a:pPr marL="685800" lvl="1" indent="-228600">
              <a:buFontTx/>
              <a:buChar char="•"/>
            </a:pPr>
            <a:r>
              <a:rPr lang="en-US" dirty="0" smtClean="0">
                <a:latin typeface="Arial" charset="0"/>
              </a:rPr>
              <a:t>A design best practice</a:t>
            </a:r>
          </a:p>
          <a:p>
            <a:pPr marL="685800" lvl="1" indent="-228600">
              <a:buFontTx/>
              <a:buChar char="•"/>
            </a:pPr>
            <a:r>
              <a:rPr lang="en-US" dirty="0" smtClean="0">
                <a:latin typeface="Arial" charset="0"/>
              </a:rPr>
              <a:t>An assessment of the design robustness</a:t>
            </a:r>
          </a:p>
          <a:p>
            <a:pPr marL="685800" lvl="1" indent="-228600">
              <a:buFontTx/>
              <a:buChar char="•"/>
            </a:pPr>
            <a:r>
              <a:rPr lang="en-US" dirty="0" smtClean="0">
                <a:latin typeface="Arial" charset="0"/>
              </a:rPr>
              <a:t>A design configuration that meets program / business requirements</a:t>
            </a:r>
            <a:endParaRPr lang="en-US" b="1" dirty="0" smtClean="0">
              <a:latin typeface="Arial" charset="0"/>
            </a:endParaRPr>
          </a:p>
          <a:p>
            <a:pPr marL="228600" indent="-228600"/>
            <a:r>
              <a:rPr lang="en-US" b="1" dirty="0" smtClean="0">
                <a:latin typeface="Arial" charset="0"/>
              </a:rPr>
              <a:t>Constraints:</a:t>
            </a:r>
          </a:p>
          <a:p>
            <a:pPr marL="228600" indent="-228600"/>
            <a:r>
              <a:rPr lang="en-US" dirty="0" smtClean="0">
                <a:latin typeface="Arial" charset="0"/>
              </a:rPr>
              <a:t>A brief listing of any constraints that have or will influence the scope, timing, impact, etc. of the project.</a:t>
            </a:r>
          </a:p>
          <a:p>
            <a:pPr marL="228600" indent="-228600"/>
            <a:endParaRPr lang="en-US" dirty="0" smtClean="0">
              <a:latin typeface="Arial" charset="0"/>
            </a:endParaRPr>
          </a:p>
          <a:p>
            <a:pPr marL="685800" lvl="1" indent="-228600"/>
            <a:endParaRPr lang="en-US" b="1" dirty="0" smtClean="0">
              <a:latin typeface="Arial" charset="0"/>
            </a:endParaRPr>
          </a:p>
        </p:txBody>
      </p:sp>
    </p:spTree>
    <p:extLst>
      <p:ext uri="{BB962C8B-B14F-4D97-AF65-F5344CB8AC3E}">
        <p14:creationId xmlns:p14="http://schemas.microsoft.com/office/powerpoint/2010/main" val="34054215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Rot="1" noChangeAspect="1" noChangeArrowheads="1" noTextEdit="1"/>
          </p:cNvSpPr>
          <p:nvPr>
            <p:ph type="sldImg"/>
          </p:nvPr>
        </p:nvSpPr>
        <p:spPr>
          <a:ln/>
        </p:spPr>
      </p:sp>
      <p:sp>
        <p:nvSpPr>
          <p:cNvPr id="24579" name="Rectangle 3"/>
          <p:cNvSpPr>
            <a:spLocks noGrp="1" noChangeArrowheads="1"/>
          </p:cNvSpPr>
          <p:nvPr>
            <p:ph type="body" idx="1"/>
          </p:nvPr>
        </p:nvSpPr>
        <p:spPr>
          <a:xfrm>
            <a:off x="925513" y="4225925"/>
            <a:ext cx="5399087" cy="4895850"/>
          </a:xfrm>
          <a:noFill/>
          <a:ln w="9525"/>
        </p:spPr>
        <p:txBody>
          <a:bodyPr/>
          <a:lstStyle/>
          <a:p>
            <a:pPr marL="228600" indent="-228600"/>
            <a:r>
              <a:rPr lang="en-US" b="1" dirty="0" smtClean="0">
                <a:latin typeface="Arial" charset="0"/>
              </a:rPr>
              <a:t>Scope/System</a:t>
            </a:r>
            <a:r>
              <a:rPr lang="en-US" b="1" baseline="0" dirty="0" smtClean="0">
                <a:latin typeface="Arial" charset="0"/>
              </a:rPr>
              <a:t> Boundaries</a:t>
            </a:r>
            <a:endParaRPr lang="en-US" b="1" dirty="0" smtClean="0">
              <a:latin typeface="Arial" charset="0"/>
            </a:endParaRPr>
          </a:p>
          <a:p>
            <a:pPr marL="228600" indent="-228600"/>
            <a:r>
              <a:rPr lang="en-US" dirty="0" smtClean="0">
                <a:latin typeface="Arial" charset="0"/>
              </a:rPr>
              <a:t>A brief listing of any scope/system</a:t>
            </a:r>
            <a:r>
              <a:rPr lang="en-US" baseline="0" dirty="0" smtClean="0">
                <a:latin typeface="Arial" charset="0"/>
              </a:rPr>
              <a:t> boundaries identifies what component or systems are in scope, out of scope, or added/new part.</a:t>
            </a:r>
          </a:p>
          <a:p>
            <a:pPr marL="228600" indent="-228600"/>
            <a:r>
              <a:rPr lang="en-US" baseline="0" dirty="0" smtClean="0">
                <a:latin typeface="Arial" charset="0"/>
              </a:rPr>
              <a:t>This summary can be captured with illustrations, structure diagrams, block diagrams, Bill of Materials, etc.</a:t>
            </a:r>
            <a:endParaRPr lang="en-US" dirty="0" smtClean="0">
              <a:latin typeface="Arial" charset="0"/>
            </a:endParaRPr>
          </a:p>
          <a:p>
            <a:pPr marL="228600" indent="-228600"/>
            <a:endParaRPr lang="en-US" dirty="0" smtClean="0">
              <a:latin typeface="Arial" charset="0"/>
            </a:endParaRPr>
          </a:p>
          <a:p>
            <a:pPr marL="685800" lvl="1" indent="-228600"/>
            <a:endParaRPr lang="en-US" b="1" dirty="0" smtClean="0">
              <a:latin typeface="Arial" charset="0"/>
            </a:endParaRPr>
          </a:p>
        </p:txBody>
      </p:sp>
    </p:spTree>
    <p:extLst>
      <p:ext uri="{BB962C8B-B14F-4D97-AF65-F5344CB8AC3E}">
        <p14:creationId xmlns:p14="http://schemas.microsoft.com/office/powerpoint/2010/main" val="32252374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This</a:t>
            </a:r>
            <a:r>
              <a:rPr lang="en-US" baseline="0" dirty="0" smtClean="0"/>
              <a:t> is where you can put background data to support the Opportunity of the project.  List current warranty output, cost of the baseline or any other data that explains the question of “Why is this important to work on”.</a:t>
            </a:r>
          </a:p>
          <a:p>
            <a:r>
              <a:rPr lang="en-US" baseline="0" dirty="0" smtClean="0"/>
              <a:t>If you don’t need this, just delete the slide.</a:t>
            </a:r>
            <a:endParaRPr lang="en-US" dirty="0"/>
          </a:p>
        </p:txBody>
      </p:sp>
    </p:spTree>
    <p:extLst>
      <p:ext uri="{BB962C8B-B14F-4D97-AF65-F5344CB8AC3E}">
        <p14:creationId xmlns:p14="http://schemas.microsoft.com/office/powerpoint/2010/main" val="31946625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386" name="Rectangle 2"/>
          <p:cNvSpPr>
            <a:spLocks noGrp="1" noRot="1" noChangeAspect="1" noChangeArrowheads="1" noTextEdit="1"/>
          </p:cNvSpPr>
          <p:nvPr>
            <p:ph type="sldImg"/>
          </p:nvPr>
        </p:nvSpPr>
        <p:spPr>
          <a:xfrm>
            <a:off x="1425575" y="703263"/>
            <a:ext cx="4149725" cy="3113087"/>
          </a:xfrm>
          <a:ln/>
        </p:spPr>
      </p:sp>
      <p:sp>
        <p:nvSpPr>
          <p:cNvPr id="272387" name="Rectangle 3"/>
          <p:cNvSpPr>
            <a:spLocks noGrp="1" noChangeArrowheads="1"/>
          </p:cNvSpPr>
          <p:nvPr>
            <p:ph type="body" idx="1"/>
          </p:nvPr>
        </p:nvSpPr>
        <p:spPr>
          <a:xfrm>
            <a:off x="533400" y="3968750"/>
            <a:ext cx="5726113" cy="5033963"/>
          </a:xfrm>
        </p:spPr>
        <p:txBody>
          <a:bodyPr/>
          <a:lstStyle/>
          <a:p>
            <a:r>
              <a:rPr lang="en-US" dirty="0" smtClean="0">
                <a:latin typeface="Arial" charset="0"/>
              </a:rPr>
              <a:t>This is the summary of the DEFINE</a:t>
            </a:r>
            <a:r>
              <a:rPr lang="en-US" baseline="0" dirty="0" smtClean="0">
                <a:latin typeface="Arial" charset="0"/>
              </a:rPr>
              <a:t> stage.  There should be a strong link between the Identified issue and these few requirements that will be worked on in the project.</a:t>
            </a:r>
          </a:p>
          <a:p>
            <a:endParaRPr lang="en-US" baseline="0" dirty="0" smtClean="0">
              <a:latin typeface="Arial" charset="0"/>
            </a:endParaRPr>
          </a:p>
          <a:p>
            <a:r>
              <a:rPr lang="en-US" baseline="0" dirty="0" smtClean="0">
                <a:latin typeface="Arial" charset="0"/>
              </a:rPr>
              <a:t>If there are other requirements that are important, but won’t be addressed by the project (like constraints).  You have the option of including those in additional slides. Example) latch must satisfy MVSS-2XX, </a:t>
            </a:r>
            <a:endParaRPr lang="en-US" dirty="0"/>
          </a:p>
        </p:txBody>
      </p:sp>
    </p:spTree>
    <p:extLst>
      <p:ext uri="{BB962C8B-B14F-4D97-AF65-F5344CB8AC3E}">
        <p14:creationId xmlns:p14="http://schemas.microsoft.com/office/powerpoint/2010/main" val="11428229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pPr marL="282575" indent="0" eaLnBrk="0" hangingPunct="0">
              <a:spcBef>
                <a:spcPct val="75000"/>
              </a:spcBef>
              <a:buFont typeface="Arial" pitchFamily="34" charset="0"/>
              <a:buNone/>
            </a:pPr>
            <a:r>
              <a:rPr lang="en-US" sz="2400" dirty="0" smtClean="0">
                <a:latin typeface="Arial Narrow" pitchFamily="34" charset="0"/>
              </a:rPr>
              <a:t>Concept</a:t>
            </a:r>
            <a:r>
              <a:rPr lang="en-US" sz="2400" baseline="0" dirty="0" smtClean="0">
                <a:latin typeface="Arial Narrow" pitchFamily="34" charset="0"/>
              </a:rPr>
              <a:t> Selection Preparation</a:t>
            </a:r>
          </a:p>
          <a:p>
            <a:pPr marL="282575" indent="0" eaLnBrk="0" hangingPunct="0">
              <a:spcBef>
                <a:spcPct val="75000"/>
              </a:spcBef>
              <a:buFont typeface="Arial" pitchFamily="34" charset="0"/>
              <a:buNone/>
            </a:pPr>
            <a:endParaRPr lang="en-US" sz="2400" dirty="0" smtClean="0">
              <a:latin typeface="Arial Narrow" pitchFamily="34" charset="0"/>
            </a:endParaRPr>
          </a:p>
          <a:p>
            <a:pPr marL="282575" indent="0" eaLnBrk="0" hangingPunct="0">
              <a:spcBef>
                <a:spcPct val="75000"/>
              </a:spcBef>
              <a:buFont typeface="Arial" pitchFamily="34" charset="0"/>
              <a:buNone/>
            </a:pPr>
            <a:r>
              <a:rPr lang="en-US" sz="2400" dirty="0" smtClean="0">
                <a:latin typeface="Arial Narrow" pitchFamily="34" charset="0"/>
              </a:rPr>
              <a:t>Choose a baseline for comparison with other concepts (designs, suppliers, alternatives, processes,</a:t>
            </a:r>
            <a:r>
              <a:rPr lang="en-US" sz="2400" baseline="0" dirty="0" smtClean="0">
                <a:latin typeface="Arial Narrow" pitchFamily="34" charset="0"/>
              </a:rPr>
              <a:t> etc.)</a:t>
            </a:r>
            <a:endParaRPr lang="en-US" sz="2400" dirty="0" smtClean="0">
              <a:latin typeface="Arial Narrow" pitchFamily="34" charset="0"/>
            </a:endParaRPr>
          </a:p>
          <a:p>
            <a:pPr marL="282575" indent="0" eaLnBrk="0" hangingPunct="0">
              <a:spcBef>
                <a:spcPct val="75000"/>
              </a:spcBef>
              <a:buFont typeface="Arial" pitchFamily="34" charset="0"/>
              <a:buNone/>
            </a:pPr>
            <a:endParaRPr lang="en-US" sz="2400" dirty="0" smtClean="0">
              <a:latin typeface="Arial Narrow" pitchFamily="34" charset="0"/>
            </a:endParaRPr>
          </a:p>
          <a:p>
            <a:pPr marL="688975" indent="-406400" eaLnBrk="0" hangingPunct="0">
              <a:spcBef>
                <a:spcPct val="75000"/>
              </a:spcBef>
              <a:buFont typeface="Arial" pitchFamily="34" charset="0"/>
              <a:buChar char="•"/>
            </a:pPr>
            <a:r>
              <a:rPr lang="en-US" sz="2400" dirty="0" smtClean="0">
                <a:latin typeface="Arial Narrow" pitchFamily="34" charset="0"/>
              </a:rPr>
              <a:t>Use </a:t>
            </a:r>
            <a:r>
              <a:rPr lang="en-US" sz="2400" u="sng" dirty="0" smtClean="0">
                <a:latin typeface="Arial Narrow" pitchFamily="34" charset="0"/>
              </a:rPr>
              <a:t>sketches, drawings, models, written words, or data</a:t>
            </a:r>
            <a:r>
              <a:rPr lang="en-US" sz="2400" dirty="0" smtClean="0">
                <a:latin typeface="Arial Narrow" pitchFamily="34" charset="0"/>
              </a:rPr>
              <a:t> to define each concept.</a:t>
            </a:r>
          </a:p>
          <a:p>
            <a:pPr marL="688975" indent="-406400" eaLnBrk="0" hangingPunct="0">
              <a:spcBef>
                <a:spcPct val="75000"/>
              </a:spcBef>
              <a:buFont typeface="Arial" pitchFamily="34" charset="0"/>
              <a:buChar char="•"/>
            </a:pPr>
            <a:r>
              <a:rPr lang="en-US" sz="2400" dirty="0" smtClean="0">
                <a:latin typeface="Arial Narrow" pitchFamily="34" charset="0"/>
              </a:rPr>
              <a:t>Describe each concept to an </a:t>
            </a:r>
            <a:r>
              <a:rPr lang="en-US" sz="2400" u="sng" dirty="0" smtClean="0">
                <a:latin typeface="Arial Narrow" pitchFamily="34" charset="0"/>
              </a:rPr>
              <a:t>equal level of detail</a:t>
            </a:r>
            <a:r>
              <a:rPr lang="en-US" sz="2400" dirty="0" smtClean="0">
                <a:latin typeface="Arial Narrow" pitchFamily="34" charset="0"/>
              </a:rPr>
              <a:t>.</a:t>
            </a:r>
          </a:p>
          <a:p>
            <a:pPr marL="688975" indent="-406400" eaLnBrk="0" hangingPunct="0">
              <a:spcBef>
                <a:spcPct val="75000"/>
              </a:spcBef>
              <a:buFont typeface="Arial" pitchFamily="34" charset="0"/>
              <a:buChar char="•"/>
            </a:pPr>
            <a:r>
              <a:rPr lang="en-US" sz="2400" u="sng" dirty="0" smtClean="0">
                <a:latin typeface="Arial Narrow" pitchFamily="34" charset="0"/>
              </a:rPr>
              <a:t>Choose a baseline</a:t>
            </a:r>
            <a:r>
              <a:rPr lang="en-US" sz="2400" dirty="0" smtClean="0">
                <a:latin typeface="Arial Narrow" pitchFamily="34" charset="0"/>
              </a:rPr>
              <a:t> for comparison with all other concepts.</a:t>
            </a:r>
          </a:p>
          <a:p>
            <a:pPr marL="1260475" lvl="1" indent="-457200" eaLnBrk="0" hangingPunct="0">
              <a:buFont typeface="Arial" pitchFamily="34" charset="0"/>
              <a:buChar char="•"/>
            </a:pPr>
            <a:r>
              <a:rPr lang="en-US" sz="2400" dirty="0" smtClean="0">
                <a:latin typeface="Arial Narrow" pitchFamily="34" charset="0"/>
              </a:rPr>
              <a:t>Current design </a:t>
            </a:r>
            <a:r>
              <a:rPr lang="en-US" sz="2400" i="1" dirty="0" smtClean="0">
                <a:latin typeface="Arial Narrow" pitchFamily="34" charset="0"/>
              </a:rPr>
              <a:t>(don’t pick if a poor concept)</a:t>
            </a:r>
          </a:p>
          <a:p>
            <a:pPr marL="1260475" lvl="1" indent="-457200" eaLnBrk="0" hangingPunct="0">
              <a:buFont typeface="Arial" pitchFamily="34" charset="0"/>
              <a:buChar char="•"/>
            </a:pPr>
            <a:r>
              <a:rPr lang="en-US" sz="2400" dirty="0" smtClean="0">
                <a:latin typeface="Arial Narrow" pitchFamily="34" charset="0"/>
              </a:rPr>
              <a:t>Strong competitive design (if not baseline, include in analysis)</a:t>
            </a:r>
            <a:endParaRPr lang="en-US" dirty="0"/>
          </a:p>
        </p:txBody>
      </p:sp>
    </p:spTree>
    <p:extLst>
      <p:ext uri="{BB962C8B-B14F-4D97-AF65-F5344CB8AC3E}">
        <p14:creationId xmlns:p14="http://schemas.microsoft.com/office/powerpoint/2010/main" val="17794997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제목 및 내용">
    <p:spTree>
      <p:nvGrpSpPr>
        <p:cNvPr id="1" name=""/>
        <p:cNvGrpSpPr/>
        <p:nvPr/>
      </p:nvGrpSpPr>
      <p:grpSpPr>
        <a:xfrm>
          <a:off x="0" y="0"/>
          <a:ext cx="0" cy="0"/>
          <a:chOff x="0" y="0"/>
          <a:chExt cx="0" cy="0"/>
        </a:xfrm>
      </p:grpSpPr>
      <p:sp>
        <p:nvSpPr>
          <p:cNvPr id="3" name="내용 개체 틀 2"/>
          <p:cNvSpPr>
            <a:spLocks noGrp="1"/>
          </p:cNvSpPr>
          <p:nvPr>
            <p:ph idx="1"/>
          </p:nvPr>
        </p:nvSpPr>
        <p:spPr/>
        <p:txBody>
          <a:bodyPr/>
          <a:lstStyle>
            <a:lvl1pPr>
              <a:buNone/>
              <a:defRPr/>
            </a:lvl1pPr>
          </a:lstStyle>
          <a:p>
            <a:pPr lvl="0"/>
            <a:endParaRPr lang="ko-KR" altLang="en-US" dirty="0"/>
          </a:p>
        </p:txBody>
      </p:sp>
    </p:spTree>
    <p:extLst>
      <p:ext uri="{BB962C8B-B14F-4D97-AF65-F5344CB8AC3E}">
        <p14:creationId xmlns:p14="http://schemas.microsoft.com/office/powerpoint/2010/main" val="1269330721"/>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US"/>
          </a:p>
        </p:txBody>
      </p:sp>
      <p:sp>
        <p:nvSpPr>
          <p:cNvPr id="3" name="Content Placeholder 2"/>
          <p:cNvSpPr>
            <a:spLocks noGrp="1"/>
          </p:cNvSpPr>
          <p:nvPr>
            <p:ph sz="half" idx="1"/>
          </p:nvPr>
        </p:nvSpPr>
        <p:spPr>
          <a:xfrm>
            <a:off x="723900" y="1341438"/>
            <a:ext cx="3810000" cy="49498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86300" y="1341438"/>
            <a:ext cx="3810000" cy="49498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027134" y="274638"/>
            <a:ext cx="6751529" cy="677340"/>
          </a:xfrm>
          <a:prstGeom prst="rect">
            <a:avLst/>
          </a:prstGeom>
        </p:spPr>
        <p:txBody>
          <a:bodyPr/>
          <a:lstStyle>
            <a:lvl1pPr>
              <a:defRPr sz="3600"/>
            </a:lvl1pPr>
          </a:lstStyle>
          <a:p>
            <a:r>
              <a:rPr lang="en-US" smtClean="0"/>
              <a:t>Click to edit Master title style</a:t>
            </a:r>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US"/>
          </a:p>
        </p:txBody>
      </p:sp>
      <p:sp>
        <p:nvSpPr>
          <p:cNvPr id="3" name="Table Placeholder 2"/>
          <p:cNvSpPr>
            <a:spLocks noGrp="1"/>
          </p:cNvSpPr>
          <p:nvPr>
            <p:ph type="tbl" idx="1"/>
          </p:nvPr>
        </p:nvSpPr>
        <p:spPr>
          <a:xfrm>
            <a:off x="723900" y="1341438"/>
            <a:ext cx="7772400" cy="4949825"/>
          </a:xfrm>
        </p:spPr>
        <p:txBody>
          <a:bodyPr/>
          <a:lstStyle/>
          <a:p>
            <a:pPr lvl="0"/>
            <a:endParaRPr lang="en-US" noProof="0" smtClean="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723900" y="1341438"/>
            <a:ext cx="3810000" cy="4949825"/>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86300" y="1341438"/>
            <a:ext cx="3810000" cy="4949825"/>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oleObject" Target="../embeddings/oleObject1.bin"/><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vmlDrawing" Target="../drawings/vmlDrawing1.v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image" Target="../media/image2.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8" name="Rectangle 4"/>
          <p:cNvSpPr>
            <a:spLocks noChangeArrowheads="1"/>
          </p:cNvSpPr>
          <p:nvPr/>
        </p:nvSpPr>
        <p:spPr bwMode="auto">
          <a:xfrm>
            <a:off x="4405313" y="6529388"/>
            <a:ext cx="336550" cy="274637"/>
          </a:xfrm>
          <a:prstGeom prst="rect">
            <a:avLst/>
          </a:prstGeom>
          <a:noFill/>
          <a:ln w="12700">
            <a:noFill/>
            <a:miter lim="800000"/>
            <a:headEnd/>
            <a:tailEnd/>
          </a:ln>
          <a:effectLst/>
        </p:spPr>
        <p:txBody>
          <a:bodyPr wrap="none" anchor="ctr"/>
          <a:lstStyle/>
          <a:p>
            <a:pPr>
              <a:defRPr/>
            </a:pPr>
            <a:endParaRPr lang="en-US"/>
          </a:p>
        </p:txBody>
      </p:sp>
      <p:sp>
        <p:nvSpPr>
          <p:cNvPr id="1029" name="Rectangle 5"/>
          <p:cNvSpPr>
            <a:spLocks noGrp="1" noChangeArrowheads="1"/>
          </p:cNvSpPr>
          <p:nvPr>
            <p:ph type="body" idx="1"/>
          </p:nvPr>
        </p:nvSpPr>
        <p:spPr bwMode="auto">
          <a:xfrm>
            <a:off x="723900" y="1341438"/>
            <a:ext cx="7772400" cy="4949825"/>
          </a:xfrm>
          <a:prstGeom prst="rect">
            <a:avLst/>
          </a:prstGeom>
          <a:noFill/>
          <a:ln w="12700">
            <a:noFill/>
            <a:miter lim="800000"/>
            <a:headEnd/>
            <a:tailEnd/>
          </a:ln>
        </p:spPr>
        <p:txBody>
          <a:bodyPr vert="horz" wrap="square" lIns="90488" tIns="44450" rIns="90488" bIns="4445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33" name="Rectangle 9"/>
          <p:cNvSpPr>
            <a:spLocks noChangeArrowheads="1"/>
          </p:cNvSpPr>
          <p:nvPr/>
        </p:nvSpPr>
        <p:spPr bwMode="auto">
          <a:xfrm>
            <a:off x="569913" y="581025"/>
            <a:ext cx="7100887" cy="350838"/>
          </a:xfrm>
          <a:prstGeom prst="rect">
            <a:avLst/>
          </a:prstGeom>
          <a:noFill/>
          <a:ln w="12700">
            <a:noFill/>
            <a:miter lim="800000"/>
            <a:headEnd/>
            <a:tailEnd/>
          </a:ln>
          <a:effectLst/>
        </p:spPr>
        <p:txBody>
          <a:bodyPr wrap="none" anchor="ctr"/>
          <a:lstStyle/>
          <a:p>
            <a:pPr>
              <a:defRPr/>
            </a:pPr>
            <a:endParaRPr lang="en-US"/>
          </a:p>
        </p:txBody>
      </p:sp>
      <p:sp>
        <p:nvSpPr>
          <p:cNvPr id="1038" name="Rectangle 14"/>
          <p:cNvSpPr>
            <a:spLocks noGrp="1" noChangeArrowheads="1"/>
          </p:cNvSpPr>
          <p:nvPr>
            <p:ph type="sldNum" sz="quarter" idx="4"/>
          </p:nvPr>
        </p:nvSpPr>
        <p:spPr bwMode="auto">
          <a:xfrm>
            <a:off x="7008813" y="6553200"/>
            <a:ext cx="1905000" cy="304800"/>
          </a:xfrm>
          <a:prstGeom prst="rect">
            <a:avLst/>
          </a:prstGeom>
          <a:noFill/>
          <a:ln w="9525">
            <a:noFill/>
            <a:miter lim="800000"/>
            <a:headEnd/>
            <a:tailEnd/>
          </a:ln>
          <a:effectLst/>
        </p:spPr>
        <p:txBody>
          <a:bodyPr vert="horz" wrap="square" lIns="0" tIns="45720" rIns="0" bIns="45720" numCol="1" anchor="t" anchorCtr="0" compatLnSpc="1">
            <a:prstTxWarp prst="textNoShape">
              <a:avLst/>
            </a:prstTxWarp>
          </a:bodyPr>
          <a:lstStyle>
            <a:lvl1pPr algn="r">
              <a:defRPr>
                <a:latin typeface="+mn-lt"/>
              </a:defRPr>
            </a:lvl1pPr>
          </a:lstStyle>
          <a:p>
            <a:pPr>
              <a:defRPr/>
            </a:pPr>
            <a:fld id="{57F27215-C010-4699-9319-7A26BE914955}" type="slidenum">
              <a:rPr lang="en-US"/>
              <a:pPr>
                <a:defRPr/>
              </a:pPr>
              <a:t>‹#›</a:t>
            </a:fld>
            <a:endParaRPr lang="en-US"/>
          </a:p>
        </p:txBody>
      </p:sp>
      <p:grpSp>
        <p:nvGrpSpPr>
          <p:cNvPr id="1034" name="Group 31"/>
          <p:cNvGrpSpPr>
            <a:grpSpLocks/>
          </p:cNvGrpSpPr>
          <p:nvPr/>
        </p:nvGrpSpPr>
        <p:grpSpPr bwMode="auto">
          <a:xfrm>
            <a:off x="104775" y="133350"/>
            <a:ext cx="760413" cy="585788"/>
            <a:chOff x="3414" y="1959"/>
            <a:chExt cx="1332" cy="1026"/>
          </a:xfrm>
        </p:grpSpPr>
        <p:graphicFrame>
          <p:nvGraphicFramePr>
            <p:cNvPr id="1026" name="Object 32"/>
            <p:cNvGraphicFramePr>
              <a:graphicFrameLocks noChangeAspect="1"/>
            </p:cNvGraphicFramePr>
            <p:nvPr/>
          </p:nvGraphicFramePr>
          <p:xfrm>
            <a:off x="3414" y="1959"/>
            <a:ext cx="1332" cy="1026"/>
          </p:xfrm>
          <a:graphic>
            <a:graphicData uri="http://schemas.openxmlformats.org/presentationml/2006/ole">
              <mc:AlternateContent xmlns:mc="http://schemas.openxmlformats.org/markup-compatibility/2006">
                <mc:Choice xmlns:v="urn:schemas-microsoft-com:vml" Requires="v">
                  <p:oleObj spid="_x0000_s1116" name="Photo Editor Photo" r:id="rId13" imgW="2114845" imgH="1628571" progId="">
                    <p:embed/>
                  </p:oleObj>
                </mc:Choice>
                <mc:Fallback>
                  <p:oleObj name="Photo Editor Photo" r:id="rId13" imgW="2114845" imgH="1628571" progId="">
                    <p:embed/>
                    <p:pic>
                      <p:nvPicPr>
                        <p:cNvPr id="0" name="Object 32"/>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414" y="1959"/>
                          <a:ext cx="1332" cy="1026"/>
                        </a:xfrm>
                        <a:prstGeom prst="rect">
                          <a:avLst/>
                        </a:prstGeom>
                        <a:noFill/>
                        <a:ln>
                          <a:noFill/>
                        </a:ln>
                        <a:effectLst/>
                        <a:extLst>
                          <a:ext uri="{909E8E84-426E-40DD-AFC4-6F175D3DCCD1}">
                            <a14:hiddenFill xmlns:a14="http://schemas.microsoft.com/office/drawing/2010/main">
                              <a:solidFill>
                                <a:srgbClr val="618FFD"/>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919191"/>
                                </a:outerShdw>
                              </a:effectLst>
                            </a14:hiddenEffects>
                          </a:ext>
                        </a:extLst>
                      </p:spPr>
                    </p:pic>
                  </p:oleObj>
                </mc:Fallback>
              </mc:AlternateContent>
            </a:graphicData>
          </a:graphic>
        </p:graphicFrame>
        <p:pic>
          <p:nvPicPr>
            <p:cNvPr id="2" name="Picture 33" descr="gm_logo2"/>
            <p:cNvPicPr>
              <a:picLocks noChangeAspect="1" noChangeArrowheads="1"/>
            </p:cNvPicPr>
            <p:nvPr userDrawn="1"/>
          </p:nvPicPr>
          <p:blipFill>
            <a:blip r:embed="rId15" cstate="print"/>
            <a:srcRect/>
            <a:stretch>
              <a:fillRect/>
            </a:stretch>
          </p:blipFill>
          <p:spPr bwMode="auto">
            <a:xfrm>
              <a:off x="3846" y="1961"/>
              <a:ext cx="377" cy="383"/>
            </a:xfrm>
            <a:prstGeom prst="rect">
              <a:avLst/>
            </a:prstGeom>
            <a:noFill/>
            <a:ln w="9525">
              <a:noFill/>
              <a:miter lim="800000"/>
              <a:headEnd/>
              <a:tailEnd/>
            </a:ln>
          </p:spPr>
        </p:pic>
      </p:grpSp>
      <p:sp>
        <p:nvSpPr>
          <p:cNvPr id="1058" name="Rectangle 34"/>
          <p:cNvSpPr>
            <a:spLocks noChangeArrowheads="1"/>
          </p:cNvSpPr>
          <p:nvPr/>
        </p:nvSpPr>
        <p:spPr bwMode="auto">
          <a:xfrm>
            <a:off x="979488" y="107950"/>
            <a:ext cx="7610475" cy="76200"/>
          </a:xfrm>
          <a:prstGeom prst="rect">
            <a:avLst/>
          </a:prstGeom>
          <a:gradFill rotWithShape="0">
            <a:gsLst>
              <a:gs pos="0">
                <a:srgbClr val="0066CC"/>
              </a:gs>
              <a:gs pos="100000">
                <a:srgbClr val="F5F8FD"/>
              </a:gs>
            </a:gsLst>
            <a:lin ang="0" scaled="1"/>
          </a:gradFill>
          <a:ln w="9525">
            <a:noFill/>
            <a:miter lim="800000"/>
            <a:headEnd/>
            <a:tailEnd/>
          </a:ln>
          <a:effectLst/>
        </p:spPr>
        <p:txBody>
          <a:bodyPr wrap="none" lIns="92075" tIns="46038" rIns="92075" bIns="46038" anchor="ctr"/>
          <a:lstStyle/>
          <a:p>
            <a:pPr>
              <a:spcBef>
                <a:spcPct val="50000"/>
              </a:spcBef>
              <a:defRPr/>
            </a:pPr>
            <a:endParaRPr lang="en-US" sz="2400">
              <a:latin typeface="Times New Roman" pitchFamily="18" charset="0"/>
            </a:endParaRPr>
          </a:p>
        </p:txBody>
      </p:sp>
      <p:sp>
        <p:nvSpPr>
          <p:cNvPr id="1059" name="Rectangle 35"/>
          <p:cNvSpPr>
            <a:spLocks noChangeArrowheads="1"/>
          </p:cNvSpPr>
          <p:nvPr/>
        </p:nvSpPr>
        <p:spPr bwMode="auto">
          <a:xfrm>
            <a:off x="123825" y="1100138"/>
            <a:ext cx="76200" cy="5643562"/>
          </a:xfrm>
          <a:prstGeom prst="rect">
            <a:avLst/>
          </a:prstGeom>
          <a:gradFill rotWithShape="0">
            <a:gsLst>
              <a:gs pos="0">
                <a:srgbClr val="D3D3D3"/>
              </a:gs>
              <a:gs pos="100000">
                <a:srgbClr val="F6F7F8"/>
              </a:gs>
            </a:gsLst>
            <a:lin ang="5400000" scaled="1"/>
          </a:gradFill>
          <a:ln w="9525">
            <a:noFill/>
            <a:miter lim="800000"/>
            <a:headEnd/>
            <a:tailEnd/>
          </a:ln>
          <a:effectLst/>
        </p:spPr>
        <p:txBody>
          <a:bodyPr wrap="none" lIns="92075" tIns="46038" rIns="92075" bIns="46038" anchor="ctr"/>
          <a:lstStyle/>
          <a:p>
            <a:pPr>
              <a:spcBef>
                <a:spcPct val="50000"/>
              </a:spcBef>
              <a:defRPr/>
            </a:pPr>
            <a:endParaRPr lang="en-US" sz="2400">
              <a:latin typeface="Times New Roman" pitchFamily="18" charset="0"/>
            </a:endParaRPr>
          </a:p>
        </p:txBody>
      </p:sp>
    </p:spTree>
  </p:cSld>
  <p:clrMap bg1="lt1" tx1="dk1" bg2="lt2" tx2="dk2" accent1="accent1" accent2="accent2" accent3="accent3" accent4="accent4" accent5="accent5" accent6="accent6" hlink="hlink" folHlink="folHlink"/>
  <p:sldLayoutIdLst>
    <p:sldLayoutId id="2147483705" r:id="rId1"/>
    <p:sldLayoutId id="2147483707" r:id="rId2"/>
    <p:sldLayoutId id="2147483708" r:id="rId3"/>
    <p:sldLayoutId id="2147483709" r:id="rId4"/>
    <p:sldLayoutId id="2147483710" r:id="rId5"/>
    <p:sldLayoutId id="2147483711" r:id="rId6"/>
    <p:sldLayoutId id="2147483717" r:id="rId7"/>
    <p:sldLayoutId id="2147483719" r:id="rId8"/>
    <p:sldLayoutId id="2147483720" r:id="rId9"/>
    <p:sldLayoutId id="2147483721" r:id="rId10"/>
  </p:sldLayoutIdLst>
  <p:hf hdr="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eaLnBrk="0" fontAlgn="base" hangingPunct="0">
        <a:spcBef>
          <a:spcPct val="0"/>
        </a:spcBef>
        <a:spcAft>
          <a:spcPct val="0"/>
        </a:spcAft>
        <a:defRPr sz="4400">
          <a:solidFill>
            <a:schemeClr val="tx2"/>
          </a:solidFill>
          <a:latin typeface="Times New Roman" pitchFamily="18" charset="0"/>
        </a:defRPr>
      </a:lvl6pPr>
      <a:lvl7pPr marL="914400" algn="ctr" rtl="0" eaLnBrk="0" fontAlgn="base" hangingPunct="0">
        <a:spcBef>
          <a:spcPct val="0"/>
        </a:spcBef>
        <a:spcAft>
          <a:spcPct val="0"/>
        </a:spcAft>
        <a:defRPr sz="4400">
          <a:solidFill>
            <a:schemeClr val="tx2"/>
          </a:solidFill>
          <a:latin typeface="Times New Roman" pitchFamily="18" charset="0"/>
        </a:defRPr>
      </a:lvl7pPr>
      <a:lvl8pPr marL="1371600" algn="ctr" rtl="0" eaLnBrk="0" fontAlgn="base" hangingPunct="0">
        <a:spcBef>
          <a:spcPct val="0"/>
        </a:spcBef>
        <a:spcAft>
          <a:spcPct val="0"/>
        </a:spcAft>
        <a:defRPr sz="4400">
          <a:solidFill>
            <a:schemeClr val="tx2"/>
          </a:solidFill>
          <a:latin typeface="Times New Roman" pitchFamily="18" charset="0"/>
        </a:defRPr>
      </a:lvl8pPr>
      <a:lvl9pPr marL="1828800" algn="ctr" rtl="0" eaLnBrk="0" fontAlgn="base" hangingPunct="0">
        <a:spcBef>
          <a:spcPct val="0"/>
        </a:spcBef>
        <a:spcAft>
          <a:spcPct val="0"/>
        </a:spcAft>
        <a:defRPr sz="4400">
          <a:solidFill>
            <a:schemeClr val="tx2"/>
          </a:solidFill>
          <a:latin typeface="Times New Roman" pitchFamily="18" charset="0"/>
        </a:defRPr>
      </a:lvl9pPr>
    </p:titleStyle>
    <p:bodyStyle>
      <a:lvl1pPr marL="173038" indent="-173038" algn="l" rtl="0" eaLnBrk="0" fontAlgn="base" hangingPunct="0">
        <a:spcBef>
          <a:spcPct val="34000"/>
        </a:spcBef>
        <a:spcAft>
          <a:spcPct val="0"/>
        </a:spcAft>
        <a:buSzPct val="100000"/>
        <a:buChar char="•"/>
        <a:defRPr sz="2000" b="1">
          <a:solidFill>
            <a:schemeClr val="tx1"/>
          </a:solidFill>
          <a:latin typeface="+mn-lt"/>
          <a:ea typeface="+mn-ea"/>
          <a:cs typeface="+mn-cs"/>
        </a:defRPr>
      </a:lvl1pPr>
      <a:lvl2pPr marL="457200" indent="-169863" algn="l" rtl="0" eaLnBrk="0" fontAlgn="base" hangingPunct="0">
        <a:spcBef>
          <a:spcPct val="34000"/>
        </a:spcBef>
        <a:spcAft>
          <a:spcPct val="0"/>
        </a:spcAft>
        <a:buSzPct val="100000"/>
        <a:buChar char="–"/>
        <a:defRPr sz="2000" b="1">
          <a:solidFill>
            <a:schemeClr val="tx1"/>
          </a:solidFill>
          <a:latin typeface="+mn-lt"/>
        </a:defRPr>
      </a:lvl2pPr>
      <a:lvl3pPr marL="741363" indent="-169863" algn="l" rtl="0" eaLnBrk="0" fontAlgn="base" hangingPunct="0">
        <a:spcBef>
          <a:spcPct val="34000"/>
        </a:spcBef>
        <a:spcAft>
          <a:spcPct val="0"/>
        </a:spcAft>
        <a:buSzPct val="100000"/>
        <a:buChar char="•"/>
        <a:defRPr sz="2000" b="1">
          <a:solidFill>
            <a:schemeClr val="tx1"/>
          </a:solidFill>
          <a:latin typeface="+mn-lt"/>
        </a:defRPr>
      </a:lvl3pPr>
      <a:lvl4pPr marL="1025525" indent="-169863" algn="l" rtl="0" eaLnBrk="0" fontAlgn="base" hangingPunct="0">
        <a:spcBef>
          <a:spcPct val="34000"/>
        </a:spcBef>
        <a:spcAft>
          <a:spcPct val="0"/>
        </a:spcAft>
        <a:buSzPct val="100000"/>
        <a:buChar char="–"/>
        <a:defRPr b="1">
          <a:solidFill>
            <a:schemeClr val="tx1"/>
          </a:solidFill>
          <a:latin typeface="+mn-lt"/>
        </a:defRPr>
      </a:lvl4pPr>
      <a:lvl5pPr marL="1311275" indent="-163513" algn="l" rtl="0" eaLnBrk="0" fontAlgn="base" hangingPunct="0">
        <a:spcBef>
          <a:spcPct val="34000"/>
        </a:spcBef>
        <a:spcAft>
          <a:spcPct val="0"/>
        </a:spcAft>
        <a:buSzPct val="100000"/>
        <a:buChar char="–"/>
        <a:defRPr b="1">
          <a:solidFill>
            <a:schemeClr val="tx1"/>
          </a:solidFill>
          <a:latin typeface="+mn-lt"/>
        </a:defRPr>
      </a:lvl5pPr>
      <a:lvl6pPr marL="1768475" indent="-163513" algn="l" rtl="0" eaLnBrk="0" fontAlgn="base" hangingPunct="0">
        <a:spcBef>
          <a:spcPct val="34000"/>
        </a:spcBef>
        <a:spcAft>
          <a:spcPct val="0"/>
        </a:spcAft>
        <a:buSzPct val="100000"/>
        <a:buChar char="–"/>
        <a:defRPr b="1">
          <a:solidFill>
            <a:schemeClr val="tx1"/>
          </a:solidFill>
          <a:latin typeface="+mn-lt"/>
        </a:defRPr>
      </a:lvl6pPr>
      <a:lvl7pPr marL="2225675" indent="-163513" algn="l" rtl="0" eaLnBrk="0" fontAlgn="base" hangingPunct="0">
        <a:spcBef>
          <a:spcPct val="34000"/>
        </a:spcBef>
        <a:spcAft>
          <a:spcPct val="0"/>
        </a:spcAft>
        <a:buSzPct val="100000"/>
        <a:buChar char="–"/>
        <a:defRPr b="1">
          <a:solidFill>
            <a:schemeClr val="tx1"/>
          </a:solidFill>
          <a:latin typeface="+mn-lt"/>
        </a:defRPr>
      </a:lvl7pPr>
      <a:lvl8pPr marL="2682875" indent="-163513" algn="l" rtl="0" eaLnBrk="0" fontAlgn="base" hangingPunct="0">
        <a:spcBef>
          <a:spcPct val="34000"/>
        </a:spcBef>
        <a:spcAft>
          <a:spcPct val="0"/>
        </a:spcAft>
        <a:buSzPct val="100000"/>
        <a:buChar char="–"/>
        <a:defRPr b="1">
          <a:solidFill>
            <a:schemeClr val="tx1"/>
          </a:solidFill>
          <a:latin typeface="+mn-lt"/>
        </a:defRPr>
      </a:lvl8pPr>
      <a:lvl9pPr marL="3140075" indent="-163513" algn="l" rtl="0" eaLnBrk="0" fontAlgn="base" hangingPunct="0">
        <a:spcBef>
          <a:spcPct val="34000"/>
        </a:spcBef>
        <a:spcAft>
          <a:spcPct val="0"/>
        </a:spcAft>
        <a:buSzPct val="100000"/>
        <a:buChar char="–"/>
        <a:defRPr b="1">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6.xml"/><Relationship Id="rId1" Type="http://schemas.openxmlformats.org/officeDocument/2006/relationships/vmlDrawing" Target="../drawings/vmlDrawing2.vml"/><Relationship Id="rId6" Type="http://schemas.openxmlformats.org/officeDocument/2006/relationships/image" Target="../media/image2.jpeg"/><Relationship Id="rId5" Type="http://schemas.openxmlformats.org/officeDocument/2006/relationships/image" Target="../media/image1.png"/><Relationship Id="rId4" Type="http://schemas.openxmlformats.org/officeDocument/2006/relationships/oleObject" Target="../embeddings/oleObject2.bin"/></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11.emf"/></Relationships>
</file>

<file path=ppt/slides/_rels/slide1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image" Target="../media/image11.emf"/><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7.xml"/><Relationship Id="rId5" Type="http://schemas.openxmlformats.org/officeDocument/2006/relationships/image" Target="../media/image11.emf"/><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image" Target="../media/image11.emf"/><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8" Type="http://schemas.openxmlformats.org/officeDocument/2006/relationships/oleObject" Target="../embeddings/oleObject5.bin"/><Relationship Id="rId13" Type="http://schemas.openxmlformats.org/officeDocument/2006/relationships/image" Target="../media/image27.wmf"/><Relationship Id="rId3" Type="http://schemas.openxmlformats.org/officeDocument/2006/relationships/notesSlide" Target="../notesSlides/notesSlide25.xml"/><Relationship Id="rId7" Type="http://schemas.openxmlformats.org/officeDocument/2006/relationships/image" Target="../media/image24.wmf"/><Relationship Id="rId12" Type="http://schemas.openxmlformats.org/officeDocument/2006/relationships/oleObject" Target="../embeddings/oleObject6.bin"/><Relationship Id="rId2" Type="http://schemas.openxmlformats.org/officeDocument/2006/relationships/slideLayout" Target="../slideLayouts/slideLayout10.xml"/><Relationship Id="rId1" Type="http://schemas.openxmlformats.org/officeDocument/2006/relationships/vmlDrawing" Target="../drawings/vmlDrawing3.vml"/><Relationship Id="rId6" Type="http://schemas.openxmlformats.org/officeDocument/2006/relationships/oleObject" Target="../embeddings/oleObject4.bin"/><Relationship Id="rId11" Type="http://schemas.openxmlformats.org/officeDocument/2006/relationships/image" Target="../media/image26.wmf"/><Relationship Id="rId5" Type="http://schemas.openxmlformats.org/officeDocument/2006/relationships/image" Target="../media/image23.wmf"/><Relationship Id="rId10" Type="http://schemas.openxmlformats.org/officeDocument/2006/relationships/oleObject" Target="../embeddings/Microsoft_Excel_97-2003_Worksheet1.xls"/><Relationship Id="rId4" Type="http://schemas.openxmlformats.org/officeDocument/2006/relationships/oleObject" Target="../embeddings/oleObject3.bin"/><Relationship Id="rId9" Type="http://schemas.openxmlformats.org/officeDocument/2006/relationships/image" Target="../media/image25.wm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2" Type="http://schemas.openxmlformats.org/officeDocument/2006/relationships/image" Target="../media/image43.emf"/><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2" Type="http://schemas.openxmlformats.org/officeDocument/2006/relationships/image" Target="../media/image44.emf"/><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2" Type="http://schemas.openxmlformats.org/officeDocument/2006/relationships/image" Target="../media/image45.emf"/><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2" Type="http://schemas.openxmlformats.org/officeDocument/2006/relationships/image" Target="../media/image46.emf"/><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image" Target="../media/image48.emf"/><Relationship Id="rId1" Type="http://schemas.openxmlformats.org/officeDocument/2006/relationships/slideLayout" Target="../slideLayouts/slideLayout8.xml"/><Relationship Id="rId4" Type="http://schemas.openxmlformats.org/officeDocument/2006/relationships/image" Target="../media/image50.emf"/></Relationships>
</file>

<file path=ppt/slides/_rels/slide51.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image" Target="../media/image51.emf"/><Relationship Id="rId1" Type="http://schemas.openxmlformats.org/officeDocument/2006/relationships/slideLayout" Target="../slideLayouts/slideLayout8.xml"/><Relationship Id="rId4" Type="http://schemas.openxmlformats.org/officeDocument/2006/relationships/image" Target="../media/image53.emf"/></Relationships>
</file>

<file path=ppt/slides/_rels/slide53.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image" Target="../media/image54.emf"/><Relationship Id="rId1" Type="http://schemas.openxmlformats.org/officeDocument/2006/relationships/slideLayout" Target="../slideLayouts/slideLayout8.xml"/><Relationship Id="rId4" Type="http://schemas.openxmlformats.org/officeDocument/2006/relationships/image" Target="../media/image56.emf"/></Relationships>
</file>

<file path=ppt/slides/_rels/slide55.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57.emf"/><Relationship Id="rId1" Type="http://schemas.openxmlformats.org/officeDocument/2006/relationships/slideLayout" Target="../slideLayouts/slideLayout8.xml"/><Relationship Id="rId4" Type="http://schemas.openxmlformats.org/officeDocument/2006/relationships/image" Target="../media/image59.emf"/></Relationships>
</file>

<file path=ppt/slides/_rels/slide57.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image" Target="../media/image60.emf"/><Relationship Id="rId1" Type="http://schemas.openxmlformats.org/officeDocument/2006/relationships/slideLayout" Target="../slideLayouts/slideLayout8.xml"/><Relationship Id="rId4" Type="http://schemas.openxmlformats.org/officeDocument/2006/relationships/image" Target="../media/image62.emf"/></Relationships>
</file>

<file path=ppt/slides/_rels/slide59.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6.xml"/><Relationship Id="rId5" Type="http://schemas.openxmlformats.org/officeDocument/2006/relationships/image" Target="../media/image9.emf"/><Relationship Id="rId4" Type="http://schemas.openxmlformats.org/officeDocument/2006/relationships/image" Target="../media/image8.png"/></Relationships>
</file>

<file path=ppt/slides/_rels/slide60.xml.rels><?xml version="1.0" encoding="UTF-8" standalone="yes"?>
<Relationships xmlns="http://schemas.openxmlformats.org/package/2006/relationships"><Relationship Id="rId3" Type="http://schemas.openxmlformats.org/officeDocument/2006/relationships/image" Target="../media/image64.emf"/><Relationship Id="rId2" Type="http://schemas.openxmlformats.org/officeDocument/2006/relationships/image" Target="../media/image63.emf"/><Relationship Id="rId1" Type="http://schemas.openxmlformats.org/officeDocument/2006/relationships/slideLayout" Target="../slideLayouts/slideLayout8.xml"/><Relationship Id="rId4" Type="http://schemas.openxmlformats.org/officeDocument/2006/relationships/image" Target="../media/image65.emf"/></Relationships>
</file>

<file path=ppt/slides/_rels/slide61.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3" Type="http://schemas.openxmlformats.org/officeDocument/2006/relationships/image" Target="../media/image67.emf"/><Relationship Id="rId2" Type="http://schemas.openxmlformats.org/officeDocument/2006/relationships/image" Target="../media/image66.emf"/><Relationship Id="rId1" Type="http://schemas.openxmlformats.org/officeDocument/2006/relationships/slideLayout" Target="../slideLayouts/slideLayout8.xml"/><Relationship Id="rId4" Type="http://schemas.openxmlformats.org/officeDocument/2006/relationships/image" Target="../media/image68.emf"/></Relationships>
</file>

<file path=ppt/slides/_rels/slide63.xml.rels><?xml version="1.0" encoding="UTF-8" standalone="yes"?>
<Relationships xmlns="http://schemas.openxmlformats.org/package/2006/relationships"><Relationship Id="rId2" Type="http://schemas.openxmlformats.org/officeDocument/2006/relationships/chart" Target="../charts/chart7.xml"/><Relationship Id="rId1" Type="http://schemas.openxmlformats.org/officeDocument/2006/relationships/slideLayout" Target="../slideLayouts/slideLayout8.xml"/></Relationships>
</file>

<file path=ppt/slides/_rels/slide64.xml.rels><?xml version="1.0" encoding="UTF-8" standalone="yes"?>
<Relationships xmlns="http://schemas.openxmlformats.org/package/2006/relationships"><Relationship Id="rId3" Type="http://schemas.openxmlformats.org/officeDocument/2006/relationships/image" Target="../media/image70.emf"/><Relationship Id="rId2" Type="http://schemas.openxmlformats.org/officeDocument/2006/relationships/image" Target="../media/image69.emf"/><Relationship Id="rId1" Type="http://schemas.openxmlformats.org/officeDocument/2006/relationships/slideLayout" Target="../slideLayouts/slideLayout8.xml"/><Relationship Id="rId4" Type="http://schemas.openxmlformats.org/officeDocument/2006/relationships/image" Target="../media/image71.emf"/></Relationships>
</file>

<file path=ppt/slides/_rels/slide65.xml.rels><?xml version="1.0" encoding="UTF-8" standalone="yes"?>
<Relationships xmlns="http://schemas.openxmlformats.org/package/2006/relationships"><Relationship Id="rId2" Type="http://schemas.openxmlformats.org/officeDocument/2006/relationships/chart" Target="../charts/chart8.xml"/><Relationship Id="rId1" Type="http://schemas.openxmlformats.org/officeDocument/2006/relationships/slideLayout" Target="../slideLayouts/slideLayout8.xml"/></Relationships>
</file>

<file path=ppt/slides/_rels/slide66.xml.rels><?xml version="1.0" encoding="UTF-8" standalone="yes"?>
<Relationships xmlns="http://schemas.openxmlformats.org/package/2006/relationships"><Relationship Id="rId3" Type="http://schemas.openxmlformats.org/officeDocument/2006/relationships/image" Target="../media/image73.emf"/><Relationship Id="rId2" Type="http://schemas.openxmlformats.org/officeDocument/2006/relationships/image" Target="../media/image72.emf"/><Relationship Id="rId1" Type="http://schemas.openxmlformats.org/officeDocument/2006/relationships/slideLayout" Target="../slideLayouts/slideLayout8.xml"/><Relationship Id="rId4" Type="http://schemas.openxmlformats.org/officeDocument/2006/relationships/image" Target="../media/image74.emf"/></Relationships>
</file>

<file path=ppt/slides/_rels/slide67.xml.rels><?xml version="1.0" encoding="UTF-8" standalone="yes"?>
<Relationships xmlns="http://schemas.openxmlformats.org/package/2006/relationships"><Relationship Id="rId2" Type="http://schemas.openxmlformats.org/officeDocument/2006/relationships/chart" Target="../charts/chart9.xml"/><Relationship Id="rId1" Type="http://schemas.openxmlformats.org/officeDocument/2006/relationships/slideLayout" Target="../slideLayouts/slideLayout8.xml"/></Relationships>
</file>

<file path=ppt/slides/_rels/slide68.xml.rels><?xml version="1.0" encoding="UTF-8" standalone="yes"?>
<Relationships xmlns="http://schemas.openxmlformats.org/package/2006/relationships"><Relationship Id="rId3" Type="http://schemas.openxmlformats.org/officeDocument/2006/relationships/image" Target="../media/image76.emf"/><Relationship Id="rId2" Type="http://schemas.openxmlformats.org/officeDocument/2006/relationships/image" Target="../media/image75.emf"/><Relationship Id="rId1" Type="http://schemas.openxmlformats.org/officeDocument/2006/relationships/slideLayout" Target="../slideLayouts/slideLayout8.xml"/><Relationship Id="rId4" Type="http://schemas.openxmlformats.org/officeDocument/2006/relationships/image" Target="../media/image77.emf"/></Relationships>
</file>

<file path=ppt/slides/_rels/slide69.xml.rels><?xml version="1.0" encoding="UTF-8" standalone="yes"?>
<Relationships xmlns="http://schemas.openxmlformats.org/package/2006/relationships"><Relationship Id="rId2" Type="http://schemas.openxmlformats.org/officeDocument/2006/relationships/chart" Target="../charts/chart10.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3" Type="http://schemas.openxmlformats.org/officeDocument/2006/relationships/image" Target="../media/image79.emf"/><Relationship Id="rId2" Type="http://schemas.openxmlformats.org/officeDocument/2006/relationships/image" Target="../media/image78.emf"/><Relationship Id="rId1" Type="http://schemas.openxmlformats.org/officeDocument/2006/relationships/slideLayout" Target="../slideLayouts/slideLayout8.xml"/><Relationship Id="rId4" Type="http://schemas.openxmlformats.org/officeDocument/2006/relationships/image" Target="../media/image80.emf"/></Relationships>
</file>

<file path=ppt/slides/_rels/slide71.xml.rels><?xml version="1.0" encoding="UTF-8" standalone="yes"?>
<Relationships xmlns="http://schemas.openxmlformats.org/package/2006/relationships"><Relationship Id="rId2" Type="http://schemas.openxmlformats.org/officeDocument/2006/relationships/chart" Target="../charts/chart11.xml"/><Relationship Id="rId1" Type="http://schemas.openxmlformats.org/officeDocument/2006/relationships/slideLayout" Target="../slideLayouts/slideLayout8.xml"/></Relationships>
</file>

<file path=ppt/slides/_rels/slide72.xml.rels><?xml version="1.0" encoding="UTF-8" standalone="yes"?>
<Relationships xmlns="http://schemas.openxmlformats.org/package/2006/relationships"><Relationship Id="rId3" Type="http://schemas.openxmlformats.org/officeDocument/2006/relationships/image" Target="../media/image82.emf"/><Relationship Id="rId2" Type="http://schemas.openxmlformats.org/officeDocument/2006/relationships/image" Target="../media/image81.emf"/><Relationship Id="rId1" Type="http://schemas.openxmlformats.org/officeDocument/2006/relationships/slideLayout" Target="../slideLayouts/slideLayout8.xml"/><Relationship Id="rId4" Type="http://schemas.openxmlformats.org/officeDocument/2006/relationships/image" Target="../media/image83.emf"/></Relationships>
</file>

<file path=ppt/slides/_rels/slide73.xml.rels><?xml version="1.0" encoding="UTF-8" standalone="yes"?>
<Relationships xmlns="http://schemas.openxmlformats.org/package/2006/relationships"><Relationship Id="rId2" Type="http://schemas.openxmlformats.org/officeDocument/2006/relationships/chart" Target="../charts/chart12.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051" name="Rectangle 3"/>
          <p:cNvSpPr>
            <a:spLocks noChangeArrowheads="1"/>
          </p:cNvSpPr>
          <p:nvPr/>
        </p:nvSpPr>
        <p:spPr bwMode="auto">
          <a:xfrm>
            <a:off x="1346200" y="2599656"/>
            <a:ext cx="6400800" cy="2535238"/>
          </a:xfrm>
          <a:prstGeom prst="rect">
            <a:avLst/>
          </a:prstGeom>
          <a:noFill/>
          <a:ln w="12700">
            <a:noFill/>
            <a:miter lim="800000"/>
            <a:headEnd/>
            <a:tailEnd/>
          </a:ln>
        </p:spPr>
        <p:txBody>
          <a:bodyPr lIns="90488" tIns="44450" rIns="90488" bIns="44450"/>
          <a:lstStyle/>
          <a:p>
            <a:pPr algn="ctr">
              <a:spcBef>
                <a:spcPct val="34000"/>
              </a:spcBef>
              <a:buSzPct val="100000"/>
            </a:pPr>
            <a:endParaRPr lang="en-US" sz="2000" b="1" dirty="0">
              <a:latin typeface="Arial" charset="0"/>
            </a:endParaRPr>
          </a:p>
          <a:p>
            <a:pPr algn="ctr">
              <a:spcBef>
                <a:spcPct val="34000"/>
              </a:spcBef>
              <a:buSzPct val="100000"/>
            </a:pPr>
            <a:r>
              <a:rPr lang="en-US" sz="2000" b="1" dirty="0" smtClean="0">
                <a:latin typeface="Arial" charset="0"/>
              </a:rPr>
              <a:t>11/4/13</a:t>
            </a:r>
            <a:endParaRPr lang="en-US" sz="2000" b="1" dirty="0">
              <a:latin typeface="Arial" charset="0"/>
            </a:endParaRPr>
          </a:p>
          <a:p>
            <a:pPr algn="ctr">
              <a:spcBef>
                <a:spcPct val="34000"/>
              </a:spcBef>
              <a:buSzPct val="100000"/>
            </a:pPr>
            <a:r>
              <a:rPr lang="en-US" sz="2000" b="1" dirty="0" smtClean="0">
                <a:latin typeface="Arial" charset="0"/>
              </a:rPr>
              <a:t>Andrew </a:t>
            </a:r>
            <a:r>
              <a:rPr lang="en-US" sz="2000" b="1" dirty="0" err="1" smtClean="0">
                <a:latin typeface="Arial" charset="0"/>
              </a:rPr>
              <a:t>Meintz</a:t>
            </a:r>
            <a:endParaRPr lang="en-US" sz="2000" b="1" dirty="0">
              <a:latin typeface="Arial" charset="0"/>
            </a:endParaRPr>
          </a:p>
          <a:p>
            <a:pPr algn="ctr">
              <a:spcBef>
                <a:spcPct val="34000"/>
              </a:spcBef>
              <a:buSzPct val="100000"/>
            </a:pPr>
            <a:r>
              <a:rPr lang="en-US" sz="2000" b="1" dirty="0" smtClean="0">
                <a:latin typeface="Arial" charset="0"/>
              </a:rPr>
              <a:t>586-859-3905</a:t>
            </a:r>
            <a:endParaRPr lang="en-US" sz="2000" b="1" dirty="0">
              <a:latin typeface="Arial" charset="0"/>
            </a:endParaRPr>
          </a:p>
        </p:txBody>
      </p:sp>
      <p:sp>
        <p:nvSpPr>
          <p:cNvPr id="2052" name="Rectangle 4"/>
          <p:cNvSpPr>
            <a:spLocks noGrp="1" noChangeArrowheads="1"/>
          </p:cNvSpPr>
          <p:nvPr>
            <p:ph type="title" idx="4294967295"/>
          </p:nvPr>
        </p:nvSpPr>
        <p:spPr bwMode="auto">
          <a:xfrm>
            <a:off x="684213" y="801525"/>
            <a:ext cx="7772400" cy="1181100"/>
          </a:xfrm>
          <a:prstGeom prst="rect">
            <a:avLst/>
          </a:prstGeom>
          <a:noFill/>
          <a:ln w="12700">
            <a:miter lim="800000"/>
            <a:headEnd/>
            <a:tailEnd/>
          </a:ln>
        </p:spPr>
        <p:txBody>
          <a:bodyPr wrap="none" anchor="ctr"/>
          <a:lstStyle/>
          <a:p>
            <a:r>
              <a:rPr lang="en-US" sz="3600" dirty="0"/>
              <a:t>Single Core Current Sensor: </a:t>
            </a:r>
            <a:r>
              <a:rPr lang="en-US" sz="3600" dirty="0" smtClean="0"/>
              <a:t/>
            </a:r>
            <a:br>
              <a:rPr lang="en-US" sz="3600" dirty="0" smtClean="0"/>
            </a:br>
            <a:r>
              <a:rPr lang="en-US" sz="3600" dirty="0" smtClean="0"/>
              <a:t>Voltage </a:t>
            </a:r>
            <a:r>
              <a:rPr lang="en-US" sz="3600" dirty="0"/>
              <a:t>A/D </a:t>
            </a:r>
            <a:r>
              <a:rPr lang="en-US" sz="3600" dirty="0" smtClean="0"/>
              <a:t>Optimization</a:t>
            </a:r>
            <a:endParaRPr lang="en-US" sz="3600" b="1" dirty="0" smtClean="0">
              <a:latin typeface="Arial" charset="0"/>
            </a:endParaRPr>
          </a:p>
        </p:txBody>
      </p:sp>
      <p:grpSp>
        <p:nvGrpSpPr>
          <p:cNvPr id="2053" name="Group 16"/>
          <p:cNvGrpSpPr>
            <a:grpSpLocks/>
          </p:cNvGrpSpPr>
          <p:nvPr/>
        </p:nvGrpSpPr>
        <p:grpSpPr bwMode="auto">
          <a:xfrm>
            <a:off x="133350" y="171450"/>
            <a:ext cx="760413" cy="585788"/>
            <a:chOff x="3414" y="1959"/>
            <a:chExt cx="1332" cy="1026"/>
          </a:xfrm>
        </p:grpSpPr>
        <p:graphicFrame>
          <p:nvGraphicFramePr>
            <p:cNvPr id="2050" name="Object 17"/>
            <p:cNvGraphicFramePr>
              <a:graphicFrameLocks noChangeAspect="1"/>
            </p:cNvGraphicFramePr>
            <p:nvPr/>
          </p:nvGraphicFramePr>
          <p:xfrm>
            <a:off x="3414" y="1959"/>
            <a:ext cx="1332" cy="1026"/>
          </p:xfrm>
          <a:graphic>
            <a:graphicData uri="http://schemas.openxmlformats.org/presentationml/2006/ole">
              <mc:AlternateContent xmlns:mc="http://schemas.openxmlformats.org/markup-compatibility/2006">
                <mc:Choice xmlns:v="urn:schemas-microsoft-com:vml" Requires="v">
                  <p:oleObj spid="_x0000_s2140" name="Photo Editor Photo" r:id="rId4" imgW="2114845" imgH="1628571" progId="">
                    <p:embed/>
                  </p:oleObj>
                </mc:Choice>
                <mc:Fallback>
                  <p:oleObj name="Photo Editor Photo" r:id="rId4" imgW="2114845" imgH="1628571" progId="">
                    <p:embed/>
                    <p:pic>
                      <p:nvPicPr>
                        <p:cNvPr id="0" name="Object 1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14" y="1959"/>
                          <a:ext cx="1332" cy="10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2056" name="Picture 18" descr="gm_logo2"/>
            <p:cNvPicPr>
              <a:picLocks noChangeAspect="1" noChangeArrowheads="1"/>
            </p:cNvPicPr>
            <p:nvPr/>
          </p:nvPicPr>
          <p:blipFill>
            <a:blip r:embed="rId6" cstate="print"/>
            <a:srcRect/>
            <a:stretch>
              <a:fillRect/>
            </a:stretch>
          </p:blipFill>
          <p:spPr bwMode="auto">
            <a:xfrm>
              <a:off x="3846" y="1961"/>
              <a:ext cx="377" cy="383"/>
            </a:xfrm>
            <a:prstGeom prst="rect">
              <a:avLst/>
            </a:prstGeom>
            <a:noFill/>
            <a:ln w="9525">
              <a:noFill/>
              <a:miter lim="800000"/>
              <a:headEnd/>
              <a:tailEnd/>
            </a:ln>
          </p:spPr>
        </p:pic>
      </p:grpSp>
      <p:sp>
        <p:nvSpPr>
          <p:cNvPr id="2054" name="Rectangle 19"/>
          <p:cNvSpPr>
            <a:spLocks noChangeArrowheads="1"/>
          </p:cNvSpPr>
          <p:nvPr/>
        </p:nvSpPr>
        <p:spPr bwMode="auto">
          <a:xfrm>
            <a:off x="1008063" y="146050"/>
            <a:ext cx="7610475" cy="76200"/>
          </a:xfrm>
          <a:prstGeom prst="rect">
            <a:avLst/>
          </a:prstGeom>
          <a:gradFill rotWithShape="0">
            <a:gsLst>
              <a:gs pos="0">
                <a:srgbClr val="0066CC"/>
              </a:gs>
              <a:gs pos="100000">
                <a:srgbClr val="F5F8FD"/>
              </a:gs>
            </a:gsLst>
            <a:lin ang="0" scaled="1"/>
          </a:gradFill>
          <a:ln w="9525">
            <a:noFill/>
            <a:miter lim="800000"/>
            <a:headEnd/>
            <a:tailEnd/>
          </a:ln>
        </p:spPr>
        <p:txBody>
          <a:bodyPr wrap="none" lIns="92075" tIns="46038" rIns="92075" bIns="46038" anchor="ctr"/>
          <a:lstStyle/>
          <a:p>
            <a:pPr>
              <a:spcBef>
                <a:spcPct val="50000"/>
              </a:spcBef>
            </a:pPr>
            <a:endParaRPr lang="en-US" sz="2400" dirty="0">
              <a:latin typeface="Times New Roman" pitchFamily="18" charset="0"/>
            </a:endParaRPr>
          </a:p>
        </p:txBody>
      </p:sp>
      <p:sp>
        <p:nvSpPr>
          <p:cNvPr id="2055" name="Rectangle 20"/>
          <p:cNvSpPr>
            <a:spLocks noChangeArrowheads="1"/>
          </p:cNvSpPr>
          <p:nvPr/>
        </p:nvSpPr>
        <p:spPr bwMode="auto">
          <a:xfrm>
            <a:off x="152400" y="1138238"/>
            <a:ext cx="76200" cy="5643562"/>
          </a:xfrm>
          <a:prstGeom prst="rect">
            <a:avLst/>
          </a:prstGeom>
          <a:gradFill rotWithShape="0">
            <a:gsLst>
              <a:gs pos="0">
                <a:srgbClr val="D3D3D3"/>
              </a:gs>
              <a:gs pos="100000">
                <a:srgbClr val="F6F7F8"/>
              </a:gs>
            </a:gsLst>
            <a:lin ang="5400000" scaled="1"/>
          </a:gradFill>
          <a:ln w="9525">
            <a:noFill/>
            <a:miter lim="800000"/>
            <a:headEnd/>
            <a:tailEnd/>
          </a:ln>
        </p:spPr>
        <p:txBody>
          <a:bodyPr wrap="none" lIns="92075" tIns="46038" rIns="92075" bIns="46038" anchor="ctr"/>
          <a:lstStyle/>
          <a:p>
            <a:pPr>
              <a:spcBef>
                <a:spcPct val="50000"/>
              </a:spcBef>
            </a:pPr>
            <a:endParaRPr lang="en-US" sz="2400" dirty="0">
              <a:latin typeface="Times New Roman" pitchFamily="18" charset="0"/>
            </a:endParaRPr>
          </a:p>
        </p:txBody>
      </p:sp>
      <p:sp>
        <p:nvSpPr>
          <p:cNvPr id="4" name="Slide Number Placeholder 3"/>
          <p:cNvSpPr>
            <a:spLocks noGrp="1"/>
          </p:cNvSpPr>
          <p:nvPr>
            <p:ph type="sldNum" sz="quarter" idx="4294967295"/>
          </p:nvPr>
        </p:nvSpPr>
        <p:spPr>
          <a:xfrm>
            <a:off x="7008813" y="6553200"/>
            <a:ext cx="1905000" cy="304800"/>
          </a:xfrm>
        </p:spPr>
        <p:txBody>
          <a:bodyPr/>
          <a:lstStyle/>
          <a:p>
            <a:pPr>
              <a:defRPr/>
            </a:pPr>
            <a:fld id="{57F27215-C010-4699-9319-7A26BE914955}" type="slidenum">
              <a:rPr lang="en-US" smtClean="0"/>
              <a:pPr>
                <a:defRPr/>
              </a:pPr>
              <a:t>1</a:t>
            </a:fld>
            <a:endParaRPr lang="en-US"/>
          </a:p>
        </p:txBody>
      </p:sp>
      <p:sp>
        <p:nvSpPr>
          <p:cNvPr id="14" name="Slide Number Placeholder 3"/>
          <p:cNvSpPr txBox="1">
            <a:spLocks/>
          </p:cNvSpPr>
          <p:nvPr/>
        </p:nvSpPr>
        <p:spPr bwMode="auto">
          <a:xfrm>
            <a:off x="7008813" y="6553200"/>
            <a:ext cx="1905000" cy="304800"/>
          </a:xfrm>
          <a:prstGeom prst="rect">
            <a:avLst/>
          </a:prstGeom>
          <a:noFill/>
          <a:ln w="9525">
            <a:noFill/>
            <a:miter lim="800000"/>
            <a:headEnd/>
            <a:tailEnd/>
          </a:ln>
          <a:effectLst/>
        </p:spPr>
        <p:txBody>
          <a:bodyPr vert="horz" wrap="square" lIns="0" tIns="45720" rIns="0" bIns="45720" numCol="1" anchor="t" anchorCtr="0" compatLnSpc="1">
            <a:prstTxWarp prst="textNoShape">
              <a:avLst/>
            </a:prstTxWarp>
          </a:bodyPr>
          <a:lstStyle>
            <a:defPPr>
              <a:defRPr lang="en-US"/>
            </a:defPPr>
            <a:lvl1pPr algn="r" rtl="0" eaLnBrk="0" fontAlgn="base" hangingPunct="0">
              <a:spcBef>
                <a:spcPct val="0"/>
              </a:spcBef>
              <a:spcAft>
                <a:spcPct val="0"/>
              </a:spcAft>
              <a:defRPr sz="800" kern="1200">
                <a:solidFill>
                  <a:schemeClr val="tx1"/>
                </a:solidFill>
                <a:latin typeface="+mn-lt"/>
                <a:ea typeface="+mn-ea"/>
                <a:cs typeface="+mn-cs"/>
              </a:defRPr>
            </a:lvl1pPr>
            <a:lvl2pPr marL="457200" algn="l" rtl="0" eaLnBrk="0" fontAlgn="base" hangingPunct="0">
              <a:spcBef>
                <a:spcPct val="0"/>
              </a:spcBef>
              <a:spcAft>
                <a:spcPct val="0"/>
              </a:spcAft>
              <a:defRPr sz="800" kern="1200">
                <a:solidFill>
                  <a:schemeClr val="tx1"/>
                </a:solidFill>
                <a:latin typeface="GM Sans Regular" pitchFamily="2" charset="0"/>
                <a:ea typeface="+mn-ea"/>
                <a:cs typeface="+mn-cs"/>
              </a:defRPr>
            </a:lvl2pPr>
            <a:lvl3pPr marL="914400" algn="l" rtl="0" eaLnBrk="0" fontAlgn="base" hangingPunct="0">
              <a:spcBef>
                <a:spcPct val="0"/>
              </a:spcBef>
              <a:spcAft>
                <a:spcPct val="0"/>
              </a:spcAft>
              <a:defRPr sz="800" kern="1200">
                <a:solidFill>
                  <a:schemeClr val="tx1"/>
                </a:solidFill>
                <a:latin typeface="GM Sans Regular" pitchFamily="2" charset="0"/>
                <a:ea typeface="+mn-ea"/>
                <a:cs typeface="+mn-cs"/>
              </a:defRPr>
            </a:lvl3pPr>
            <a:lvl4pPr marL="1371600" algn="l" rtl="0" eaLnBrk="0" fontAlgn="base" hangingPunct="0">
              <a:spcBef>
                <a:spcPct val="0"/>
              </a:spcBef>
              <a:spcAft>
                <a:spcPct val="0"/>
              </a:spcAft>
              <a:defRPr sz="800" kern="1200">
                <a:solidFill>
                  <a:schemeClr val="tx1"/>
                </a:solidFill>
                <a:latin typeface="GM Sans Regular" pitchFamily="2" charset="0"/>
                <a:ea typeface="+mn-ea"/>
                <a:cs typeface="+mn-cs"/>
              </a:defRPr>
            </a:lvl4pPr>
            <a:lvl5pPr marL="1828800" algn="l" rtl="0" eaLnBrk="0" fontAlgn="base" hangingPunct="0">
              <a:spcBef>
                <a:spcPct val="0"/>
              </a:spcBef>
              <a:spcAft>
                <a:spcPct val="0"/>
              </a:spcAft>
              <a:defRPr sz="800" kern="1200">
                <a:solidFill>
                  <a:schemeClr val="tx1"/>
                </a:solidFill>
                <a:latin typeface="GM Sans Regular" pitchFamily="2" charset="0"/>
                <a:ea typeface="+mn-ea"/>
                <a:cs typeface="+mn-cs"/>
              </a:defRPr>
            </a:lvl5pPr>
            <a:lvl6pPr marL="2286000" algn="l" defTabSz="914400" rtl="0" eaLnBrk="1" latinLnBrk="0" hangingPunct="1">
              <a:defRPr sz="800" kern="1200">
                <a:solidFill>
                  <a:schemeClr val="tx1"/>
                </a:solidFill>
                <a:latin typeface="GM Sans Regular" pitchFamily="2" charset="0"/>
                <a:ea typeface="+mn-ea"/>
                <a:cs typeface="+mn-cs"/>
              </a:defRPr>
            </a:lvl6pPr>
            <a:lvl7pPr marL="2743200" algn="l" defTabSz="914400" rtl="0" eaLnBrk="1" latinLnBrk="0" hangingPunct="1">
              <a:defRPr sz="800" kern="1200">
                <a:solidFill>
                  <a:schemeClr val="tx1"/>
                </a:solidFill>
                <a:latin typeface="GM Sans Regular" pitchFamily="2" charset="0"/>
                <a:ea typeface="+mn-ea"/>
                <a:cs typeface="+mn-cs"/>
              </a:defRPr>
            </a:lvl7pPr>
            <a:lvl8pPr marL="3200400" algn="l" defTabSz="914400" rtl="0" eaLnBrk="1" latinLnBrk="0" hangingPunct="1">
              <a:defRPr sz="800" kern="1200">
                <a:solidFill>
                  <a:schemeClr val="tx1"/>
                </a:solidFill>
                <a:latin typeface="GM Sans Regular" pitchFamily="2" charset="0"/>
                <a:ea typeface="+mn-ea"/>
                <a:cs typeface="+mn-cs"/>
              </a:defRPr>
            </a:lvl8pPr>
            <a:lvl9pPr marL="3657600" algn="l" defTabSz="914400" rtl="0" eaLnBrk="1" latinLnBrk="0" hangingPunct="1">
              <a:defRPr sz="800" kern="1200">
                <a:solidFill>
                  <a:schemeClr val="tx1"/>
                </a:solidFill>
                <a:latin typeface="GM Sans Regular" pitchFamily="2" charset="0"/>
                <a:ea typeface="+mn-ea"/>
                <a:cs typeface="+mn-cs"/>
              </a:defRPr>
            </a:lvl9pPr>
          </a:lstStyle>
          <a:p>
            <a:pPr>
              <a:defRPr/>
            </a:pPr>
            <a:fld id="{2D169B9A-83B0-4DCF-B9D2-09EF973651E1}" type="slidenum">
              <a:rPr lang="en-US" smtClean="0"/>
              <a:pPr>
                <a:defRPr/>
              </a:pPr>
              <a:t>1</a:t>
            </a:fld>
            <a:endParaRPr lang="en-US" dirty="0"/>
          </a:p>
        </p:txBody>
      </p:sp>
      <p:sp>
        <p:nvSpPr>
          <p:cNvPr id="15" name="Date Placeholder 1"/>
          <p:cNvSpPr txBox="1">
            <a:spLocks/>
          </p:cNvSpPr>
          <p:nvPr/>
        </p:nvSpPr>
        <p:spPr>
          <a:xfrm>
            <a:off x="253778" y="6488621"/>
            <a:ext cx="2475774" cy="269791"/>
          </a:xfrm>
          <a:prstGeom prst="rect">
            <a:avLst/>
          </a:prstGeom>
        </p:spPr>
        <p:txBody>
          <a:bodyPr/>
          <a:lstStyle>
            <a:defPPr>
              <a:defRPr lang="en-US"/>
            </a:defPPr>
            <a:lvl1pPr algn="l" rtl="0" eaLnBrk="0" fontAlgn="base" hangingPunct="0">
              <a:spcBef>
                <a:spcPct val="0"/>
              </a:spcBef>
              <a:spcAft>
                <a:spcPct val="0"/>
              </a:spcAft>
              <a:defRPr sz="800" kern="1200">
                <a:solidFill>
                  <a:schemeClr val="tx1"/>
                </a:solidFill>
                <a:latin typeface="GM Sans Regular" pitchFamily="2" charset="0"/>
                <a:ea typeface="+mn-ea"/>
                <a:cs typeface="+mn-cs"/>
              </a:defRPr>
            </a:lvl1pPr>
            <a:lvl2pPr marL="457200" algn="l" rtl="0" eaLnBrk="0" fontAlgn="base" hangingPunct="0">
              <a:spcBef>
                <a:spcPct val="0"/>
              </a:spcBef>
              <a:spcAft>
                <a:spcPct val="0"/>
              </a:spcAft>
              <a:defRPr sz="800" kern="1200">
                <a:solidFill>
                  <a:schemeClr val="tx1"/>
                </a:solidFill>
                <a:latin typeface="GM Sans Regular" pitchFamily="2" charset="0"/>
                <a:ea typeface="+mn-ea"/>
                <a:cs typeface="+mn-cs"/>
              </a:defRPr>
            </a:lvl2pPr>
            <a:lvl3pPr marL="914400" algn="l" rtl="0" eaLnBrk="0" fontAlgn="base" hangingPunct="0">
              <a:spcBef>
                <a:spcPct val="0"/>
              </a:spcBef>
              <a:spcAft>
                <a:spcPct val="0"/>
              </a:spcAft>
              <a:defRPr sz="800" kern="1200">
                <a:solidFill>
                  <a:schemeClr val="tx1"/>
                </a:solidFill>
                <a:latin typeface="GM Sans Regular" pitchFamily="2" charset="0"/>
                <a:ea typeface="+mn-ea"/>
                <a:cs typeface="+mn-cs"/>
              </a:defRPr>
            </a:lvl3pPr>
            <a:lvl4pPr marL="1371600" algn="l" rtl="0" eaLnBrk="0" fontAlgn="base" hangingPunct="0">
              <a:spcBef>
                <a:spcPct val="0"/>
              </a:spcBef>
              <a:spcAft>
                <a:spcPct val="0"/>
              </a:spcAft>
              <a:defRPr sz="800" kern="1200">
                <a:solidFill>
                  <a:schemeClr val="tx1"/>
                </a:solidFill>
                <a:latin typeface="GM Sans Regular" pitchFamily="2" charset="0"/>
                <a:ea typeface="+mn-ea"/>
                <a:cs typeface="+mn-cs"/>
              </a:defRPr>
            </a:lvl4pPr>
            <a:lvl5pPr marL="1828800" algn="l" rtl="0" eaLnBrk="0" fontAlgn="base" hangingPunct="0">
              <a:spcBef>
                <a:spcPct val="0"/>
              </a:spcBef>
              <a:spcAft>
                <a:spcPct val="0"/>
              </a:spcAft>
              <a:defRPr sz="800" kern="1200">
                <a:solidFill>
                  <a:schemeClr val="tx1"/>
                </a:solidFill>
                <a:latin typeface="GM Sans Regular" pitchFamily="2" charset="0"/>
                <a:ea typeface="+mn-ea"/>
                <a:cs typeface="+mn-cs"/>
              </a:defRPr>
            </a:lvl5pPr>
            <a:lvl6pPr marL="2286000" algn="l" defTabSz="914400" rtl="0" eaLnBrk="1" latinLnBrk="0" hangingPunct="1">
              <a:defRPr sz="800" kern="1200">
                <a:solidFill>
                  <a:schemeClr val="tx1"/>
                </a:solidFill>
                <a:latin typeface="GM Sans Regular" pitchFamily="2" charset="0"/>
                <a:ea typeface="+mn-ea"/>
                <a:cs typeface="+mn-cs"/>
              </a:defRPr>
            </a:lvl6pPr>
            <a:lvl7pPr marL="2743200" algn="l" defTabSz="914400" rtl="0" eaLnBrk="1" latinLnBrk="0" hangingPunct="1">
              <a:defRPr sz="800" kern="1200">
                <a:solidFill>
                  <a:schemeClr val="tx1"/>
                </a:solidFill>
                <a:latin typeface="GM Sans Regular" pitchFamily="2" charset="0"/>
                <a:ea typeface="+mn-ea"/>
                <a:cs typeface="+mn-cs"/>
              </a:defRPr>
            </a:lvl7pPr>
            <a:lvl8pPr marL="3200400" algn="l" defTabSz="914400" rtl="0" eaLnBrk="1" latinLnBrk="0" hangingPunct="1">
              <a:defRPr sz="800" kern="1200">
                <a:solidFill>
                  <a:schemeClr val="tx1"/>
                </a:solidFill>
                <a:latin typeface="GM Sans Regular" pitchFamily="2" charset="0"/>
                <a:ea typeface="+mn-ea"/>
                <a:cs typeface="+mn-cs"/>
              </a:defRPr>
            </a:lvl8pPr>
            <a:lvl9pPr marL="3657600" algn="l" defTabSz="914400" rtl="0" eaLnBrk="1" latinLnBrk="0" hangingPunct="1">
              <a:defRPr sz="800" kern="1200">
                <a:solidFill>
                  <a:schemeClr val="tx1"/>
                </a:solidFill>
                <a:latin typeface="GM Sans Regular" pitchFamily="2" charset="0"/>
                <a:ea typeface="+mn-ea"/>
                <a:cs typeface="+mn-cs"/>
              </a:defRPr>
            </a:lvl9pPr>
          </a:lstStyle>
          <a:p>
            <a:r>
              <a:rPr lang="en-US" dirty="0" smtClean="0"/>
              <a:t>Form Revised 5/30/12</a:t>
            </a:r>
            <a:endParaRPr lang="en-US" dirty="0"/>
          </a:p>
        </p:txBody>
      </p:sp>
      <p:sp>
        <p:nvSpPr>
          <p:cNvPr id="16" name="Footer Placeholder 2"/>
          <p:cNvSpPr txBox="1">
            <a:spLocks/>
          </p:cNvSpPr>
          <p:nvPr/>
        </p:nvSpPr>
        <p:spPr>
          <a:xfrm>
            <a:off x="3314700" y="6488621"/>
            <a:ext cx="2514600" cy="304800"/>
          </a:xfrm>
          <a:prstGeom prst="rect">
            <a:avLst/>
          </a:prstGeom>
        </p:spPr>
        <p:txBody>
          <a:bodyPr/>
          <a:lstStyle>
            <a:defPPr>
              <a:defRPr lang="en-US"/>
            </a:defPPr>
            <a:lvl1pPr algn="l" rtl="0" eaLnBrk="0" fontAlgn="base" hangingPunct="0">
              <a:spcBef>
                <a:spcPct val="0"/>
              </a:spcBef>
              <a:spcAft>
                <a:spcPct val="0"/>
              </a:spcAft>
              <a:defRPr sz="800" kern="1200">
                <a:solidFill>
                  <a:schemeClr val="tx1"/>
                </a:solidFill>
                <a:latin typeface="GM Sans Regular" pitchFamily="2" charset="0"/>
                <a:ea typeface="+mn-ea"/>
                <a:cs typeface="+mn-cs"/>
              </a:defRPr>
            </a:lvl1pPr>
            <a:lvl2pPr marL="457200" algn="l" rtl="0" eaLnBrk="0" fontAlgn="base" hangingPunct="0">
              <a:spcBef>
                <a:spcPct val="0"/>
              </a:spcBef>
              <a:spcAft>
                <a:spcPct val="0"/>
              </a:spcAft>
              <a:defRPr sz="800" kern="1200">
                <a:solidFill>
                  <a:schemeClr val="tx1"/>
                </a:solidFill>
                <a:latin typeface="GM Sans Regular" pitchFamily="2" charset="0"/>
                <a:ea typeface="+mn-ea"/>
                <a:cs typeface="+mn-cs"/>
              </a:defRPr>
            </a:lvl2pPr>
            <a:lvl3pPr marL="914400" algn="l" rtl="0" eaLnBrk="0" fontAlgn="base" hangingPunct="0">
              <a:spcBef>
                <a:spcPct val="0"/>
              </a:spcBef>
              <a:spcAft>
                <a:spcPct val="0"/>
              </a:spcAft>
              <a:defRPr sz="800" kern="1200">
                <a:solidFill>
                  <a:schemeClr val="tx1"/>
                </a:solidFill>
                <a:latin typeface="GM Sans Regular" pitchFamily="2" charset="0"/>
                <a:ea typeface="+mn-ea"/>
                <a:cs typeface="+mn-cs"/>
              </a:defRPr>
            </a:lvl3pPr>
            <a:lvl4pPr marL="1371600" algn="l" rtl="0" eaLnBrk="0" fontAlgn="base" hangingPunct="0">
              <a:spcBef>
                <a:spcPct val="0"/>
              </a:spcBef>
              <a:spcAft>
                <a:spcPct val="0"/>
              </a:spcAft>
              <a:defRPr sz="800" kern="1200">
                <a:solidFill>
                  <a:schemeClr val="tx1"/>
                </a:solidFill>
                <a:latin typeface="GM Sans Regular" pitchFamily="2" charset="0"/>
                <a:ea typeface="+mn-ea"/>
                <a:cs typeface="+mn-cs"/>
              </a:defRPr>
            </a:lvl4pPr>
            <a:lvl5pPr marL="1828800" algn="l" rtl="0" eaLnBrk="0" fontAlgn="base" hangingPunct="0">
              <a:spcBef>
                <a:spcPct val="0"/>
              </a:spcBef>
              <a:spcAft>
                <a:spcPct val="0"/>
              </a:spcAft>
              <a:defRPr sz="800" kern="1200">
                <a:solidFill>
                  <a:schemeClr val="tx1"/>
                </a:solidFill>
                <a:latin typeface="GM Sans Regular" pitchFamily="2" charset="0"/>
                <a:ea typeface="+mn-ea"/>
                <a:cs typeface="+mn-cs"/>
              </a:defRPr>
            </a:lvl5pPr>
            <a:lvl6pPr marL="2286000" algn="l" defTabSz="914400" rtl="0" eaLnBrk="1" latinLnBrk="0" hangingPunct="1">
              <a:defRPr sz="800" kern="1200">
                <a:solidFill>
                  <a:schemeClr val="tx1"/>
                </a:solidFill>
                <a:latin typeface="GM Sans Regular" pitchFamily="2" charset="0"/>
                <a:ea typeface="+mn-ea"/>
                <a:cs typeface="+mn-cs"/>
              </a:defRPr>
            </a:lvl6pPr>
            <a:lvl7pPr marL="2743200" algn="l" defTabSz="914400" rtl="0" eaLnBrk="1" latinLnBrk="0" hangingPunct="1">
              <a:defRPr sz="800" kern="1200">
                <a:solidFill>
                  <a:schemeClr val="tx1"/>
                </a:solidFill>
                <a:latin typeface="GM Sans Regular" pitchFamily="2" charset="0"/>
                <a:ea typeface="+mn-ea"/>
                <a:cs typeface="+mn-cs"/>
              </a:defRPr>
            </a:lvl7pPr>
            <a:lvl8pPr marL="3200400" algn="l" defTabSz="914400" rtl="0" eaLnBrk="1" latinLnBrk="0" hangingPunct="1">
              <a:defRPr sz="800" kern="1200">
                <a:solidFill>
                  <a:schemeClr val="tx1"/>
                </a:solidFill>
                <a:latin typeface="GM Sans Regular" pitchFamily="2" charset="0"/>
                <a:ea typeface="+mn-ea"/>
                <a:cs typeface="+mn-cs"/>
              </a:defRPr>
            </a:lvl8pPr>
            <a:lvl9pPr marL="3657600" algn="l" defTabSz="914400" rtl="0" eaLnBrk="1" latinLnBrk="0" hangingPunct="1">
              <a:defRPr sz="800" kern="1200">
                <a:solidFill>
                  <a:schemeClr val="tx1"/>
                </a:solidFill>
                <a:latin typeface="GM Sans Regular" pitchFamily="2" charset="0"/>
                <a:ea typeface="+mn-ea"/>
                <a:cs typeface="+mn-cs"/>
              </a:defRPr>
            </a:lvl9pPr>
          </a:lstStyle>
          <a:p>
            <a:r>
              <a:rPr lang="en-US" smtClean="0"/>
              <a:t>2012 Copyright General Motors - GM Information</a:t>
            </a:r>
            <a:endParaRPr lang="en-US"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294967295"/>
          </p:nvPr>
        </p:nvSpPr>
        <p:spPr>
          <a:xfrm>
            <a:off x="7008813" y="6553200"/>
            <a:ext cx="1905000" cy="304800"/>
          </a:xfrm>
        </p:spPr>
        <p:txBody>
          <a:bodyPr/>
          <a:lstStyle/>
          <a:p>
            <a:pPr>
              <a:defRPr/>
            </a:pPr>
            <a:fld id="{A95CB4DD-8676-4F65-9CBB-7E86C58568A5}" type="slidenum">
              <a:rPr lang="en-US" smtClean="0"/>
              <a:pPr>
                <a:defRPr/>
              </a:pPr>
              <a:t>10</a:t>
            </a:fld>
            <a:endParaRPr lang="en-US"/>
          </a:p>
        </p:txBody>
      </p:sp>
      <p:sp>
        <p:nvSpPr>
          <p:cNvPr id="3" name="Rectangle 2"/>
          <p:cNvSpPr txBox="1">
            <a:spLocks noChangeArrowheads="1"/>
          </p:cNvSpPr>
          <p:nvPr/>
        </p:nvSpPr>
        <p:spPr bwMode="auto">
          <a:xfrm>
            <a:off x="1094546" y="210855"/>
            <a:ext cx="6232525" cy="595312"/>
          </a:xfrm>
          <a:prstGeom prst="rect">
            <a:avLst/>
          </a:prstGeom>
          <a:noFill/>
          <a:ln w="12700">
            <a:miter lim="800000"/>
            <a:headEnd/>
            <a:tailEnd/>
          </a:ln>
        </p:spPr>
        <p:txBody>
          <a:bodyPr vert="horz" wrap="non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800" b="1" i="0" u="none" strike="noStrike" kern="0" cap="none" spc="0" normalizeH="0" baseline="0" noProof="0" dirty="0" smtClean="0">
                <a:ln>
                  <a:noFill/>
                </a:ln>
                <a:solidFill>
                  <a:schemeClr val="tx2"/>
                </a:solidFill>
                <a:effectLst/>
                <a:uLnTx/>
                <a:uFillTx/>
                <a:latin typeface="Arial" charset="0"/>
                <a:ea typeface="+mj-ea"/>
                <a:cs typeface="+mj-cs"/>
              </a:rPr>
              <a:t>Baseline</a:t>
            </a:r>
            <a:r>
              <a:rPr kumimoji="0" lang="en-US" sz="2800" b="1" i="0" u="none" strike="noStrike" kern="0" cap="none" spc="0" normalizeH="0" noProof="0" dirty="0" smtClean="0">
                <a:ln>
                  <a:noFill/>
                </a:ln>
                <a:solidFill>
                  <a:schemeClr val="tx2"/>
                </a:solidFill>
                <a:effectLst/>
                <a:uLnTx/>
                <a:uFillTx/>
                <a:latin typeface="Arial" charset="0"/>
                <a:ea typeface="+mj-ea"/>
                <a:cs typeface="+mj-cs"/>
              </a:rPr>
              <a:t> Design </a:t>
            </a:r>
            <a:r>
              <a:rPr kumimoji="0" lang="en-US" sz="2800" b="1" i="0" u="none" strike="noStrike" kern="0" cap="none" spc="0" normalizeH="0" baseline="0" noProof="0" dirty="0" smtClean="0">
                <a:ln>
                  <a:noFill/>
                </a:ln>
                <a:solidFill>
                  <a:schemeClr val="tx2"/>
                </a:solidFill>
                <a:effectLst/>
                <a:uLnTx/>
                <a:uFillTx/>
                <a:latin typeface="Arial" charset="0"/>
                <a:ea typeface="+mj-ea"/>
                <a:cs typeface="+mj-cs"/>
              </a:rPr>
              <a:t>(Current)</a:t>
            </a:r>
            <a:endParaRPr kumimoji="0" lang="en-US" sz="2000" b="1" i="0" u="none" strike="noStrike" kern="0" cap="none" spc="0" normalizeH="0" baseline="0" noProof="0" dirty="0">
              <a:ln>
                <a:noFill/>
              </a:ln>
              <a:solidFill>
                <a:schemeClr val="tx2"/>
              </a:solidFill>
              <a:effectLst/>
              <a:uLnTx/>
              <a:uFillTx/>
              <a:latin typeface="Arial" charset="0"/>
              <a:ea typeface="+mj-ea"/>
              <a:cs typeface="+mj-cs"/>
            </a:endParaRPr>
          </a:p>
        </p:txBody>
      </p:sp>
      <p:sp>
        <p:nvSpPr>
          <p:cNvPr id="4" name="AutoShape 41"/>
          <p:cNvSpPr>
            <a:spLocks noChangeArrowheads="1"/>
          </p:cNvSpPr>
          <p:nvPr/>
        </p:nvSpPr>
        <p:spPr bwMode="auto">
          <a:xfrm>
            <a:off x="7280275" y="228600"/>
            <a:ext cx="355600" cy="241300"/>
          </a:xfrm>
          <a:prstGeom prst="flowChartPunchedTape">
            <a:avLst/>
          </a:prstGeom>
          <a:solidFill>
            <a:srgbClr val="00FF00"/>
          </a:solidFill>
          <a:ln w="12700">
            <a:solidFill>
              <a:schemeClr val="tx1"/>
            </a:solidFill>
            <a:miter lim="800000"/>
            <a:headEnd/>
            <a:tailEnd/>
          </a:ln>
          <a:effectLst/>
        </p:spPr>
        <p:txBody>
          <a:bodyPr wrap="none" anchor="ctr"/>
          <a:lstStyle/>
          <a:p>
            <a:pPr algn="ctr"/>
            <a:r>
              <a:rPr lang="en-US" sz="1000">
                <a:latin typeface="Arial" charset="0"/>
                <a:cs typeface="Arial" charset="0"/>
              </a:rPr>
              <a:t>I</a:t>
            </a:r>
          </a:p>
        </p:txBody>
      </p:sp>
      <p:sp>
        <p:nvSpPr>
          <p:cNvPr id="5" name="AutoShape 42"/>
          <p:cNvSpPr>
            <a:spLocks noChangeArrowheads="1"/>
          </p:cNvSpPr>
          <p:nvPr/>
        </p:nvSpPr>
        <p:spPr bwMode="auto">
          <a:xfrm>
            <a:off x="7623175" y="228600"/>
            <a:ext cx="355600" cy="241300"/>
          </a:xfrm>
          <a:prstGeom prst="flowChartPunchedTape">
            <a:avLst/>
          </a:prstGeom>
          <a:solidFill>
            <a:srgbClr val="00FF00"/>
          </a:solidFill>
          <a:ln w="12700">
            <a:solidFill>
              <a:schemeClr val="tx1"/>
            </a:solidFill>
            <a:miter lim="800000"/>
            <a:headEnd/>
            <a:tailEnd/>
          </a:ln>
          <a:effectLst/>
        </p:spPr>
        <p:txBody>
          <a:bodyPr wrap="none" anchor="ctr"/>
          <a:lstStyle/>
          <a:p>
            <a:pPr algn="ctr"/>
            <a:r>
              <a:rPr lang="en-US" sz="1000">
                <a:latin typeface="Arial" charset="0"/>
                <a:cs typeface="Arial" charset="0"/>
              </a:rPr>
              <a:t>D</a:t>
            </a:r>
          </a:p>
        </p:txBody>
      </p:sp>
      <p:sp>
        <p:nvSpPr>
          <p:cNvPr id="6" name="AutoShape 43"/>
          <p:cNvSpPr>
            <a:spLocks noChangeArrowheads="1"/>
          </p:cNvSpPr>
          <p:nvPr/>
        </p:nvSpPr>
        <p:spPr bwMode="auto">
          <a:xfrm>
            <a:off x="7966075" y="228600"/>
            <a:ext cx="355600" cy="241300"/>
          </a:xfrm>
          <a:prstGeom prst="flowChartPunchedTape">
            <a:avLst/>
          </a:prstGeom>
          <a:solidFill>
            <a:srgbClr val="00FF00"/>
          </a:solidFill>
          <a:ln w="12700">
            <a:solidFill>
              <a:schemeClr val="tx1"/>
            </a:solidFill>
            <a:miter lim="800000"/>
            <a:headEnd/>
            <a:tailEnd/>
          </a:ln>
          <a:effectLst/>
        </p:spPr>
        <p:txBody>
          <a:bodyPr wrap="none" anchor="ctr"/>
          <a:lstStyle/>
          <a:p>
            <a:pPr algn="ctr"/>
            <a:r>
              <a:rPr lang="en-US" sz="1000">
                <a:latin typeface="Arial" charset="0"/>
                <a:cs typeface="Arial" charset="0"/>
              </a:rPr>
              <a:t>D</a:t>
            </a:r>
          </a:p>
        </p:txBody>
      </p:sp>
      <p:sp>
        <p:nvSpPr>
          <p:cNvPr id="7" name="AutoShape 44"/>
          <p:cNvSpPr>
            <a:spLocks noChangeArrowheads="1"/>
          </p:cNvSpPr>
          <p:nvPr/>
        </p:nvSpPr>
        <p:spPr bwMode="auto">
          <a:xfrm>
            <a:off x="8308975" y="228600"/>
            <a:ext cx="355600" cy="241300"/>
          </a:xfrm>
          <a:prstGeom prst="flowChartPunchedTape">
            <a:avLst/>
          </a:prstGeom>
          <a:noFill/>
          <a:ln w="12700">
            <a:solidFill>
              <a:schemeClr val="tx1"/>
            </a:solidFill>
            <a:miter lim="800000"/>
            <a:headEnd/>
            <a:tailEnd/>
          </a:ln>
          <a:effectLst/>
        </p:spPr>
        <p:txBody>
          <a:bodyPr wrap="none" anchor="ctr"/>
          <a:lstStyle/>
          <a:p>
            <a:pPr algn="ctr"/>
            <a:r>
              <a:rPr lang="en-US" sz="1000">
                <a:latin typeface="Arial" charset="0"/>
                <a:cs typeface="Arial" charset="0"/>
              </a:rPr>
              <a:t>O</a:t>
            </a:r>
          </a:p>
        </p:txBody>
      </p:sp>
      <p:sp>
        <p:nvSpPr>
          <p:cNvPr id="8" name="AutoShape 45"/>
          <p:cNvSpPr>
            <a:spLocks noChangeArrowheads="1"/>
          </p:cNvSpPr>
          <p:nvPr/>
        </p:nvSpPr>
        <p:spPr bwMode="auto">
          <a:xfrm>
            <a:off x="8651875" y="228600"/>
            <a:ext cx="355600" cy="241300"/>
          </a:xfrm>
          <a:prstGeom prst="flowChartPunchedTape">
            <a:avLst/>
          </a:prstGeom>
          <a:noFill/>
          <a:ln w="12700">
            <a:solidFill>
              <a:schemeClr val="tx1"/>
            </a:solidFill>
            <a:miter lim="800000"/>
            <a:headEnd/>
            <a:tailEnd/>
          </a:ln>
          <a:effectLst/>
        </p:spPr>
        <p:txBody>
          <a:bodyPr wrap="none" anchor="ctr"/>
          <a:lstStyle/>
          <a:p>
            <a:pPr algn="ctr"/>
            <a:r>
              <a:rPr lang="en-US" sz="1000">
                <a:latin typeface="Arial" charset="0"/>
                <a:cs typeface="Arial" charset="0"/>
              </a:rPr>
              <a:t>V</a:t>
            </a:r>
          </a:p>
        </p:txBody>
      </p:sp>
      <p:sp>
        <p:nvSpPr>
          <p:cNvPr id="9" name="TextBox 8"/>
          <p:cNvSpPr txBox="1"/>
          <p:nvPr/>
        </p:nvSpPr>
        <p:spPr>
          <a:xfrm>
            <a:off x="691371" y="803891"/>
            <a:ext cx="4870244" cy="276999"/>
          </a:xfrm>
          <a:prstGeom prst="rect">
            <a:avLst/>
          </a:prstGeom>
          <a:noFill/>
        </p:spPr>
        <p:txBody>
          <a:bodyPr wrap="none" rtlCol="0">
            <a:spAutoFit/>
          </a:bodyPr>
          <a:lstStyle/>
          <a:p>
            <a:r>
              <a:rPr lang="en-US" sz="1200" dirty="0" smtClean="0">
                <a:latin typeface="+mn-lt"/>
              </a:rPr>
              <a:t>Show the details (sketches, illustrations, etc.)  of the baseline design.</a:t>
            </a:r>
          </a:p>
        </p:txBody>
      </p:sp>
      <p:sp>
        <p:nvSpPr>
          <p:cNvPr id="10" name="Date Placeholder 9"/>
          <p:cNvSpPr>
            <a:spLocks noGrp="1"/>
          </p:cNvSpPr>
          <p:nvPr>
            <p:ph type="dt" sz="half" idx="4294967295"/>
          </p:nvPr>
        </p:nvSpPr>
        <p:spPr>
          <a:xfrm>
            <a:off x="253778" y="6488621"/>
            <a:ext cx="2475774" cy="269791"/>
          </a:xfrm>
          <a:prstGeom prst="rect">
            <a:avLst/>
          </a:prstGeom>
        </p:spPr>
        <p:txBody>
          <a:bodyPr/>
          <a:lstStyle/>
          <a:p>
            <a:r>
              <a:rPr lang="en-US" dirty="0" smtClean="0"/>
              <a:t>Form Revised 5/30/12</a:t>
            </a:r>
            <a:endParaRPr lang="en-US" dirty="0"/>
          </a:p>
        </p:txBody>
      </p:sp>
      <p:sp>
        <p:nvSpPr>
          <p:cNvPr id="11" name="Footer Placeholder 10"/>
          <p:cNvSpPr>
            <a:spLocks noGrp="1"/>
          </p:cNvSpPr>
          <p:nvPr>
            <p:ph type="ftr" sz="quarter" idx="4294967295"/>
          </p:nvPr>
        </p:nvSpPr>
        <p:spPr>
          <a:xfrm>
            <a:off x="3314700" y="6488621"/>
            <a:ext cx="2514600" cy="304800"/>
          </a:xfrm>
          <a:prstGeom prst="rect">
            <a:avLst/>
          </a:prstGeom>
        </p:spPr>
        <p:txBody>
          <a:bodyPr/>
          <a:lstStyle/>
          <a:p>
            <a:r>
              <a:rPr lang="en-US" smtClean="0"/>
              <a:t>2012 Copyright General Motors - GM Information</a:t>
            </a:r>
            <a:endParaRPr lang="en-US" dirty="0"/>
          </a:p>
        </p:txBody>
      </p:sp>
      <p:grpSp>
        <p:nvGrpSpPr>
          <p:cNvPr id="12" name="그룹 46"/>
          <p:cNvGrpSpPr>
            <a:grpSpLocks/>
          </p:cNvGrpSpPr>
          <p:nvPr/>
        </p:nvGrpSpPr>
        <p:grpSpPr bwMode="auto">
          <a:xfrm>
            <a:off x="516937" y="1773295"/>
            <a:ext cx="3597449" cy="1724444"/>
            <a:chOff x="488504" y="1412776"/>
            <a:chExt cx="5933461" cy="3096344"/>
          </a:xfrm>
        </p:grpSpPr>
        <p:sp>
          <p:nvSpPr>
            <p:cNvPr id="13" name="직사각형 7"/>
            <p:cNvSpPr>
              <a:spLocks noChangeArrowheads="1"/>
            </p:cNvSpPr>
            <p:nvPr/>
          </p:nvSpPr>
          <p:spPr bwMode="auto">
            <a:xfrm>
              <a:off x="488504" y="1412776"/>
              <a:ext cx="4176464" cy="3096344"/>
            </a:xfrm>
            <a:prstGeom prst="rect">
              <a:avLst/>
            </a:prstGeom>
            <a:noFill/>
            <a:ln w="2540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algn="l"/>
              <a:endParaRPr lang="ko-KR" altLang="en-US" b="1">
                <a:latin typeface="Tahoma" pitchFamily="34" charset="0"/>
              </a:endParaRPr>
            </a:p>
          </p:txBody>
        </p:sp>
        <p:cxnSp>
          <p:nvCxnSpPr>
            <p:cNvPr id="14" name="직선 연결선 9"/>
            <p:cNvCxnSpPr>
              <a:cxnSpLocks noChangeShapeType="1"/>
            </p:cNvCxnSpPr>
            <p:nvPr/>
          </p:nvCxnSpPr>
          <p:spPr bwMode="auto">
            <a:xfrm>
              <a:off x="2288704" y="2060848"/>
              <a:ext cx="4032448" cy="0"/>
            </a:xfrm>
            <a:prstGeom prst="line">
              <a:avLst/>
            </a:prstGeom>
            <a:noFill/>
            <a:ln w="25400" algn="ctr">
              <a:solidFill>
                <a:schemeClr val="tx1"/>
              </a:solidFill>
              <a:round/>
              <a:headEnd/>
              <a:tailEnd/>
            </a:ln>
            <a:extLst>
              <a:ext uri="{909E8E84-426E-40DD-AFC4-6F175D3DCCD1}">
                <a14:hiddenFill xmlns:a14="http://schemas.microsoft.com/office/drawing/2010/main">
                  <a:noFill/>
                </a14:hiddenFill>
              </a:ext>
            </a:extLst>
          </p:spPr>
        </p:cxnSp>
        <p:sp>
          <p:nvSpPr>
            <p:cNvPr id="15" name="직사각형 10"/>
            <p:cNvSpPr/>
            <p:nvPr/>
          </p:nvSpPr>
          <p:spPr bwMode="auto">
            <a:xfrm>
              <a:off x="848866" y="1917460"/>
              <a:ext cx="1439856" cy="2159981"/>
            </a:xfrm>
            <a:prstGeom prst="rect">
              <a:avLst/>
            </a:prstGeom>
            <a:solidFill>
              <a:schemeClr val="bg1">
                <a:lumMod val="85000"/>
              </a:schemeClr>
            </a:solidFill>
            <a:ln w="25400" cap="flat" cmpd="sng" algn="ctr">
              <a:noFill/>
              <a:prstDash val="solid"/>
              <a:round/>
              <a:headEnd type="none" w="med" len="med"/>
              <a:tailEnd type="none" w="med" len="med"/>
            </a:ln>
            <a:effectLst/>
          </p:spPr>
          <p:txBody>
            <a:bodyPr/>
            <a:lstStyle/>
            <a:p>
              <a:pPr>
                <a:defRPr/>
              </a:pPr>
              <a:endParaRPr lang="en-US" altLang="ko-KR" sz="1500" b="1" dirty="0">
                <a:latin typeface="맑은 고딕" pitchFamily="50" charset="-127"/>
                <a:ea typeface="맑은 고딕" pitchFamily="50" charset="-127"/>
              </a:endParaRPr>
            </a:p>
            <a:p>
              <a:pPr>
                <a:defRPr/>
              </a:pPr>
              <a:r>
                <a:rPr lang="en-US" altLang="ko-KR" sz="1500" b="1" dirty="0" smtClean="0">
                  <a:latin typeface="맑은 고딕" pitchFamily="50" charset="-127"/>
                  <a:ea typeface="맑은 고딕" pitchFamily="50" charset="-127"/>
                </a:rPr>
                <a:t>Hall IC</a:t>
              </a:r>
              <a:endParaRPr lang="en-US" altLang="ko-KR" sz="1500" b="1" dirty="0">
                <a:latin typeface="맑은 고딕" pitchFamily="50" charset="-127"/>
                <a:ea typeface="맑은 고딕" pitchFamily="50" charset="-127"/>
              </a:endParaRPr>
            </a:p>
          </p:txBody>
        </p:sp>
        <p:cxnSp>
          <p:nvCxnSpPr>
            <p:cNvPr id="16" name="직선 연결선 13"/>
            <p:cNvCxnSpPr>
              <a:cxnSpLocks noChangeShapeType="1"/>
            </p:cNvCxnSpPr>
            <p:nvPr/>
          </p:nvCxnSpPr>
          <p:spPr bwMode="auto">
            <a:xfrm>
              <a:off x="2288704" y="2957896"/>
              <a:ext cx="4032448" cy="0"/>
            </a:xfrm>
            <a:prstGeom prst="line">
              <a:avLst/>
            </a:prstGeom>
            <a:noFill/>
            <a:ln w="25400" algn="ctr">
              <a:solidFill>
                <a:schemeClr val="tx1"/>
              </a:solidFill>
              <a:round/>
              <a:headEnd/>
              <a:tailEnd/>
            </a:ln>
            <a:extLst>
              <a:ext uri="{909E8E84-426E-40DD-AFC4-6F175D3DCCD1}">
                <a14:hiddenFill xmlns:a14="http://schemas.microsoft.com/office/drawing/2010/main">
                  <a:noFill/>
                </a14:hiddenFill>
              </a:ext>
            </a:extLst>
          </p:spPr>
        </p:cxnSp>
        <p:cxnSp>
          <p:nvCxnSpPr>
            <p:cNvPr id="17" name="직선 연결선 14"/>
            <p:cNvCxnSpPr>
              <a:cxnSpLocks noChangeShapeType="1"/>
            </p:cNvCxnSpPr>
            <p:nvPr/>
          </p:nvCxnSpPr>
          <p:spPr bwMode="auto">
            <a:xfrm>
              <a:off x="2288704" y="3933056"/>
              <a:ext cx="4104456" cy="0"/>
            </a:xfrm>
            <a:prstGeom prst="line">
              <a:avLst/>
            </a:prstGeom>
            <a:noFill/>
            <a:ln w="25400" algn="ctr">
              <a:solidFill>
                <a:schemeClr val="tx1"/>
              </a:solidFill>
              <a:round/>
              <a:headEnd/>
              <a:tailEnd/>
            </a:ln>
            <a:extLst>
              <a:ext uri="{909E8E84-426E-40DD-AFC4-6F175D3DCCD1}">
                <a14:hiddenFill xmlns:a14="http://schemas.microsoft.com/office/drawing/2010/main">
                  <a:noFill/>
                </a14:hiddenFill>
              </a:ext>
            </a:extLst>
          </p:spPr>
        </p:cxnSp>
        <p:sp>
          <p:nvSpPr>
            <p:cNvPr id="18" name="TextBox 15"/>
            <p:cNvSpPr txBox="1">
              <a:spLocks noChangeArrowheads="1"/>
            </p:cNvSpPr>
            <p:nvPr/>
          </p:nvSpPr>
          <p:spPr bwMode="auto">
            <a:xfrm>
              <a:off x="4996227" y="1634355"/>
              <a:ext cx="864096" cy="276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a:solidFill>
                    <a:schemeClr val="tx1"/>
                  </a:solidFill>
                  <a:latin typeface="굴림" pitchFamily="34" charset="-127"/>
                  <a:ea typeface="굴림" pitchFamily="34" charset="-127"/>
                </a:defRPr>
              </a:lvl1pPr>
              <a:lvl2pPr marL="742950" indent="-285750" eaLnBrk="0" hangingPunct="0">
                <a:defRPr kumimoji="1">
                  <a:solidFill>
                    <a:schemeClr val="tx1"/>
                  </a:solidFill>
                  <a:latin typeface="굴림" pitchFamily="34" charset="-127"/>
                  <a:ea typeface="굴림" pitchFamily="34" charset="-127"/>
                </a:defRPr>
              </a:lvl2pPr>
              <a:lvl3pPr marL="1143000" indent="-228600" eaLnBrk="0" hangingPunct="0">
                <a:defRPr kumimoji="1">
                  <a:solidFill>
                    <a:schemeClr val="tx1"/>
                  </a:solidFill>
                  <a:latin typeface="굴림" pitchFamily="34" charset="-127"/>
                  <a:ea typeface="굴림" pitchFamily="34" charset="-127"/>
                </a:defRPr>
              </a:lvl3pPr>
              <a:lvl4pPr marL="1600200" indent="-228600" eaLnBrk="0" hangingPunct="0">
                <a:defRPr kumimoji="1">
                  <a:solidFill>
                    <a:schemeClr val="tx1"/>
                  </a:solidFill>
                  <a:latin typeface="굴림" pitchFamily="34" charset="-127"/>
                  <a:ea typeface="굴림" pitchFamily="34" charset="-127"/>
                </a:defRPr>
              </a:lvl4pPr>
              <a:lvl5pPr marL="2057400" indent="-228600" eaLnBrk="0" hangingPunct="0">
                <a:defRPr kumimoji="1">
                  <a:solidFill>
                    <a:schemeClr val="tx1"/>
                  </a:solidFill>
                  <a:latin typeface="굴림" pitchFamily="34" charset="-127"/>
                  <a:ea typeface="굴림" pitchFamily="34" charset="-127"/>
                </a:defRPr>
              </a:lvl5pPr>
              <a:lvl6pPr marL="2514600" indent="-228600" algn="ctr" eaLnBrk="0" fontAlgn="base" latinLnBrk="1" hangingPunct="0">
                <a:spcBef>
                  <a:spcPct val="0"/>
                </a:spcBef>
                <a:spcAft>
                  <a:spcPct val="0"/>
                </a:spcAft>
                <a:defRPr kumimoji="1">
                  <a:solidFill>
                    <a:schemeClr val="tx1"/>
                  </a:solidFill>
                  <a:latin typeface="굴림" pitchFamily="34" charset="-127"/>
                  <a:ea typeface="굴림" pitchFamily="34" charset="-127"/>
                </a:defRPr>
              </a:lvl6pPr>
              <a:lvl7pPr marL="2971800" indent="-228600" algn="ctr" eaLnBrk="0" fontAlgn="base" latinLnBrk="1" hangingPunct="0">
                <a:spcBef>
                  <a:spcPct val="0"/>
                </a:spcBef>
                <a:spcAft>
                  <a:spcPct val="0"/>
                </a:spcAft>
                <a:defRPr kumimoji="1">
                  <a:solidFill>
                    <a:schemeClr val="tx1"/>
                  </a:solidFill>
                  <a:latin typeface="굴림" pitchFamily="34" charset="-127"/>
                  <a:ea typeface="굴림" pitchFamily="34" charset="-127"/>
                </a:defRPr>
              </a:lvl7pPr>
              <a:lvl8pPr marL="3429000" indent="-228600" algn="ctr" eaLnBrk="0" fontAlgn="base" latinLnBrk="1" hangingPunct="0">
                <a:spcBef>
                  <a:spcPct val="0"/>
                </a:spcBef>
                <a:spcAft>
                  <a:spcPct val="0"/>
                </a:spcAft>
                <a:defRPr kumimoji="1">
                  <a:solidFill>
                    <a:schemeClr val="tx1"/>
                  </a:solidFill>
                  <a:latin typeface="굴림" pitchFamily="34" charset="-127"/>
                  <a:ea typeface="굴림" pitchFamily="34" charset="-127"/>
                </a:defRPr>
              </a:lvl8pPr>
              <a:lvl9pPr marL="3886200" indent="-228600" algn="ctr" eaLnBrk="0" fontAlgn="base" latinLnBrk="1" hangingPunct="0">
                <a:spcBef>
                  <a:spcPct val="0"/>
                </a:spcBef>
                <a:spcAft>
                  <a:spcPct val="0"/>
                </a:spcAft>
                <a:defRPr kumimoji="1">
                  <a:solidFill>
                    <a:schemeClr val="tx1"/>
                  </a:solidFill>
                  <a:latin typeface="굴림" pitchFamily="34" charset="-127"/>
                  <a:ea typeface="굴림" pitchFamily="34" charset="-127"/>
                </a:defRPr>
              </a:lvl9pPr>
            </a:lstStyle>
            <a:p>
              <a:pPr eaLnBrk="1" hangingPunct="1"/>
              <a:r>
                <a:rPr lang="en-US" altLang="ko-KR" sz="1200" dirty="0">
                  <a:latin typeface="맑은 고딕" pitchFamily="34" charset="-127"/>
                  <a:ea typeface="맑은 고딕" pitchFamily="34" charset="-127"/>
                </a:rPr>
                <a:t>VCC</a:t>
              </a:r>
              <a:endParaRPr lang="ko-KR" altLang="en-US" sz="1200" dirty="0">
                <a:latin typeface="맑은 고딕" pitchFamily="34" charset="-127"/>
                <a:ea typeface="맑은 고딕" pitchFamily="34" charset="-127"/>
              </a:endParaRPr>
            </a:p>
          </p:txBody>
        </p:sp>
        <p:sp>
          <p:nvSpPr>
            <p:cNvPr id="19" name="TextBox 16"/>
            <p:cNvSpPr txBox="1">
              <a:spLocks noChangeArrowheads="1"/>
            </p:cNvSpPr>
            <p:nvPr/>
          </p:nvSpPr>
          <p:spPr bwMode="auto">
            <a:xfrm>
              <a:off x="4960041" y="2537797"/>
              <a:ext cx="951343" cy="276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a:solidFill>
                    <a:schemeClr val="tx1"/>
                  </a:solidFill>
                  <a:latin typeface="굴림" pitchFamily="34" charset="-127"/>
                  <a:ea typeface="굴림" pitchFamily="34" charset="-127"/>
                </a:defRPr>
              </a:lvl1pPr>
              <a:lvl2pPr marL="742950" indent="-285750" eaLnBrk="0" hangingPunct="0">
                <a:defRPr kumimoji="1">
                  <a:solidFill>
                    <a:schemeClr val="tx1"/>
                  </a:solidFill>
                  <a:latin typeface="굴림" pitchFamily="34" charset="-127"/>
                  <a:ea typeface="굴림" pitchFamily="34" charset="-127"/>
                </a:defRPr>
              </a:lvl2pPr>
              <a:lvl3pPr marL="1143000" indent="-228600" eaLnBrk="0" hangingPunct="0">
                <a:defRPr kumimoji="1">
                  <a:solidFill>
                    <a:schemeClr val="tx1"/>
                  </a:solidFill>
                  <a:latin typeface="굴림" pitchFamily="34" charset="-127"/>
                  <a:ea typeface="굴림" pitchFamily="34" charset="-127"/>
                </a:defRPr>
              </a:lvl3pPr>
              <a:lvl4pPr marL="1600200" indent="-228600" eaLnBrk="0" hangingPunct="0">
                <a:defRPr kumimoji="1">
                  <a:solidFill>
                    <a:schemeClr val="tx1"/>
                  </a:solidFill>
                  <a:latin typeface="굴림" pitchFamily="34" charset="-127"/>
                  <a:ea typeface="굴림" pitchFamily="34" charset="-127"/>
                </a:defRPr>
              </a:lvl4pPr>
              <a:lvl5pPr marL="2057400" indent="-228600" eaLnBrk="0" hangingPunct="0">
                <a:defRPr kumimoji="1">
                  <a:solidFill>
                    <a:schemeClr val="tx1"/>
                  </a:solidFill>
                  <a:latin typeface="굴림" pitchFamily="34" charset="-127"/>
                  <a:ea typeface="굴림" pitchFamily="34" charset="-127"/>
                </a:defRPr>
              </a:lvl5pPr>
              <a:lvl6pPr marL="2514600" indent="-228600" algn="ctr" eaLnBrk="0" fontAlgn="base" latinLnBrk="1" hangingPunct="0">
                <a:spcBef>
                  <a:spcPct val="0"/>
                </a:spcBef>
                <a:spcAft>
                  <a:spcPct val="0"/>
                </a:spcAft>
                <a:defRPr kumimoji="1">
                  <a:solidFill>
                    <a:schemeClr val="tx1"/>
                  </a:solidFill>
                  <a:latin typeface="굴림" pitchFamily="34" charset="-127"/>
                  <a:ea typeface="굴림" pitchFamily="34" charset="-127"/>
                </a:defRPr>
              </a:lvl6pPr>
              <a:lvl7pPr marL="2971800" indent="-228600" algn="ctr" eaLnBrk="0" fontAlgn="base" latinLnBrk="1" hangingPunct="0">
                <a:spcBef>
                  <a:spcPct val="0"/>
                </a:spcBef>
                <a:spcAft>
                  <a:spcPct val="0"/>
                </a:spcAft>
                <a:defRPr kumimoji="1">
                  <a:solidFill>
                    <a:schemeClr val="tx1"/>
                  </a:solidFill>
                  <a:latin typeface="굴림" pitchFamily="34" charset="-127"/>
                  <a:ea typeface="굴림" pitchFamily="34" charset="-127"/>
                </a:defRPr>
              </a:lvl7pPr>
              <a:lvl8pPr marL="3429000" indent="-228600" algn="ctr" eaLnBrk="0" fontAlgn="base" latinLnBrk="1" hangingPunct="0">
                <a:spcBef>
                  <a:spcPct val="0"/>
                </a:spcBef>
                <a:spcAft>
                  <a:spcPct val="0"/>
                </a:spcAft>
                <a:defRPr kumimoji="1">
                  <a:solidFill>
                    <a:schemeClr val="tx1"/>
                  </a:solidFill>
                  <a:latin typeface="굴림" pitchFamily="34" charset="-127"/>
                  <a:ea typeface="굴림" pitchFamily="34" charset="-127"/>
                </a:defRPr>
              </a:lvl8pPr>
              <a:lvl9pPr marL="3886200" indent="-228600" algn="ctr" eaLnBrk="0" fontAlgn="base" latinLnBrk="1" hangingPunct="0">
                <a:spcBef>
                  <a:spcPct val="0"/>
                </a:spcBef>
                <a:spcAft>
                  <a:spcPct val="0"/>
                </a:spcAft>
                <a:defRPr kumimoji="1">
                  <a:solidFill>
                    <a:schemeClr val="tx1"/>
                  </a:solidFill>
                  <a:latin typeface="굴림" pitchFamily="34" charset="-127"/>
                  <a:ea typeface="굴림" pitchFamily="34" charset="-127"/>
                </a:defRPr>
              </a:lvl9pPr>
            </a:lstStyle>
            <a:p>
              <a:pPr eaLnBrk="1" hangingPunct="1"/>
              <a:r>
                <a:rPr lang="en-US" altLang="ko-KR" sz="1200" dirty="0">
                  <a:latin typeface="맑은 고딕" pitchFamily="34" charset="-127"/>
                  <a:ea typeface="맑은 고딕" pitchFamily="34" charset="-127"/>
                </a:rPr>
                <a:t>GND</a:t>
              </a:r>
              <a:endParaRPr lang="ko-KR" altLang="en-US" sz="1200" dirty="0">
                <a:latin typeface="맑은 고딕" pitchFamily="34" charset="-127"/>
                <a:ea typeface="맑은 고딕" pitchFamily="34" charset="-127"/>
              </a:endParaRPr>
            </a:p>
          </p:txBody>
        </p:sp>
        <p:sp>
          <p:nvSpPr>
            <p:cNvPr id="20" name="TextBox 17"/>
            <p:cNvSpPr txBox="1">
              <a:spLocks noChangeArrowheads="1"/>
            </p:cNvSpPr>
            <p:nvPr/>
          </p:nvSpPr>
          <p:spPr bwMode="auto">
            <a:xfrm>
              <a:off x="4960042" y="3170630"/>
              <a:ext cx="1461923" cy="8289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a:solidFill>
                    <a:schemeClr val="tx1"/>
                  </a:solidFill>
                  <a:latin typeface="굴림" pitchFamily="34" charset="-127"/>
                  <a:ea typeface="굴림" pitchFamily="34" charset="-127"/>
                </a:defRPr>
              </a:lvl1pPr>
              <a:lvl2pPr marL="742950" indent="-285750" eaLnBrk="0" hangingPunct="0">
                <a:defRPr kumimoji="1">
                  <a:solidFill>
                    <a:schemeClr val="tx1"/>
                  </a:solidFill>
                  <a:latin typeface="굴림" pitchFamily="34" charset="-127"/>
                  <a:ea typeface="굴림" pitchFamily="34" charset="-127"/>
                </a:defRPr>
              </a:lvl2pPr>
              <a:lvl3pPr marL="1143000" indent="-228600" eaLnBrk="0" hangingPunct="0">
                <a:defRPr kumimoji="1">
                  <a:solidFill>
                    <a:schemeClr val="tx1"/>
                  </a:solidFill>
                  <a:latin typeface="굴림" pitchFamily="34" charset="-127"/>
                  <a:ea typeface="굴림" pitchFamily="34" charset="-127"/>
                </a:defRPr>
              </a:lvl3pPr>
              <a:lvl4pPr marL="1600200" indent="-228600" eaLnBrk="0" hangingPunct="0">
                <a:defRPr kumimoji="1">
                  <a:solidFill>
                    <a:schemeClr val="tx1"/>
                  </a:solidFill>
                  <a:latin typeface="굴림" pitchFamily="34" charset="-127"/>
                  <a:ea typeface="굴림" pitchFamily="34" charset="-127"/>
                </a:defRPr>
              </a:lvl4pPr>
              <a:lvl5pPr marL="2057400" indent="-228600" eaLnBrk="0" hangingPunct="0">
                <a:defRPr kumimoji="1">
                  <a:solidFill>
                    <a:schemeClr val="tx1"/>
                  </a:solidFill>
                  <a:latin typeface="굴림" pitchFamily="34" charset="-127"/>
                  <a:ea typeface="굴림" pitchFamily="34" charset="-127"/>
                </a:defRPr>
              </a:lvl5pPr>
              <a:lvl6pPr marL="2514600" indent="-228600" algn="ctr" eaLnBrk="0" fontAlgn="base" latinLnBrk="1" hangingPunct="0">
                <a:spcBef>
                  <a:spcPct val="0"/>
                </a:spcBef>
                <a:spcAft>
                  <a:spcPct val="0"/>
                </a:spcAft>
                <a:defRPr kumimoji="1">
                  <a:solidFill>
                    <a:schemeClr val="tx1"/>
                  </a:solidFill>
                  <a:latin typeface="굴림" pitchFamily="34" charset="-127"/>
                  <a:ea typeface="굴림" pitchFamily="34" charset="-127"/>
                </a:defRPr>
              </a:lvl6pPr>
              <a:lvl7pPr marL="2971800" indent="-228600" algn="ctr" eaLnBrk="0" fontAlgn="base" latinLnBrk="1" hangingPunct="0">
                <a:spcBef>
                  <a:spcPct val="0"/>
                </a:spcBef>
                <a:spcAft>
                  <a:spcPct val="0"/>
                </a:spcAft>
                <a:defRPr kumimoji="1">
                  <a:solidFill>
                    <a:schemeClr val="tx1"/>
                  </a:solidFill>
                  <a:latin typeface="굴림" pitchFamily="34" charset="-127"/>
                  <a:ea typeface="굴림" pitchFamily="34" charset="-127"/>
                </a:defRPr>
              </a:lvl7pPr>
              <a:lvl8pPr marL="3429000" indent="-228600" algn="ctr" eaLnBrk="0" fontAlgn="base" latinLnBrk="1" hangingPunct="0">
                <a:spcBef>
                  <a:spcPct val="0"/>
                </a:spcBef>
                <a:spcAft>
                  <a:spcPct val="0"/>
                </a:spcAft>
                <a:defRPr kumimoji="1">
                  <a:solidFill>
                    <a:schemeClr val="tx1"/>
                  </a:solidFill>
                  <a:latin typeface="굴림" pitchFamily="34" charset="-127"/>
                  <a:ea typeface="굴림" pitchFamily="34" charset="-127"/>
                </a:defRPr>
              </a:lvl8pPr>
              <a:lvl9pPr marL="3886200" indent="-228600" algn="ctr" eaLnBrk="0" fontAlgn="base" latinLnBrk="1" hangingPunct="0">
                <a:spcBef>
                  <a:spcPct val="0"/>
                </a:spcBef>
                <a:spcAft>
                  <a:spcPct val="0"/>
                </a:spcAft>
                <a:defRPr kumimoji="1">
                  <a:solidFill>
                    <a:schemeClr val="tx1"/>
                  </a:solidFill>
                  <a:latin typeface="굴림" pitchFamily="34" charset="-127"/>
                  <a:ea typeface="굴림" pitchFamily="34" charset="-127"/>
                </a:defRPr>
              </a:lvl9pPr>
            </a:lstStyle>
            <a:p>
              <a:pPr eaLnBrk="1" hangingPunct="1"/>
              <a:r>
                <a:rPr lang="en-US" altLang="ko-KR" sz="1200" dirty="0">
                  <a:latin typeface="맑은 고딕" pitchFamily="34" charset="-127"/>
                  <a:ea typeface="맑은 고딕" pitchFamily="34" charset="-127"/>
                </a:rPr>
                <a:t>Sensor output</a:t>
              </a:r>
              <a:endParaRPr lang="ko-KR" altLang="en-US" sz="1200" dirty="0">
                <a:latin typeface="맑은 고딕" pitchFamily="34" charset="-127"/>
                <a:ea typeface="맑은 고딕" pitchFamily="34" charset="-127"/>
              </a:endParaRPr>
            </a:p>
          </p:txBody>
        </p:sp>
        <p:cxnSp>
          <p:nvCxnSpPr>
            <p:cNvPr id="21" name="직선 연결선 18"/>
            <p:cNvCxnSpPr>
              <a:cxnSpLocks noChangeShapeType="1"/>
            </p:cNvCxnSpPr>
            <p:nvPr/>
          </p:nvCxnSpPr>
          <p:spPr bwMode="auto">
            <a:xfrm>
              <a:off x="3021484" y="2420888"/>
              <a:ext cx="351656" cy="0"/>
            </a:xfrm>
            <a:prstGeom prst="line">
              <a:avLst/>
            </a:prstGeom>
            <a:noFill/>
            <a:ln w="25400" algn="ctr">
              <a:solidFill>
                <a:schemeClr val="tx1"/>
              </a:solidFill>
              <a:round/>
              <a:headEnd/>
              <a:tailEnd/>
            </a:ln>
            <a:extLst>
              <a:ext uri="{909E8E84-426E-40DD-AFC4-6F175D3DCCD1}">
                <a14:hiddenFill xmlns:a14="http://schemas.microsoft.com/office/drawing/2010/main">
                  <a:noFill/>
                </a14:hiddenFill>
              </a:ext>
            </a:extLst>
          </p:spPr>
        </p:cxnSp>
        <p:cxnSp>
          <p:nvCxnSpPr>
            <p:cNvPr id="22" name="직선 연결선 23"/>
            <p:cNvCxnSpPr>
              <a:cxnSpLocks noChangeShapeType="1"/>
            </p:cNvCxnSpPr>
            <p:nvPr/>
          </p:nvCxnSpPr>
          <p:spPr bwMode="auto">
            <a:xfrm>
              <a:off x="3021484" y="2564904"/>
              <a:ext cx="351656" cy="0"/>
            </a:xfrm>
            <a:prstGeom prst="line">
              <a:avLst/>
            </a:prstGeom>
            <a:noFill/>
            <a:ln w="25400" algn="ctr">
              <a:solidFill>
                <a:schemeClr val="tx1"/>
              </a:solidFill>
              <a:round/>
              <a:headEnd/>
              <a:tailEnd/>
            </a:ln>
            <a:extLst>
              <a:ext uri="{909E8E84-426E-40DD-AFC4-6F175D3DCCD1}">
                <a14:hiddenFill xmlns:a14="http://schemas.microsoft.com/office/drawing/2010/main">
                  <a:noFill/>
                </a14:hiddenFill>
              </a:ext>
            </a:extLst>
          </p:spPr>
        </p:cxnSp>
        <p:cxnSp>
          <p:nvCxnSpPr>
            <p:cNvPr id="23" name="직선 연결선 24"/>
            <p:cNvCxnSpPr>
              <a:cxnSpLocks noChangeShapeType="1"/>
            </p:cNvCxnSpPr>
            <p:nvPr/>
          </p:nvCxnSpPr>
          <p:spPr bwMode="auto">
            <a:xfrm rot="5400000">
              <a:off x="3024265" y="2236676"/>
              <a:ext cx="351656" cy="0"/>
            </a:xfrm>
            <a:prstGeom prst="line">
              <a:avLst/>
            </a:prstGeom>
            <a:noFill/>
            <a:ln w="25400" algn="ctr">
              <a:solidFill>
                <a:schemeClr val="tx1"/>
              </a:solidFill>
              <a:round/>
              <a:headEnd/>
              <a:tailEnd/>
            </a:ln>
            <a:extLst>
              <a:ext uri="{909E8E84-426E-40DD-AFC4-6F175D3DCCD1}">
                <a14:hiddenFill xmlns:a14="http://schemas.microsoft.com/office/drawing/2010/main">
                  <a:noFill/>
                </a14:hiddenFill>
              </a:ext>
            </a:extLst>
          </p:spPr>
        </p:cxnSp>
        <p:cxnSp>
          <p:nvCxnSpPr>
            <p:cNvPr id="24" name="직선 연결선 26"/>
            <p:cNvCxnSpPr>
              <a:cxnSpLocks noChangeShapeType="1"/>
            </p:cNvCxnSpPr>
            <p:nvPr/>
          </p:nvCxnSpPr>
          <p:spPr bwMode="auto">
            <a:xfrm>
              <a:off x="3200425" y="2564904"/>
              <a:ext cx="0" cy="792088"/>
            </a:xfrm>
            <a:prstGeom prst="line">
              <a:avLst/>
            </a:prstGeom>
            <a:noFill/>
            <a:ln w="25400" algn="ctr">
              <a:solidFill>
                <a:schemeClr val="tx1"/>
              </a:solidFill>
              <a:round/>
              <a:headEnd/>
              <a:tailEnd/>
            </a:ln>
            <a:extLst>
              <a:ext uri="{909E8E84-426E-40DD-AFC4-6F175D3DCCD1}">
                <a14:hiddenFill xmlns:a14="http://schemas.microsoft.com/office/drawing/2010/main">
                  <a:noFill/>
                </a14:hiddenFill>
              </a:ext>
            </a:extLst>
          </p:spPr>
        </p:cxnSp>
        <p:cxnSp>
          <p:nvCxnSpPr>
            <p:cNvPr id="25" name="직선 연결선 30"/>
            <p:cNvCxnSpPr>
              <a:cxnSpLocks noChangeShapeType="1"/>
            </p:cNvCxnSpPr>
            <p:nvPr/>
          </p:nvCxnSpPr>
          <p:spPr bwMode="auto">
            <a:xfrm>
              <a:off x="3195658" y="3501008"/>
              <a:ext cx="0" cy="423664"/>
            </a:xfrm>
            <a:prstGeom prst="line">
              <a:avLst/>
            </a:prstGeom>
            <a:noFill/>
            <a:ln w="25400" algn="ctr">
              <a:solidFill>
                <a:schemeClr val="tx1"/>
              </a:solidFill>
              <a:round/>
              <a:headEnd/>
              <a:tailEnd/>
            </a:ln>
            <a:extLst>
              <a:ext uri="{909E8E84-426E-40DD-AFC4-6F175D3DCCD1}">
                <a14:hiddenFill xmlns:a14="http://schemas.microsoft.com/office/drawing/2010/main">
                  <a:noFill/>
                </a14:hiddenFill>
              </a:ext>
            </a:extLst>
          </p:spPr>
        </p:cxnSp>
        <p:cxnSp>
          <p:nvCxnSpPr>
            <p:cNvPr id="26" name="직선 연결선 31"/>
            <p:cNvCxnSpPr>
              <a:cxnSpLocks noChangeShapeType="1"/>
            </p:cNvCxnSpPr>
            <p:nvPr/>
          </p:nvCxnSpPr>
          <p:spPr bwMode="auto">
            <a:xfrm>
              <a:off x="3017168" y="3356992"/>
              <a:ext cx="351656" cy="0"/>
            </a:xfrm>
            <a:prstGeom prst="line">
              <a:avLst/>
            </a:prstGeom>
            <a:noFill/>
            <a:ln w="25400" algn="ctr">
              <a:solidFill>
                <a:schemeClr val="tx1"/>
              </a:solidFill>
              <a:round/>
              <a:headEnd/>
              <a:tailEnd/>
            </a:ln>
            <a:extLst>
              <a:ext uri="{909E8E84-426E-40DD-AFC4-6F175D3DCCD1}">
                <a14:hiddenFill xmlns:a14="http://schemas.microsoft.com/office/drawing/2010/main">
                  <a:noFill/>
                </a14:hiddenFill>
              </a:ext>
            </a:extLst>
          </p:spPr>
        </p:cxnSp>
        <p:cxnSp>
          <p:nvCxnSpPr>
            <p:cNvPr id="27" name="직선 연결선 32"/>
            <p:cNvCxnSpPr>
              <a:cxnSpLocks noChangeShapeType="1"/>
            </p:cNvCxnSpPr>
            <p:nvPr/>
          </p:nvCxnSpPr>
          <p:spPr bwMode="auto">
            <a:xfrm>
              <a:off x="3017168" y="3501008"/>
              <a:ext cx="351656" cy="0"/>
            </a:xfrm>
            <a:prstGeom prst="line">
              <a:avLst/>
            </a:prstGeom>
            <a:noFill/>
            <a:ln w="25400" algn="ctr">
              <a:solidFill>
                <a:schemeClr val="tx1"/>
              </a:solidFill>
              <a:round/>
              <a:headEnd/>
              <a:tailEnd/>
            </a:ln>
            <a:extLst>
              <a:ext uri="{909E8E84-426E-40DD-AFC4-6F175D3DCCD1}">
                <a14:hiddenFill xmlns:a14="http://schemas.microsoft.com/office/drawing/2010/main">
                  <a:noFill/>
                </a14:hiddenFill>
              </a:ext>
            </a:extLst>
          </p:spPr>
        </p:cxnSp>
        <p:sp>
          <p:nvSpPr>
            <p:cNvPr id="28" name="타원 36"/>
            <p:cNvSpPr>
              <a:spLocks noChangeArrowheads="1"/>
            </p:cNvSpPr>
            <p:nvPr/>
          </p:nvSpPr>
          <p:spPr bwMode="auto">
            <a:xfrm>
              <a:off x="3166747" y="2023877"/>
              <a:ext cx="72008" cy="72008"/>
            </a:xfrm>
            <a:prstGeom prst="ellipse">
              <a:avLst/>
            </a:prstGeom>
            <a:solidFill>
              <a:schemeClr val="tx1"/>
            </a:solidFill>
            <a:ln w="9525" algn="ctr">
              <a:solidFill>
                <a:schemeClr val="tx1"/>
              </a:solidFill>
              <a:round/>
              <a:headEnd/>
              <a:tailEnd/>
            </a:ln>
          </p:spPr>
          <p:txBody>
            <a:bodyPr/>
            <a:lstStyle/>
            <a:p>
              <a:pPr algn="l"/>
              <a:endParaRPr lang="ko-KR" altLang="en-US" b="1">
                <a:latin typeface="Tahoma" pitchFamily="34" charset="0"/>
              </a:endParaRPr>
            </a:p>
          </p:txBody>
        </p:sp>
        <p:sp>
          <p:nvSpPr>
            <p:cNvPr id="29" name="타원 37"/>
            <p:cNvSpPr>
              <a:spLocks noChangeArrowheads="1"/>
            </p:cNvSpPr>
            <p:nvPr/>
          </p:nvSpPr>
          <p:spPr bwMode="auto">
            <a:xfrm>
              <a:off x="3165283" y="2924944"/>
              <a:ext cx="72008" cy="72008"/>
            </a:xfrm>
            <a:prstGeom prst="ellipse">
              <a:avLst/>
            </a:prstGeom>
            <a:solidFill>
              <a:schemeClr val="tx1"/>
            </a:solidFill>
            <a:ln w="9525" algn="ctr">
              <a:solidFill>
                <a:schemeClr val="tx1"/>
              </a:solidFill>
              <a:round/>
              <a:headEnd/>
              <a:tailEnd/>
            </a:ln>
          </p:spPr>
          <p:txBody>
            <a:bodyPr/>
            <a:lstStyle/>
            <a:p>
              <a:pPr algn="l"/>
              <a:endParaRPr lang="ko-KR" altLang="en-US" b="1">
                <a:latin typeface="Tahoma" pitchFamily="34" charset="0"/>
              </a:endParaRPr>
            </a:p>
          </p:txBody>
        </p:sp>
        <p:sp>
          <p:nvSpPr>
            <p:cNvPr id="30" name="타원 38"/>
            <p:cNvSpPr>
              <a:spLocks noChangeArrowheads="1"/>
            </p:cNvSpPr>
            <p:nvPr/>
          </p:nvSpPr>
          <p:spPr bwMode="auto">
            <a:xfrm>
              <a:off x="3159943" y="3896763"/>
              <a:ext cx="72008" cy="72008"/>
            </a:xfrm>
            <a:prstGeom prst="ellipse">
              <a:avLst/>
            </a:prstGeom>
            <a:solidFill>
              <a:schemeClr val="tx1"/>
            </a:solidFill>
            <a:ln w="9525" algn="ctr">
              <a:solidFill>
                <a:schemeClr val="tx1"/>
              </a:solidFill>
              <a:round/>
              <a:headEnd/>
              <a:tailEnd/>
            </a:ln>
          </p:spPr>
          <p:txBody>
            <a:bodyPr/>
            <a:lstStyle/>
            <a:p>
              <a:pPr algn="l"/>
              <a:endParaRPr lang="ko-KR" altLang="en-US" b="1">
                <a:latin typeface="Tahoma" pitchFamily="34" charset="0"/>
              </a:endParaRPr>
            </a:p>
          </p:txBody>
        </p:sp>
        <p:sp>
          <p:nvSpPr>
            <p:cNvPr id="31" name="TextBox 44"/>
            <p:cNvSpPr txBox="1">
              <a:spLocks noChangeArrowheads="1"/>
            </p:cNvSpPr>
            <p:nvPr/>
          </p:nvSpPr>
          <p:spPr bwMode="auto">
            <a:xfrm>
              <a:off x="3352192" y="2222533"/>
              <a:ext cx="1368153" cy="497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굴림" pitchFamily="34" charset="-127"/>
                  <a:ea typeface="굴림" pitchFamily="34" charset="-127"/>
                </a:defRPr>
              </a:lvl1pPr>
              <a:lvl2pPr marL="742950" indent="-285750" eaLnBrk="0" hangingPunct="0">
                <a:defRPr kumimoji="1">
                  <a:solidFill>
                    <a:schemeClr val="tx1"/>
                  </a:solidFill>
                  <a:latin typeface="굴림" pitchFamily="34" charset="-127"/>
                  <a:ea typeface="굴림" pitchFamily="34" charset="-127"/>
                </a:defRPr>
              </a:lvl2pPr>
              <a:lvl3pPr marL="1143000" indent="-228600" eaLnBrk="0" hangingPunct="0">
                <a:defRPr kumimoji="1">
                  <a:solidFill>
                    <a:schemeClr val="tx1"/>
                  </a:solidFill>
                  <a:latin typeface="굴림" pitchFamily="34" charset="-127"/>
                  <a:ea typeface="굴림" pitchFamily="34" charset="-127"/>
                </a:defRPr>
              </a:lvl3pPr>
              <a:lvl4pPr marL="1600200" indent="-228600" eaLnBrk="0" hangingPunct="0">
                <a:defRPr kumimoji="1">
                  <a:solidFill>
                    <a:schemeClr val="tx1"/>
                  </a:solidFill>
                  <a:latin typeface="굴림" pitchFamily="34" charset="-127"/>
                  <a:ea typeface="굴림" pitchFamily="34" charset="-127"/>
                </a:defRPr>
              </a:lvl4pPr>
              <a:lvl5pPr marL="2057400" indent="-228600" eaLnBrk="0" hangingPunct="0">
                <a:defRPr kumimoji="1">
                  <a:solidFill>
                    <a:schemeClr val="tx1"/>
                  </a:solidFill>
                  <a:latin typeface="굴림" pitchFamily="34" charset="-127"/>
                  <a:ea typeface="굴림" pitchFamily="34" charset="-127"/>
                </a:defRPr>
              </a:lvl5pPr>
              <a:lvl6pPr marL="2514600" indent="-228600" algn="ctr" eaLnBrk="0" fontAlgn="base" latinLnBrk="1" hangingPunct="0">
                <a:spcBef>
                  <a:spcPct val="0"/>
                </a:spcBef>
                <a:spcAft>
                  <a:spcPct val="0"/>
                </a:spcAft>
                <a:defRPr kumimoji="1">
                  <a:solidFill>
                    <a:schemeClr val="tx1"/>
                  </a:solidFill>
                  <a:latin typeface="굴림" pitchFamily="34" charset="-127"/>
                  <a:ea typeface="굴림" pitchFamily="34" charset="-127"/>
                </a:defRPr>
              </a:lvl6pPr>
              <a:lvl7pPr marL="2971800" indent="-228600" algn="ctr" eaLnBrk="0" fontAlgn="base" latinLnBrk="1" hangingPunct="0">
                <a:spcBef>
                  <a:spcPct val="0"/>
                </a:spcBef>
                <a:spcAft>
                  <a:spcPct val="0"/>
                </a:spcAft>
                <a:defRPr kumimoji="1">
                  <a:solidFill>
                    <a:schemeClr val="tx1"/>
                  </a:solidFill>
                  <a:latin typeface="굴림" pitchFamily="34" charset="-127"/>
                  <a:ea typeface="굴림" pitchFamily="34" charset="-127"/>
                </a:defRPr>
              </a:lvl7pPr>
              <a:lvl8pPr marL="3429000" indent="-228600" algn="ctr" eaLnBrk="0" fontAlgn="base" latinLnBrk="1" hangingPunct="0">
                <a:spcBef>
                  <a:spcPct val="0"/>
                </a:spcBef>
                <a:spcAft>
                  <a:spcPct val="0"/>
                </a:spcAft>
                <a:defRPr kumimoji="1">
                  <a:solidFill>
                    <a:schemeClr val="tx1"/>
                  </a:solidFill>
                  <a:latin typeface="굴림" pitchFamily="34" charset="-127"/>
                  <a:ea typeface="굴림" pitchFamily="34" charset="-127"/>
                </a:defRPr>
              </a:lvl8pPr>
              <a:lvl9pPr marL="3886200" indent="-228600" algn="ctr" eaLnBrk="0" fontAlgn="base" latinLnBrk="1" hangingPunct="0">
                <a:spcBef>
                  <a:spcPct val="0"/>
                </a:spcBef>
                <a:spcAft>
                  <a:spcPct val="0"/>
                </a:spcAft>
                <a:defRPr kumimoji="1">
                  <a:solidFill>
                    <a:schemeClr val="tx1"/>
                  </a:solidFill>
                  <a:latin typeface="굴림" pitchFamily="34" charset="-127"/>
                  <a:ea typeface="굴림" pitchFamily="34" charset="-127"/>
                </a:defRPr>
              </a:lvl9pPr>
            </a:lstStyle>
            <a:p>
              <a:pPr eaLnBrk="1" hangingPunct="1"/>
              <a:r>
                <a:rPr lang="en-US" altLang="ko-KR" sz="1200" dirty="0">
                  <a:latin typeface="맑은 고딕" pitchFamily="34" charset="-127"/>
                  <a:ea typeface="맑은 고딕" pitchFamily="34" charset="-127"/>
                </a:rPr>
                <a:t>100nF</a:t>
              </a:r>
              <a:endParaRPr lang="ko-KR" altLang="en-US" sz="1500" dirty="0">
                <a:latin typeface="맑은 고딕" pitchFamily="34" charset="-127"/>
                <a:ea typeface="맑은 고딕" pitchFamily="34" charset="-127"/>
              </a:endParaRPr>
            </a:p>
          </p:txBody>
        </p:sp>
        <p:sp>
          <p:nvSpPr>
            <p:cNvPr id="32" name="TextBox 45"/>
            <p:cNvSpPr txBox="1">
              <a:spLocks noChangeArrowheads="1"/>
            </p:cNvSpPr>
            <p:nvPr/>
          </p:nvSpPr>
          <p:spPr bwMode="auto">
            <a:xfrm>
              <a:off x="3352192" y="3178529"/>
              <a:ext cx="1368153" cy="497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굴림" pitchFamily="34" charset="-127"/>
                  <a:ea typeface="굴림" pitchFamily="34" charset="-127"/>
                </a:defRPr>
              </a:lvl1pPr>
              <a:lvl2pPr marL="742950" indent="-285750" eaLnBrk="0" hangingPunct="0">
                <a:defRPr kumimoji="1">
                  <a:solidFill>
                    <a:schemeClr val="tx1"/>
                  </a:solidFill>
                  <a:latin typeface="굴림" pitchFamily="34" charset="-127"/>
                  <a:ea typeface="굴림" pitchFamily="34" charset="-127"/>
                </a:defRPr>
              </a:lvl2pPr>
              <a:lvl3pPr marL="1143000" indent="-228600" eaLnBrk="0" hangingPunct="0">
                <a:defRPr kumimoji="1">
                  <a:solidFill>
                    <a:schemeClr val="tx1"/>
                  </a:solidFill>
                  <a:latin typeface="굴림" pitchFamily="34" charset="-127"/>
                  <a:ea typeface="굴림" pitchFamily="34" charset="-127"/>
                </a:defRPr>
              </a:lvl3pPr>
              <a:lvl4pPr marL="1600200" indent="-228600" eaLnBrk="0" hangingPunct="0">
                <a:defRPr kumimoji="1">
                  <a:solidFill>
                    <a:schemeClr val="tx1"/>
                  </a:solidFill>
                  <a:latin typeface="굴림" pitchFamily="34" charset="-127"/>
                  <a:ea typeface="굴림" pitchFamily="34" charset="-127"/>
                </a:defRPr>
              </a:lvl4pPr>
              <a:lvl5pPr marL="2057400" indent="-228600" eaLnBrk="0" hangingPunct="0">
                <a:defRPr kumimoji="1">
                  <a:solidFill>
                    <a:schemeClr val="tx1"/>
                  </a:solidFill>
                  <a:latin typeface="굴림" pitchFamily="34" charset="-127"/>
                  <a:ea typeface="굴림" pitchFamily="34" charset="-127"/>
                </a:defRPr>
              </a:lvl5pPr>
              <a:lvl6pPr marL="2514600" indent="-228600" algn="ctr" eaLnBrk="0" fontAlgn="base" latinLnBrk="1" hangingPunct="0">
                <a:spcBef>
                  <a:spcPct val="0"/>
                </a:spcBef>
                <a:spcAft>
                  <a:spcPct val="0"/>
                </a:spcAft>
                <a:defRPr kumimoji="1">
                  <a:solidFill>
                    <a:schemeClr val="tx1"/>
                  </a:solidFill>
                  <a:latin typeface="굴림" pitchFamily="34" charset="-127"/>
                  <a:ea typeface="굴림" pitchFamily="34" charset="-127"/>
                </a:defRPr>
              </a:lvl6pPr>
              <a:lvl7pPr marL="2971800" indent="-228600" algn="ctr" eaLnBrk="0" fontAlgn="base" latinLnBrk="1" hangingPunct="0">
                <a:spcBef>
                  <a:spcPct val="0"/>
                </a:spcBef>
                <a:spcAft>
                  <a:spcPct val="0"/>
                </a:spcAft>
                <a:defRPr kumimoji="1">
                  <a:solidFill>
                    <a:schemeClr val="tx1"/>
                  </a:solidFill>
                  <a:latin typeface="굴림" pitchFamily="34" charset="-127"/>
                  <a:ea typeface="굴림" pitchFamily="34" charset="-127"/>
                </a:defRPr>
              </a:lvl7pPr>
              <a:lvl8pPr marL="3429000" indent="-228600" algn="ctr" eaLnBrk="0" fontAlgn="base" latinLnBrk="1" hangingPunct="0">
                <a:spcBef>
                  <a:spcPct val="0"/>
                </a:spcBef>
                <a:spcAft>
                  <a:spcPct val="0"/>
                </a:spcAft>
                <a:defRPr kumimoji="1">
                  <a:solidFill>
                    <a:schemeClr val="tx1"/>
                  </a:solidFill>
                  <a:latin typeface="굴림" pitchFamily="34" charset="-127"/>
                  <a:ea typeface="굴림" pitchFamily="34" charset="-127"/>
                </a:defRPr>
              </a:lvl8pPr>
              <a:lvl9pPr marL="3886200" indent="-228600" algn="ctr" eaLnBrk="0" fontAlgn="base" latinLnBrk="1" hangingPunct="0">
                <a:spcBef>
                  <a:spcPct val="0"/>
                </a:spcBef>
                <a:spcAft>
                  <a:spcPct val="0"/>
                </a:spcAft>
                <a:defRPr kumimoji="1">
                  <a:solidFill>
                    <a:schemeClr val="tx1"/>
                  </a:solidFill>
                  <a:latin typeface="굴림" pitchFamily="34" charset="-127"/>
                  <a:ea typeface="굴림" pitchFamily="34" charset="-127"/>
                </a:defRPr>
              </a:lvl9pPr>
            </a:lstStyle>
            <a:p>
              <a:pPr eaLnBrk="1" hangingPunct="1"/>
              <a:r>
                <a:rPr lang="en-US" altLang="ko-KR" sz="1200" dirty="0">
                  <a:latin typeface="맑은 고딕" pitchFamily="34" charset="-127"/>
                  <a:ea typeface="맑은 고딕" pitchFamily="34" charset="-127"/>
                </a:rPr>
                <a:t>100nF</a:t>
              </a:r>
              <a:endParaRPr lang="ko-KR" altLang="en-US" sz="1500" dirty="0">
                <a:latin typeface="맑은 고딕" pitchFamily="34" charset="-127"/>
                <a:ea typeface="맑은 고딕" pitchFamily="34" charset="-127"/>
              </a:endParaRPr>
            </a:p>
          </p:txBody>
        </p:sp>
      </p:grpSp>
      <p:grpSp>
        <p:nvGrpSpPr>
          <p:cNvPr id="34" name="그룹 82"/>
          <p:cNvGrpSpPr>
            <a:grpSpLocks/>
          </p:cNvGrpSpPr>
          <p:nvPr/>
        </p:nvGrpSpPr>
        <p:grpSpPr bwMode="auto">
          <a:xfrm>
            <a:off x="3925100" y="2716397"/>
            <a:ext cx="4942675" cy="3376440"/>
            <a:chOff x="776536" y="2492896"/>
            <a:chExt cx="4942556" cy="3375992"/>
          </a:xfrm>
        </p:grpSpPr>
        <p:cxnSp>
          <p:nvCxnSpPr>
            <p:cNvPr id="35" name="직선 연결선 4"/>
            <p:cNvCxnSpPr>
              <a:cxnSpLocks noChangeShapeType="1"/>
            </p:cNvCxnSpPr>
            <p:nvPr/>
          </p:nvCxnSpPr>
          <p:spPr bwMode="auto">
            <a:xfrm>
              <a:off x="776536" y="4437112"/>
              <a:ext cx="4032448" cy="0"/>
            </a:xfrm>
            <a:prstGeom prst="line">
              <a:avLst/>
            </a:prstGeom>
            <a:noFill/>
            <a:ln w="25400" algn="ctr">
              <a:solidFill>
                <a:schemeClr val="tx1"/>
              </a:solidFill>
              <a:round/>
              <a:headEnd/>
              <a:tailEnd/>
            </a:ln>
            <a:extLst>
              <a:ext uri="{909E8E84-426E-40DD-AFC4-6F175D3DCCD1}">
                <a14:hiddenFill xmlns:a14="http://schemas.microsoft.com/office/drawing/2010/main">
                  <a:noFill/>
                </a14:hiddenFill>
              </a:ext>
            </a:extLst>
          </p:spPr>
        </p:cxnSp>
        <p:cxnSp>
          <p:nvCxnSpPr>
            <p:cNvPr id="36" name="직선 연결선 5"/>
            <p:cNvCxnSpPr>
              <a:cxnSpLocks noChangeShapeType="1"/>
            </p:cNvCxnSpPr>
            <p:nvPr/>
          </p:nvCxnSpPr>
          <p:spPr bwMode="auto">
            <a:xfrm>
              <a:off x="3080792" y="2924944"/>
              <a:ext cx="0" cy="2943944"/>
            </a:xfrm>
            <a:prstGeom prst="line">
              <a:avLst/>
            </a:prstGeom>
            <a:noFill/>
            <a:ln w="25400" algn="ctr">
              <a:solidFill>
                <a:schemeClr val="tx1"/>
              </a:solidFill>
              <a:round/>
              <a:headEnd/>
              <a:tailEnd/>
            </a:ln>
            <a:extLst>
              <a:ext uri="{909E8E84-426E-40DD-AFC4-6F175D3DCCD1}">
                <a14:hiddenFill xmlns:a14="http://schemas.microsoft.com/office/drawing/2010/main">
                  <a:noFill/>
                </a14:hiddenFill>
              </a:ext>
            </a:extLst>
          </p:spPr>
        </p:cxnSp>
        <p:sp>
          <p:nvSpPr>
            <p:cNvPr id="37" name="TextBox 8"/>
            <p:cNvSpPr txBox="1">
              <a:spLocks noChangeArrowheads="1"/>
            </p:cNvSpPr>
            <p:nvPr/>
          </p:nvSpPr>
          <p:spPr bwMode="auto">
            <a:xfrm>
              <a:off x="4198304" y="4501954"/>
              <a:ext cx="1520788" cy="276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a:solidFill>
                    <a:schemeClr val="tx1"/>
                  </a:solidFill>
                  <a:latin typeface="굴림" pitchFamily="34" charset="-127"/>
                  <a:ea typeface="굴림" pitchFamily="34" charset="-127"/>
                </a:defRPr>
              </a:lvl1pPr>
              <a:lvl2pPr marL="742950" indent="-285750" eaLnBrk="0" hangingPunct="0">
                <a:defRPr kumimoji="1">
                  <a:solidFill>
                    <a:schemeClr val="tx1"/>
                  </a:solidFill>
                  <a:latin typeface="굴림" pitchFamily="34" charset="-127"/>
                  <a:ea typeface="굴림" pitchFamily="34" charset="-127"/>
                </a:defRPr>
              </a:lvl2pPr>
              <a:lvl3pPr marL="1143000" indent="-228600" eaLnBrk="0" hangingPunct="0">
                <a:defRPr kumimoji="1">
                  <a:solidFill>
                    <a:schemeClr val="tx1"/>
                  </a:solidFill>
                  <a:latin typeface="굴림" pitchFamily="34" charset="-127"/>
                  <a:ea typeface="굴림" pitchFamily="34" charset="-127"/>
                </a:defRPr>
              </a:lvl3pPr>
              <a:lvl4pPr marL="1600200" indent="-228600" eaLnBrk="0" hangingPunct="0">
                <a:defRPr kumimoji="1">
                  <a:solidFill>
                    <a:schemeClr val="tx1"/>
                  </a:solidFill>
                  <a:latin typeface="굴림" pitchFamily="34" charset="-127"/>
                  <a:ea typeface="굴림" pitchFamily="34" charset="-127"/>
                </a:defRPr>
              </a:lvl4pPr>
              <a:lvl5pPr marL="2057400" indent="-228600" eaLnBrk="0" hangingPunct="0">
                <a:defRPr kumimoji="1">
                  <a:solidFill>
                    <a:schemeClr val="tx1"/>
                  </a:solidFill>
                  <a:latin typeface="굴림" pitchFamily="34" charset="-127"/>
                  <a:ea typeface="굴림" pitchFamily="34" charset="-127"/>
                </a:defRPr>
              </a:lvl5pPr>
              <a:lvl6pPr marL="2514600" indent="-228600" algn="ctr" eaLnBrk="0" fontAlgn="base" latinLnBrk="1" hangingPunct="0">
                <a:spcBef>
                  <a:spcPct val="0"/>
                </a:spcBef>
                <a:spcAft>
                  <a:spcPct val="0"/>
                </a:spcAft>
                <a:defRPr kumimoji="1">
                  <a:solidFill>
                    <a:schemeClr val="tx1"/>
                  </a:solidFill>
                  <a:latin typeface="굴림" pitchFamily="34" charset="-127"/>
                  <a:ea typeface="굴림" pitchFamily="34" charset="-127"/>
                </a:defRPr>
              </a:lvl6pPr>
              <a:lvl7pPr marL="2971800" indent="-228600" algn="ctr" eaLnBrk="0" fontAlgn="base" latinLnBrk="1" hangingPunct="0">
                <a:spcBef>
                  <a:spcPct val="0"/>
                </a:spcBef>
                <a:spcAft>
                  <a:spcPct val="0"/>
                </a:spcAft>
                <a:defRPr kumimoji="1">
                  <a:solidFill>
                    <a:schemeClr val="tx1"/>
                  </a:solidFill>
                  <a:latin typeface="굴림" pitchFamily="34" charset="-127"/>
                  <a:ea typeface="굴림" pitchFamily="34" charset="-127"/>
                </a:defRPr>
              </a:lvl7pPr>
              <a:lvl8pPr marL="3429000" indent="-228600" algn="ctr" eaLnBrk="0" fontAlgn="base" latinLnBrk="1" hangingPunct="0">
                <a:spcBef>
                  <a:spcPct val="0"/>
                </a:spcBef>
                <a:spcAft>
                  <a:spcPct val="0"/>
                </a:spcAft>
                <a:defRPr kumimoji="1">
                  <a:solidFill>
                    <a:schemeClr val="tx1"/>
                  </a:solidFill>
                  <a:latin typeface="굴림" pitchFamily="34" charset="-127"/>
                  <a:ea typeface="굴림" pitchFamily="34" charset="-127"/>
                </a:defRPr>
              </a:lvl8pPr>
              <a:lvl9pPr marL="3886200" indent="-228600" algn="ctr" eaLnBrk="0" fontAlgn="base" latinLnBrk="1" hangingPunct="0">
                <a:spcBef>
                  <a:spcPct val="0"/>
                </a:spcBef>
                <a:spcAft>
                  <a:spcPct val="0"/>
                </a:spcAft>
                <a:defRPr kumimoji="1">
                  <a:solidFill>
                    <a:schemeClr val="tx1"/>
                  </a:solidFill>
                  <a:latin typeface="굴림" pitchFamily="34" charset="-127"/>
                  <a:ea typeface="굴림" pitchFamily="34" charset="-127"/>
                </a:defRPr>
              </a:lvl9pPr>
            </a:lstStyle>
            <a:p>
              <a:pPr eaLnBrk="1" hangingPunct="1"/>
              <a:r>
                <a:rPr lang="en-US" altLang="ko-KR" sz="1200" dirty="0">
                  <a:latin typeface="맑은 고딕" pitchFamily="34" charset="-127"/>
                  <a:ea typeface="맑은 고딕" pitchFamily="34" charset="-127"/>
                </a:rPr>
                <a:t>Applied </a:t>
              </a:r>
              <a:r>
                <a:rPr lang="en-US" altLang="ko-KR" sz="1200" dirty="0" smtClean="0">
                  <a:latin typeface="맑은 고딕" pitchFamily="34" charset="-127"/>
                  <a:ea typeface="맑은 고딕" pitchFamily="34" charset="-127"/>
                </a:rPr>
                <a:t>current[A</a:t>
              </a:r>
              <a:r>
                <a:rPr lang="en-US" altLang="ko-KR" sz="1200" dirty="0">
                  <a:latin typeface="맑은 고딕" pitchFamily="34" charset="-127"/>
                  <a:ea typeface="맑은 고딕" pitchFamily="34" charset="-127"/>
                </a:rPr>
                <a:t>] </a:t>
              </a:r>
              <a:endParaRPr lang="ko-KR" altLang="en-US" sz="1200" dirty="0">
                <a:latin typeface="맑은 고딕" pitchFamily="34" charset="-127"/>
                <a:ea typeface="맑은 고딕" pitchFamily="34" charset="-127"/>
              </a:endParaRPr>
            </a:p>
          </p:txBody>
        </p:sp>
        <p:sp>
          <p:nvSpPr>
            <p:cNvPr id="38" name="TextBox 9"/>
            <p:cNvSpPr txBox="1">
              <a:spLocks noChangeArrowheads="1"/>
            </p:cNvSpPr>
            <p:nvPr/>
          </p:nvSpPr>
          <p:spPr bwMode="auto">
            <a:xfrm>
              <a:off x="1856656" y="2492896"/>
              <a:ext cx="2592288"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굴림" pitchFamily="34" charset="-127"/>
                  <a:ea typeface="굴림" pitchFamily="34" charset="-127"/>
                </a:defRPr>
              </a:lvl1pPr>
              <a:lvl2pPr marL="742950" indent="-285750" eaLnBrk="0" hangingPunct="0">
                <a:defRPr kumimoji="1">
                  <a:solidFill>
                    <a:schemeClr val="tx1"/>
                  </a:solidFill>
                  <a:latin typeface="굴림" pitchFamily="34" charset="-127"/>
                  <a:ea typeface="굴림" pitchFamily="34" charset="-127"/>
                </a:defRPr>
              </a:lvl2pPr>
              <a:lvl3pPr marL="1143000" indent="-228600" eaLnBrk="0" hangingPunct="0">
                <a:defRPr kumimoji="1">
                  <a:solidFill>
                    <a:schemeClr val="tx1"/>
                  </a:solidFill>
                  <a:latin typeface="굴림" pitchFamily="34" charset="-127"/>
                  <a:ea typeface="굴림" pitchFamily="34" charset="-127"/>
                </a:defRPr>
              </a:lvl3pPr>
              <a:lvl4pPr marL="1600200" indent="-228600" eaLnBrk="0" hangingPunct="0">
                <a:defRPr kumimoji="1">
                  <a:solidFill>
                    <a:schemeClr val="tx1"/>
                  </a:solidFill>
                  <a:latin typeface="굴림" pitchFamily="34" charset="-127"/>
                  <a:ea typeface="굴림" pitchFamily="34" charset="-127"/>
                </a:defRPr>
              </a:lvl4pPr>
              <a:lvl5pPr marL="2057400" indent="-228600" eaLnBrk="0" hangingPunct="0">
                <a:defRPr kumimoji="1">
                  <a:solidFill>
                    <a:schemeClr val="tx1"/>
                  </a:solidFill>
                  <a:latin typeface="굴림" pitchFamily="34" charset="-127"/>
                  <a:ea typeface="굴림" pitchFamily="34" charset="-127"/>
                </a:defRPr>
              </a:lvl5pPr>
              <a:lvl6pPr marL="2514600" indent="-228600" algn="ctr" eaLnBrk="0" fontAlgn="base" latinLnBrk="1" hangingPunct="0">
                <a:spcBef>
                  <a:spcPct val="0"/>
                </a:spcBef>
                <a:spcAft>
                  <a:spcPct val="0"/>
                </a:spcAft>
                <a:defRPr kumimoji="1">
                  <a:solidFill>
                    <a:schemeClr val="tx1"/>
                  </a:solidFill>
                  <a:latin typeface="굴림" pitchFamily="34" charset="-127"/>
                  <a:ea typeface="굴림" pitchFamily="34" charset="-127"/>
                </a:defRPr>
              </a:lvl6pPr>
              <a:lvl7pPr marL="2971800" indent="-228600" algn="ctr" eaLnBrk="0" fontAlgn="base" latinLnBrk="1" hangingPunct="0">
                <a:spcBef>
                  <a:spcPct val="0"/>
                </a:spcBef>
                <a:spcAft>
                  <a:spcPct val="0"/>
                </a:spcAft>
                <a:defRPr kumimoji="1">
                  <a:solidFill>
                    <a:schemeClr val="tx1"/>
                  </a:solidFill>
                  <a:latin typeface="굴림" pitchFamily="34" charset="-127"/>
                  <a:ea typeface="굴림" pitchFamily="34" charset="-127"/>
                </a:defRPr>
              </a:lvl7pPr>
              <a:lvl8pPr marL="3429000" indent="-228600" algn="ctr" eaLnBrk="0" fontAlgn="base" latinLnBrk="1" hangingPunct="0">
                <a:spcBef>
                  <a:spcPct val="0"/>
                </a:spcBef>
                <a:spcAft>
                  <a:spcPct val="0"/>
                </a:spcAft>
                <a:defRPr kumimoji="1">
                  <a:solidFill>
                    <a:schemeClr val="tx1"/>
                  </a:solidFill>
                  <a:latin typeface="굴림" pitchFamily="34" charset="-127"/>
                  <a:ea typeface="굴림" pitchFamily="34" charset="-127"/>
                </a:defRPr>
              </a:lvl8pPr>
              <a:lvl9pPr marL="3886200" indent="-228600" algn="ctr" eaLnBrk="0" fontAlgn="base" latinLnBrk="1" hangingPunct="0">
                <a:spcBef>
                  <a:spcPct val="0"/>
                </a:spcBef>
                <a:spcAft>
                  <a:spcPct val="0"/>
                </a:spcAft>
                <a:defRPr kumimoji="1">
                  <a:solidFill>
                    <a:schemeClr val="tx1"/>
                  </a:solidFill>
                  <a:latin typeface="굴림" pitchFamily="34" charset="-127"/>
                  <a:ea typeface="굴림" pitchFamily="34" charset="-127"/>
                </a:defRPr>
              </a:lvl9pPr>
            </a:lstStyle>
            <a:p>
              <a:pPr eaLnBrk="1" hangingPunct="1"/>
              <a:r>
                <a:rPr lang="en-US" altLang="ko-KR" sz="1500" dirty="0">
                  <a:latin typeface="맑은 고딕" pitchFamily="34" charset="-127"/>
                  <a:ea typeface="맑은 고딕" pitchFamily="34" charset="-127"/>
                </a:rPr>
                <a:t>Sensor output[V] </a:t>
              </a:r>
              <a:endParaRPr lang="ko-KR" altLang="en-US" sz="1500" dirty="0">
                <a:latin typeface="맑은 고딕" pitchFamily="34" charset="-127"/>
                <a:ea typeface="맑은 고딕" pitchFamily="34" charset="-127"/>
              </a:endParaRPr>
            </a:p>
          </p:txBody>
        </p:sp>
        <p:cxnSp>
          <p:nvCxnSpPr>
            <p:cNvPr id="39" name="직선 연결선 14"/>
            <p:cNvCxnSpPr>
              <a:cxnSpLocks noChangeShapeType="1"/>
            </p:cNvCxnSpPr>
            <p:nvPr/>
          </p:nvCxnSpPr>
          <p:spPr bwMode="auto">
            <a:xfrm>
              <a:off x="2946302" y="3284984"/>
              <a:ext cx="288032" cy="0"/>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sp>
          <p:nvSpPr>
            <p:cNvPr id="40" name="TextBox 15"/>
            <p:cNvSpPr txBox="1">
              <a:spLocks noChangeArrowheads="1"/>
            </p:cNvSpPr>
            <p:nvPr/>
          </p:nvSpPr>
          <p:spPr bwMode="auto">
            <a:xfrm>
              <a:off x="2548158" y="3168490"/>
              <a:ext cx="50405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굴림" pitchFamily="34" charset="-127"/>
                  <a:ea typeface="굴림" pitchFamily="34" charset="-127"/>
                </a:defRPr>
              </a:lvl1pPr>
              <a:lvl2pPr marL="742950" indent="-285750" eaLnBrk="0" hangingPunct="0">
                <a:defRPr kumimoji="1">
                  <a:solidFill>
                    <a:schemeClr val="tx1"/>
                  </a:solidFill>
                  <a:latin typeface="굴림" pitchFamily="34" charset="-127"/>
                  <a:ea typeface="굴림" pitchFamily="34" charset="-127"/>
                </a:defRPr>
              </a:lvl2pPr>
              <a:lvl3pPr marL="1143000" indent="-228600" eaLnBrk="0" hangingPunct="0">
                <a:defRPr kumimoji="1">
                  <a:solidFill>
                    <a:schemeClr val="tx1"/>
                  </a:solidFill>
                  <a:latin typeface="굴림" pitchFamily="34" charset="-127"/>
                  <a:ea typeface="굴림" pitchFamily="34" charset="-127"/>
                </a:defRPr>
              </a:lvl3pPr>
              <a:lvl4pPr marL="1600200" indent="-228600" eaLnBrk="0" hangingPunct="0">
                <a:defRPr kumimoji="1">
                  <a:solidFill>
                    <a:schemeClr val="tx1"/>
                  </a:solidFill>
                  <a:latin typeface="굴림" pitchFamily="34" charset="-127"/>
                  <a:ea typeface="굴림" pitchFamily="34" charset="-127"/>
                </a:defRPr>
              </a:lvl4pPr>
              <a:lvl5pPr marL="2057400" indent="-228600" eaLnBrk="0" hangingPunct="0">
                <a:defRPr kumimoji="1">
                  <a:solidFill>
                    <a:schemeClr val="tx1"/>
                  </a:solidFill>
                  <a:latin typeface="굴림" pitchFamily="34" charset="-127"/>
                  <a:ea typeface="굴림" pitchFamily="34" charset="-127"/>
                </a:defRPr>
              </a:lvl5pPr>
              <a:lvl6pPr marL="2514600" indent="-228600" algn="ctr" eaLnBrk="0" fontAlgn="base" latinLnBrk="1" hangingPunct="0">
                <a:spcBef>
                  <a:spcPct val="0"/>
                </a:spcBef>
                <a:spcAft>
                  <a:spcPct val="0"/>
                </a:spcAft>
                <a:defRPr kumimoji="1">
                  <a:solidFill>
                    <a:schemeClr val="tx1"/>
                  </a:solidFill>
                  <a:latin typeface="굴림" pitchFamily="34" charset="-127"/>
                  <a:ea typeface="굴림" pitchFamily="34" charset="-127"/>
                </a:defRPr>
              </a:lvl6pPr>
              <a:lvl7pPr marL="2971800" indent="-228600" algn="ctr" eaLnBrk="0" fontAlgn="base" latinLnBrk="1" hangingPunct="0">
                <a:spcBef>
                  <a:spcPct val="0"/>
                </a:spcBef>
                <a:spcAft>
                  <a:spcPct val="0"/>
                </a:spcAft>
                <a:defRPr kumimoji="1">
                  <a:solidFill>
                    <a:schemeClr val="tx1"/>
                  </a:solidFill>
                  <a:latin typeface="굴림" pitchFamily="34" charset="-127"/>
                  <a:ea typeface="굴림" pitchFamily="34" charset="-127"/>
                </a:defRPr>
              </a:lvl7pPr>
              <a:lvl8pPr marL="3429000" indent="-228600" algn="ctr" eaLnBrk="0" fontAlgn="base" latinLnBrk="1" hangingPunct="0">
                <a:spcBef>
                  <a:spcPct val="0"/>
                </a:spcBef>
                <a:spcAft>
                  <a:spcPct val="0"/>
                </a:spcAft>
                <a:defRPr kumimoji="1">
                  <a:solidFill>
                    <a:schemeClr val="tx1"/>
                  </a:solidFill>
                  <a:latin typeface="굴림" pitchFamily="34" charset="-127"/>
                  <a:ea typeface="굴림" pitchFamily="34" charset="-127"/>
                </a:defRPr>
              </a:lvl8pPr>
              <a:lvl9pPr marL="3886200" indent="-228600" algn="ctr" eaLnBrk="0" fontAlgn="base" latinLnBrk="1" hangingPunct="0">
                <a:spcBef>
                  <a:spcPct val="0"/>
                </a:spcBef>
                <a:spcAft>
                  <a:spcPct val="0"/>
                </a:spcAft>
                <a:defRPr kumimoji="1">
                  <a:solidFill>
                    <a:schemeClr val="tx1"/>
                  </a:solidFill>
                  <a:latin typeface="굴림" pitchFamily="34" charset="-127"/>
                  <a:ea typeface="굴림" pitchFamily="34" charset="-127"/>
                </a:defRPr>
              </a:lvl9pPr>
            </a:lstStyle>
            <a:p>
              <a:pPr eaLnBrk="1" hangingPunct="1"/>
              <a:r>
                <a:rPr lang="en-US" altLang="ko-KR" sz="1000">
                  <a:latin typeface="맑은 고딕" pitchFamily="34" charset="-127"/>
                  <a:ea typeface="맑은 고딕" pitchFamily="34" charset="-127"/>
                </a:rPr>
                <a:t>4.5V</a:t>
              </a:r>
              <a:endParaRPr lang="ko-KR" altLang="en-US" sz="1000">
                <a:latin typeface="맑은 고딕" pitchFamily="34" charset="-127"/>
                <a:ea typeface="맑은 고딕" pitchFamily="34" charset="-127"/>
              </a:endParaRPr>
            </a:p>
          </p:txBody>
        </p:sp>
        <p:cxnSp>
          <p:nvCxnSpPr>
            <p:cNvPr id="41" name="직선 연결선 16"/>
            <p:cNvCxnSpPr>
              <a:cxnSpLocks noChangeShapeType="1"/>
            </p:cNvCxnSpPr>
            <p:nvPr/>
          </p:nvCxnSpPr>
          <p:spPr bwMode="auto">
            <a:xfrm>
              <a:off x="2936776" y="3068960"/>
              <a:ext cx="288032" cy="0"/>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sp>
          <p:nvSpPr>
            <p:cNvPr id="42" name="TextBox 17"/>
            <p:cNvSpPr txBox="1">
              <a:spLocks noChangeArrowheads="1"/>
            </p:cNvSpPr>
            <p:nvPr/>
          </p:nvSpPr>
          <p:spPr bwMode="auto">
            <a:xfrm>
              <a:off x="2557121" y="2939233"/>
              <a:ext cx="50405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굴림" pitchFamily="34" charset="-127"/>
                  <a:ea typeface="굴림" pitchFamily="34" charset="-127"/>
                </a:defRPr>
              </a:lvl1pPr>
              <a:lvl2pPr marL="742950" indent="-285750" eaLnBrk="0" hangingPunct="0">
                <a:defRPr kumimoji="1">
                  <a:solidFill>
                    <a:schemeClr val="tx1"/>
                  </a:solidFill>
                  <a:latin typeface="굴림" pitchFamily="34" charset="-127"/>
                  <a:ea typeface="굴림" pitchFamily="34" charset="-127"/>
                </a:defRPr>
              </a:lvl2pPr>
              <a:lvl3pPr marL="1143000" indent="-228600" eaLnBrk="0" hangingPunct="0">
                <a:defRPr kumimoji="1">
                  <a:solidFill>
                    <a:schemeClr val="tx1"/>
                  </a:solidFill>
                  <a:latin typeface="굴림" pitchFamily="34" charset="-127"/>
                  <a:ea typeface="굴림" pitchFamily="34" charset="-127"/>
                </a:defRPr>
              </a:lvl3pPr>
              <a:lvl4pPr marL="1600200" indent="-228600" eaLnBrk="0" hangingPunct="0">
                <a:defRPr kumimoji="1">
                  <a:solidFill>
                    <a:schemeClr val="tx1"/>
                  </a:solidFill>
                  <a:latin typeface="굴림" pitchFamily="34" charset="-127"/>
                  <a:ea typeface="굴림" pitchFamily="34" charset="-127"/>
                </a:defRPr>
              </a:lvl4pPr>
              <a:lvl5pPr marL="2057400" indent="-228600" eaLnBrk="0" hangingPunct="0">
                <a:defRPr kumimoji="1">
                  <a:solidFill>
                    <a:schemeClr val="tx1"/>
                  </a:solidFill>
                  <a:latin typeface="굴림" pitchFamily="34" charset="-127"/>
                  <a:ea typeface="굴림" pitchFamily="34" charset="-127"/>
                </a:defRPr>
              </a:lvl5pPr>
              <a:lvl6pPr marL="2514600" indent="-228600" algn="ctr" eaLnBrk="0" fontAlgn="base" latinLnBrk="1" hangingPunct="0">
                <a:spcBef>
                  <a:spcPct val="0"/>
                </a:spcBef>
                <a:spcAft>
                  <a:spcPct val="0"/>
                </a:spcAft>
                <a:defRPr kumimoji="1">
                  <a:solidFill>
                    <a:schemeClr val="tx1"/>
                  </a:solidFill>
                  <a:latin typeface="굴림" pitchFamily="34" charset="-127"/>
                  <a:ea typeface="굴림" pitchFamily="34" charset="-127"/>
                </a:defRPr>
              </a:lvl6pPr>
              <a:lvl7pPr marL="2971800" indent="-228600" algn="ctr" eaLnBrk="0" fontAlgn="base" latinLnBrk="1" hangingPunct="0">
                <a:spcBef>
                  <a:spcPct val="0"/>
                </a:spcBef>
                <a:spcAft>
                  <a:spcPct val="0"/>
                </a:spcAft>
                <a:defRPr kumimoji="1">
                  <a:solidFill>
                    <a:schemeClr val="tx1"/>
                  </a:solidFill>
                  <a:latin typeface="굴림" pitchFamily="34" charset="-127"/>
                  <a:ea typeface="굴림" pitchFamily="34" charset="-127"/>
                </a:defRPr>
              </a:lvl7pPr>
              <a:lvl8pPr marL="3429000" indent="-228600" algn="ctr" eaLnBrk="0" fontAlgn="base" latinLnBrk="1" hangingPunct="0">
                <a:spcBef>
                  <a:spcPct val="0"/>
                </a:spcBef>
                <a:spcAft>
                  <a:spcPct val="0"/>
                </a:spcAft>
                <a:defRPr kumimoji="1">
                  <a:solidFill>
                    <a:schemeClr val="tx1"/>
                  </a:solidFill>
                  <a:latin typeface="굴림" pitchFamily="34" charset="-127"/>
                  <a:ea typeface="굴림" pitchFamily="34" charset="-127"/>
                </a:defRPr>
              </a:lvl8pPr>
              <a:lvl9pPr marL="3886200" indent="-228600" algn="ctr" eaLnBrk="0" fontAlgn="base" latinLnBrk="1" hangingPunct="0">
                <a:spcBef>
                  <a:spcPct val="0"/>
                </a:spcBef>
                <a:spcAft>
                  <a:spcPct val="0"/>
                </a:spcAft>
                <a:defRPr kumimoji="1">
                  <a:solidFill>
                    <a:schemeClr val="tx1"/>
                  </a:solidFill>
                  <a:latin typeface="굴림" pitchFamily="34" charset="-127"/>
                  <a:ea typeface="굴림" pitchFamily="34" charset="-127"/>
                </a:defRPr>
              </a:lvl9pPr>
            </a:lstStyle>
            <a:p>
              <a:pPr eaLnBrk="1" hangingPunct="1"/>
              <a:r>
                <a:rPr lang="en-US" altLang="ko-KR" sz="1000">
                  <a:latin typeface="맑은 고딕" pitchFamily="34" charset="-127"/>
                  <a:ea typeface="맑은 고딕" pitchFamily="34" charset="-127"/>
                </a:rPr>
                <a:t>4.8V</a:t>
              </a:r>
              <a:endParaRPr lang="ko-KR" altLang="en-US" sz="1000">
                <a:latin typeface="맑은 고딕" pitchFamily="34" charset="-127"/>
                <a:ea typeface="맑은 고딕" pitchFamily="34" charset="-127"/>
              </a:endParaRPr>
            </a:p>
          </p:txBody>
        </p:sp>
        <p:sp>
          <p:nvSpPr>
            <p:cNvPr id="43" name="TextBox 18"/>
            <p:cNvSpPr txBox="1">
              <a:spLocks noChangeArrowheads="1"/>
            </p:cNvSpPr>
            <p:nvPr/>
          </p:nvSpPr>
          <p:spPr bwMode="auto">
            <a:xfrm>
              <a:off x="1631106" y="4225851"/>
              <a:ext cx="576064"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굴림" pitchFamily="34" charset="-127"/>
                  <a:ea typeface="굴림" pitchFamily="34" charset="-127"/>
                </a:defRPr>
              </a:lvl1pPr>
              <a:lvl2pPr marL="742950" indent="-285750" eaLnBrk="0" hangingPunct="0">
                <a:defRPr kumimoji="1">
                  <a:solidFill>
                    <a:schemeClr val="tx1"/>
                  </a:solidFill>
                  <a:latin typeface="굴림" pitchFamily="34" charset="-127"/>
                  <a:ea typeface="굴림" pitchFamily="34" charset="-127"/>
                </a:defRPr>
              </a:lvl2pPr>
              <a:lvl3pPr marL="1143000" indent="-228600" eaLnBrk="0" hangingPunct="0">
                <a:defRPr kumimoji="1">
                  <a:solidFill>
                    <a:schemeClr val="tx1"/>
                  </a:solidFill>
                  <a:latin typeface="굴림" pitchFamily="34" charset="-127"/>
                  <a:ea typeface="굴림" pitchFamily="34" charset="-127"/>
                </a:defRPr>
              </a:lvl3pPr>
              <a:lvl4pPr marL="1600200" indent="-228600" eaLnBrk="0" hangingPunct="0">
                <a:defRPr kumimoji="1">
                  <a:solidFill>
                    <a:schemeClr val="tx1"/>
                  </a:solidFill>
                  <a:latin typeface="굴림" pitchFamily="34" charset="-127"/>
                  <a:ea typeface="굴림" pitchFamily="34" charset="-127"/>
                </a:defRPr>
              </a:lvl4pPr>
              <a:lvl5pPr marL="2057400" indent="-228600" eaLnBrk="0" hangingPunct="0">
                <a:defRPr kumimoji="1">
                  <a:solidFill>
                    <a:schemeClr val="tx1"/>
                  </a:solidFill>
                  <a:latin typeface="굴림" pitchFamily="34" charset="-127"/>
                  <a:ea typeface="굴림" pitchFamily="34" charset="-127"/>
                </a:defRPr>
              </a:lvl5pPr>
              <a:lvl6pPr marL="2514600" indent="-228600" algn="ctr" eaLnBrk="0" fontAlgn="base" latinLnBrk="1" hangingPunct="0">
                <a:spcBef>
                  <a:spcPct val="0"/>
                </a:spcBef>
                <a:spcAft>
                  <a:spcPct val="0"/>
                </a:spcAft>
                <a:defRPr kumimoji="1">
                  <a:solidFill>
                    <a:schemeClr val="tx1"/>
                  </a:solidFill>
                  <a:latin typeface="굴림" pitchFamily="34" charset="-127"/>
                  <a:ea typeface="굴림" pitchFamily="34" charset="-127"/>
                </a:defRPr>
              </a:lvl6pPr>
              <a:lvl7pPr marL="2971800" indent="-228600" algn="ctr" eaLnBrk="0" fontAlgn="base" latinLnBrk="1" hangingPunct="0">
                <a:spcBef>
                  <a:spcPct val="0"/>
                </a:spcBef>
                <a:spcAft>
                  <a:spcPct val="0"/>
                </a:spcAft>
                <a:defRPr kumimoji="1">
                  <a:solidFill>
                    <a:schemeClr val="tx1"/>
                  </a:solidFill>
                  <a:latin typeface="굴림" pitchFamily="34" charset="-127"/>
                  <a:ea typeface="굴림" pitchFamily="34" charset="-127"/>
                </a:defRPr>
              </a:lvl7pPr>
              <a:lvl8pPr marL="3429000" indent="-228600" algn="ctr" eaLnBrk="0" fontAlgn="base" latinLnBrk="1" hangingPunct="0">
                <a:spcBef>
                  <a:spcPct val="0"/>
                </a:spcBef>
                <a:spcAft>
                  <a:spcPct val="0"/>
                </a:spcAft>
                <a:defRPr kumimoji="1">
                  <a:solidFill>
                    <a:schemeClr val="tx1"/>
                  </a:solidFill>
                  <a:latin typeface="굴림" pitchFamily="34" charset="-127"/>
                  <a:ea typeface="굴림" pitchFamily="34" charset="-127"/>
                </a:defRPr>
              </a:lvl8pPr>
              <a:lvl9pPr marL="3886200" indent="-228600" algn="ctr" eaLnBrk="0" fontAlgn="base" latinLnBrk="1" hangingPunct="0">
                <a:spcBef>
                  <a:spcPct val="0"/>
                </a:spcBef>
                <a:spcAft>
                  <a:spcPct val="0"/>
                </a:spcAft>
                <a:defRPr kumimoji="1">
                  <a:solidFill>
                    <a:schemeClr val="tx1"/>
                  </a:solidFill>
                  <a:latin typeface="굴림" pitchFamily="34" charset="-127"/>
                  <a:ea typeface="굴림" pitchFamily="34" charset="-127"/>
                </a:defRPr>
              </a:lvl9pPr>
            </a:lstStyle>
            <a:p>
              <a:pPr eaLnBrk="1" hangingPunct="1"/>
              <a:r>
                <a:rPr lang="en-US" altLang="ko-KR" sz="1000">
                  <a:latin typeface="맑은 고딕" pitchFamily="34" charset="-127"/>
                  <a:ea typeface="맑은 고딕" pitchFamily="34" charset="-127"/>
                </a:rPr>
                <a:t>-320A</a:t>
              </a:r>
              <a:endParaRPr lang="ko-KR" altLang="en-US" sz="1000">
                <a:latin typeface="맑은 고딕" pitchFamily="34" charset="-127"/>
                <a:ea typeface="맑은 고딕" pitchFamily="34" charset="-127"/>
              </a:endParaRPr>
            </a:p>
          </p:txBody>
        </p:sp>
        <p:cxnSp>
          <p:nvCxnSpPr>
            <p:cNvPr id="44" name="직선 연결선 19"/>
            <p:cNvCxnSpPr>
              <a:cxnSpLocks noChangeShapeType="1"/>
            </p:cNvCxnSpPr>
            <p:nvPr/>
          </p:nvCxnSpPr>
          <p:spPr bwMode="auto">
            <a:xfrm rot="5400000">
              <a:off x="3728864" y="4437112"/>
              <a:ext cx="288032" cy="0"/>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45" name="직선 연결선 20"/>
            <p:cNvCxnSpPr>
              <a:cxnSpLocks noChangeShapeType="1"/>
            </p:cNvCxnSpPr>
            <p:nvPr/>
          </p:nvCxnSpPr>
          <p:spPr bwMode="auto">
            <a:xfrm>
              <a:off x="2936776" y="5440461"/>
              <a:ext cx="288032" cy="0"/>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46" name="직선 연결선 22"/>
            <p:cNvCxnSpPr>
              <a:cxnSpLocks noChangeShapeType="1"/>
            </p:cNvCxnSpPr>
            <p:nvPr/>
          </p:nvCxnSpPr>
          <p:spPr bwMode="auto">
            <a:xfrm>
              <a:off x="2936776" y="5661248"/>
              <a:ext cx="288032" cy="0"/>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sp>
          <p:nvSpPr>
            <p:cNvPr id="47" name="TextBox 23"/>
            <p:cNvSpPr txBox="1">
              <a:spLocks noChangeArrowheads="1"/>
            </p:cNvSpPr>
            <p:nvPr/>
          </p:nvSpPr>
          <p:spPr bwMode="auto">
            <a:xfrm>
              <a:off x="3138511" y="5315497"/>
              <a:ext cx="50405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굴림" pitchFamily="34" charset="-127"/>
                  <a:ea typeface="굴림" pitchFamily="34" charset="-127"/>
                </a:defRPr>
              </a:lvl1pPr>
              <a:lvl2pPr marL="742950" indent="-285750" eaLnBrk="0" hangingPunct="0">
                <a:defRPr kumimoji="1">
                  <a:solidFill>
                    <a:schemeClr val="tx1"/>
                  </a:solidFill>
                  <a:latin typeface="굴림" pitchFamily="34" charset="-127"/>
                  <a:ea typeface="굴림" pitchFamily="34" charset="-127"/>
                </a:defRPr>
              </a:lvl2pPr>
              <a:lvl3pPr marL="1143000" indent="-228600" eaLnBrk="0" hangingPunct="0">
                <a:defRPr kumimoji="1">
                  <a:solidFill>
                    <a:schemeClr val="tx1"/>
                  </a:solidFill>
                  <a:latin typeface="굴림" pitchFamily="34" charset="-127"/>
                  <a:ea typeface="굴림" pitchFamily="34" charset="-127"/>
                </a:defRPr>
              </a:lvl3pPr>
              <a:lvl4pPr marL="1600200" indent="-228600" eaLnBrk="0" hangingPunct="0">
                <a:defRPr kumimoji="1">
                  <a:solidFill>
                    <a:schemeClr val="tx1"/>
                  </a:solidFill>
                  <a:latin typeface="굴림" pitchFamily="34" charset="-127"/>
                  <a:ea typeface="굴림" pitchFamily="34" charset="-127"/>
                </a:defRPr>
              </a:lvl4pPr>
              <a:lvl5pPr marL="2057400" indent="-228600" eaLnBrk="0" hangingPunct="0">
                <a:defRPr kumimoji="1">
                  <a:solidFill>
                    <a:schemeClr val="tx1"/>
                  </a:solidFill>
                  <a:latin typeface="굴림" pitchFamily="34" charset="-127"/>
                  <a:ea typeface="굴림" pitchFamily="34" charset="-127"/>
                </a:defRPr>
              </a:lvl5pPr>
              <a:lvl6pPr marL="2514600" indent="-228600" algn="ctr" eaLnBrk="0" fontAlgn="base" latinLnBrk="1" hangingPunct="0">
                <a:spcBef>
                  <a:spcPct val="0"/>
                </a:spcBef>
                <a:spcAft>
                  <a:spcPct val="0"/>
                </a:spcAft>
                <a:defRPr kumimoji="1">
                  <a:solidFill>
                    <a:schemeClr val="tx1"/>
                  </a:solidFill>
                  <a:latin typeface="굴림" pitchFamily="34" charset="-127"/>
                  <a:ea typeface="굴림" pitchFamily="34" charset="-127"/>
                </a:defRPr>
              </a:lvl6pPr>
              <a:lvl7pPr marL="2971800" indent="-228600" algn="ctr" eaLnBrk="0" fontAlgn="base" latinLnBrk="1" hangingPunct="0">
                <a:spcBef>
                  <a:spcPct val="0"/>
                </a:spcBef>
                <a:spcAft>
                  <a:spcPct val="0"/>
                </a:spcAft>
                <a:defRPr kumimoji="1">
                  <a:solidFill>
                    <a:schemeClr val="tx1"/>
                  </a:solidFill>
                  <a:latin typeface="굴림" pitchFamily="34" charset="-127"/>
                  <a:ea typeface="굴림" pitchFamily="34" charset="-127"/>
                </a:defRPr>
              </a:lvl7pPr>
              <a:lvl8pPr marL="3429000" indent="-228600" algn="ctr" eaLnBrk="0" fontAlgn="base" latinLnBrk="1" hangingPunct="0">
                <a:spcBef>
                  <a:spcPct val="0"/>
                </a:spcBef>
                <a:spcAft>
                  <a:spcPct val="0"/>
                </a:spcAft>
                <a:defRPr kumimoji="1">
                  <a:solidFill>
                    <a:schemeClr val="tx1"/>
                  </a:solidFill>
                  <a:latin typeface="굴림" pitchFamily="34" charset="-127"/>
                  <a:ea typeface="굴림" pitchFamily="34" charset="-127"/>
                </a:defRPr>
              </a:lvl8pPr>
              <a:lvl9pPr marL="3886200" indent="-228600" algn="ctr" eaLnBrk="0" fontAlgn="base" latinLnBrk="1" hangingPunct="0">
                <a:spcBef>
                  <a:spcPct val="0"/>
                </a:spcBef>
                <a:spcAft>
                  <a:spcPct val="0"/>
                </a:spcAft>
                <a:defRPr kumimoji="1">
                  <a:solidFill>
                    <a:schemeClr val="tx1"/>
                  </a:solidFill>
                  <a:latin typeface="굴림" pitchFamily="34" charset="-127"/>
                  <a:ea typeface="굴림" pitchFamily="34" charset="-127"/>
                </a:defRPr>
              </a:lvl9pPr>
            </a:lstStyle>
            <a:p>
              <a:pPr eaLnBrk="1" hangingPunct="1"/>
              <a:r>
                <a:rPr lang="en-US" altLang="ko-KR" sz="1000">
                  <a:latin typeface="맑은 고딕" pitchFamily="34" charset="-127"/>
                  <a:ea typeface="맑은 고딕" pitchFamily="34" charset="-127"/>
                </a:rPr>
                <a:t>0.5V</a:t>
              </a:r>
              <a:endParaRPr lang="ko-KR" altLang="en-US" sz="1000">
                <a:latin typeface="맑은 고딕" pitchFamily="34" charset="-127"/>
                <a:ea typeface="맑은 고딕" pitchFamily="34" charset="-127"/>
              </a:endParaRPr>
            </a:p>
          </p:txBody>
        </p:sp>
        <p:sp>
          <p:nvSpPr>
            <p:cNvPr id="48" name="TextBox 24"/>
            <p:cNvSpPr txBox="1">
              <a:spLocks noChangeArrowheads="1"/>
            </p:cNvSpPr>
            <p:nvPr/>
          </p:nvSpPr>
          <p:spPr bwMode="auto">
            <a:xfrm>
              <a:off x="3143274" y="5536284"/>
              <a:ext cx="50405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굴림" pitchFamily="34" charset="-127"/>
                  <a:ea typeface="굴림" pitchFamily="34" charset="-127"/>
                </a:defRPr>
              </a:lvl1pPr>
              <a:lvl2pPr marL="742950" indent="-285750" eaLnBrk="0" hangingPunct="0">
                <a:defRPr kumimoji="1">
                  <a:solidFill>
                    <a:schemeClr val="tx1"/>
                  </a:solidFill>
                  <a:latin typeface="굴림" pitchFamily="34" charset="-127"/>
                  <a:ea typeface="굴림" pitchFamily="34" charset="-127"/>
                </a:defRPr>
              </a:lvl2pPr>
              <a:lvl3pPr marL="1143000" indent="-228600" eaLnBrk="0" hangingPunct="0">
                <a:defRPr kumimoji="1">
                  <a:solidFill>
                    <a:schemeClr val="tx1"/>
                  </a:solidFill>
                  <a:latin typeface="굴림" pitchFamily="34" charset="-127"/>
                  <a:ea typeface="굴림" pitchFamily="34" charset="-127"/>
                </a:defRPr>
              </a:lvl3pPr>
              <a:lvl4pPr marL="1600200" indent="-228600" eaLnBrk="0" hangingPunct="0">
                <a:defRPr kumimoji="1">
                  <a:solidFill>
                    <a:schemeClr val="tx1"/>
                  </a:solidFill>
                  <a:latin typeface="굴림" pitchFamily="34" charset="-127"/>
                  <a:ea typeface="굴림" pitchFamily="34" charset="-127"/>
                </a:defRPr>
              </a:lvl4pPr>
              <a:lvl5pPr marL="2057400" indent="-228600" eaLnBrk="0" hangingPunct="0">
                <a:defRPr kumimoji="1">
                  <a:solidFill>
                    <a:schemeClr val="tx1"/>
                  </a:solidFill>
                  <a:latin typeface="굴림" pitchFamily="34" charset="-127"/>
                  <a:ea typeface="굴림" pitchFamily="34" charset="-127"/>
                </a:defRPr>
              </a:lvl5pPr>
              <a:lvl6pPr marL="2514600" indent="-228600" algn="ctr" eaLnBrk="0" fontAlgn="base" latinLnBrk="1" hangingPunct="0">
                <a:spcBef>
                  <a:spcPct val="0"/>
                </a:spcBef>
                <a:spcAft>
                  <a:spcPct val="0"/>
                </a:spcAft>
                <a:defRPr kumimoji="1">
                  <a:solidFill>
                    <a:schemeClr val="tx1"/>
                  </a:solidFill>
                  <a:latin typeface="굴림" pitchFamily="34" charset="-127"/>
                  <a:ea typeface="굴림" pitchFamily="34" charset="-127"/>
                </a:defRPr>
              </a:lvl6pPr>
              <a:lvl7pPr marL="2971800" indent="-228600" algn="ctr" eaLnBrk="0" fontAlgn="base" latinLnBrk="1" hangingPunct="0">
                <a:spcBef>
                  <a:spcPct val="0"/>
                </a:spcBef>
                <a:spcAft>
                  <a:spcPct val="0"/>
                </a:spcAft>
                <a:defRPr kumimoji="1">
                  <a:solidFill>
                    <a:schemeClr val="tx1"/>
                  </a:solidFill>
                  <a:latin typeface="굴림" pitchFamily="34" charset="-127"/>
                  <a:ea typeface="굴림" pitchFamily="34" charset="-127"/>
                </a:defRPr>
              </a:lvl7pPr>
              <a:lvl8pPr marL="3429000" indent="-228600" algn="ctr" eaLnBrk="0" fontAlgn="base" latinLnBrk="1" hangingPunct="0">
                <a:spcBef>
                  <a:spcPct val="0"/>
                </a:spcBef>
                <a:spcAft>
                  <a:spcPct val="0"/>
                </a:spcAft>
                <a:defRPr kumimoji="1">
                  <a:solidFill>
                    <a:schemeClr val="tx1"/>
                  </a:solidFill>
                  <a:latin typeface="굴림" pitchFamily="34" charset="-127"/>
                  <a:ea typeface="굴림" pitchFamily="34" charset="-127"/>
                </a:defRPr>
              </a:lvl8pPr>
              <a:lvl9pPr marL="3886200" indent="-228600" algn="ctr" eaLnBrk="0" fontAlgn="base" latinLnBrk="1" hangingPunct="0">
                <a:spcBef>
                  <a:spcPct val="0"/>
                </a:spcBef>
                <a:spcAft>
                  <a:spcPct val="0"/>
                </a:spcAft>
                <a:defRPr kumimoji="1">
                  <a:solidFill>
                    <a:schemeClr val="tx1"/>
                  </a:solidFill>
                  <a:latin typeface="굴림" pitchFamily="34" charset="-127"/>
                  <a:ea typeface="굴림" pitchFamily="34" charset="-127"/>
                </a:defRPr>
              </a:lvl9pPr>
            </a:lstStyle>
            <a:p>
              <a:pPr eaLnBrk="1" hangingPunct="1"/>
              <a:r>
                <a:rPr lang="en-US" altLang="ko-KR" sz="1000">
                  <a:latin typeface="맑은 고딕" pitchFamily="34" charset="-127"/>
                  <a:ea typeface="맑은 고딕" pitchFamily="34" charset="-127"/>
                </a:rPr>
                <a:t>0.2V</a:t>
              </a:r>
              <a:endParaRPr lang="ko-KR" altLang="en-US" sz="1000">
                <a:latin typeface="맑은 고딕" pitchFamily="34" charset="-127"/>
                <a:ea typeface="맑은 고딕" pitchFamily="34" charset="-127"/>
              </a:endParaRPr>
            </a:p>
          </p:txBody>
        </p:sp>
        <p:cxnSp>
          <p:nvCxnSpPr>
            <p:cNvPr id="49" name="직선 연결선 25"/>
            <p:cNvCxnSpPr>
              <a:cxnSpLocks noChangeShapeType="1"/>
            </p:cNvCxnSpPr>
            <p:nvPr/>
          </p:nvCxnSpPr>
          <p:spPr bwMode="auto">
            <a:xfrm rot="5400000">
              <a:off x="1568624" y="4437112"/>
              <a:ext cx="288032" cy="0"/>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50" name="직선 연결선 29"/>
            <p:cNvCxnSpPr>
              <a:cxnSpLocks noChangeShapeType="1"/>
            </p:cNvCxnSpPr>
            <p:nvPr/>
          </p:nvCxnSpPr>
          <p:spPr bwMode="auto">
            <a:xfrm flipV="1">
              <a:off x="1496616" y="3068961"/>
              <a:ext cx="2592288" cy="2592287"/>
            </a:xfrm>
            <a:prstGeom prst="line">
              <a:avLst/>
            </a:prstGeom>
            <a:noFill/>
            <a:ln w="12700" algn="ctr">
              <a:solidFill>
                <a:srgbClr val="0000FF"/>
              </a:solidFill>
              <a:round/>
              <a:headEnd/>
              <a:tailEnd/>
            </a:ln>
            <a:extLst>
              <a:ext uri="{909E8E84-426E-40DD-AFC4-6F175D3DCCD1}">
                <a14:hiddenFill xmlns:a14="http://schemas.microsoft.com/office/drawing/2010/main">
                  <a:noFill/>
                </a14:hiddenFill>
              </a:ext>
            </a:extLst>
          </p:spPr>
        </p:cxnSp>
        <p:cxnSp>
          <p:nvCxnSpPr>
            <p:cNvPr id="51" name="직선 연결선 30"/>
            <p:cNvCxnSpPr>
              <a:cxnSpLocks noChangeShapeType="1"/>
            </p:cNvCxnSpPr>
            <p:nvPr/>
          </p:nvCxnSpPr>
          <p:spPr bwMode="auto">
            <a:xfrm rot="5400000">
              <a:off x="1352600" y="4437112"/>
              <a:ext cx="288032" cy="0"/>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52" name="직선 연결선 32"/>
            <p:cNvCxnSpPr>
              <a:cxnSpLocks noChangeShapeType="1"/>
            </p:cNvCxnSpPr>
            <p:nvPr/>
          </p:nvCxnSpPr>
          <p:spPr bwMode="auto">
            <a:xfrm>
              <a:off x="1496616" y="4581128"/>
              <a:ext cx="0" cy="1080120"/>
            </a:xfrm>
            <a:prstGeom prst="line">
              <a:avLst/>
            </a:prstGeom>
            <a:noFill/>
            <a:ln w="9525" algn="ctr">
              <a:solidFill>
                <a:srgbClr val="FF0000"/>
              </a:solidFill>
              <a:prstDash val="sysDash"/>
              <a:round/>
              <a:headEnd/>
              <a:tailEnd/>
            </a:ln>
            <a:extLst>
              <a:ext uri="{909E8E84-426E-40DD-AFC4-6F175D3DCCD1}">
                <a14:hiddenFill xmlns:a14="http://schemas.microsoft.com/office/drawing/2010/main">
                  <a:noFill/>
                </a14:hiddenFill>
              </a:ext>
            </a:extLst>
          </p:spPr>
        </p:cxnSp>
        <p:cxnSp>
          <p:nvCxnSpPr>
            <p:cNvPr id="53" name="직선 연결선 34"/>
            <p:cNvCxnSpPr>
              <a:cxnSpLocks noChangeShapeType="1"/>
            </p:cNvCxnSpPr>
            <p:nvPr/>
          </p:nvCxnSpPr>
          <p:spPr bwMode="auto">
            <a:xfrm flipH="1">
              <a:off x="1712640" y="5440461"/>
              <a:ext cx="1224136" cy="0"/>
            </a:xfrm>
            <a:prstGeom prst="line">
              <a:avLst/>
            </a:prstGeom>
            <a:noFill/>
            <a:ln w="9525" algn="ctr">
              <a:solidFill>
                <a:srgbClr val="FF0000"/>
              </a:solidFill>
              <a:prstDash val="sysDash"/>
              <a:round/>
              <a:headEnd/>
              <a:tailEnd/>
            </a:ln>
            <a:extLst>
              <a:ext uri="{909E8E84-426E-40DD-AFC4-6F175D3DCCD1}">
                <a14:hiddenFill xmlns:a14="http://schemas.microsoft.com/office/drawing/2010/main">
                  <a:noFill/>
                </a14:hiddenFill>
              </a:ext>
            </a:extLst>
          </p:spPr>
        </p:cxnSp>
        <p:cxnSp>
          <p:nvCxnSpPr>
            <p:cNvPr id="54" name="직선 연결선 37"/>
            <p:cNvCxnSpPr>
              <a:cxnSpLocks noChangeShapeType="1"/>
            </p:cNvCxnSpPr>
            <p:nvPr/>
          </p:nvCxnSpPr>
          <p:spPr bwMode="auto">
            <a:xfrm flipH="1">
              <a:off x="1496616" y="5661248"/>
              <a:ext cx="1440160" cy="0"/>
            </a:xfrm>
            <a:prstGeom prst="line">
              <a:avLst/>
            </a:prstGeom>
            <a:noFill/>
            <a:ln w="9525" algn="ctr">
              <a:solidFill>
                <a:srgbClr val="FF0000"/>
              </a:solidFill>
              <a:prstDash val="sysDash"/>
              <a:round/>
              <a:headEnd/>
              <a:tailEnd/>
            </a:ln>
            <a:extLst>
              <a:ext uri="{909E8E84-426E-40DD-AFC4-6F175D3DCCD1}">
                <a14:hiddenFill xmlns:a14="http://schemas.microsoft.com/office/drawing/2010/main">
                  <a:noFill/>
                </a14:hiddenFill>
              </a:ext>
            </a:extLst>
          </p:spPr>
        </p:cxnSp>
        <p:cxnSp>
          <p:nvCxnSpPr>
            <p:cNvPr id="55" name="직선 연결선 41"/>
            <p:cNvCxnSpPr>
              <a:cxnSpLocks noChangeShapeType="1"/>
            </p:cNvCxnSpPr>
            <p:nvPr/>
          </p:nvCxnSpPr>
          <p:spPr bwMode="auto">
            <a:xfrm>
              <a:off x="1712640" y="4581128"/>
              <a:ext cx="0" cy="864096"/>
            </a:xfrm>
            <a:prstGeom prst="line">
              <a:avLst/>
            </a:prstGeom>
            <a:noFill/>
            <a:ln w="9525" algn="ctr">
              <a:solidFill>
                <a:srgbClr val="FF0000"/>
              </a:solidFill>
              <a:prstDash val="sysDash"/>
              <a:round/>
              <a:headEnd/>
              <a:tailEnd/>
            </a:ln>
            <a:extLst>
              <a:ext uri="{909E8E84-426E-40DD-AFC4-6F175D3DCCD1}">
                <a14:hiddenFill xmlns:a14="http://schemas.microsoft.com/office/drawing/2010/main">
                  <a:noFill/>
                </a14:hiddenFill>
              </a:ext>
            </a:extLst>
          </p:spPr>
        </p:cxnSp>
        <p:sp>
          <p:nvSpPr>
            <p:cNvPr id="56" name="TextBox 43"/>
            <p:cNvSpPr txBox="1">
              <a:spLocks noChangeArrowheads="1"/>
            </p:cNvSpPr>
            <p:nvPr/>
          </p:nvSpPr>
          <p:spPr bwMode="auto">
            <a:xfrm>
              <a:off x="992560" y="4221088"/>
              <a:ext cx="576064"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굴림" pitchFamily="34" charset="-127"/>
                  <a:ea typeface="굴림" pitchFamily="34" charset="-127"/>
                </a:defRPr>
              </a:lvl1pPr>
              <a:lvl2pPr marL="742950" indent="-285750" eaLnBrk="0" hangingPunct="0">
                <a:defRPr kumimoji="1">
                  <a:solidFill>
                    <a:schemeClr val="tx1"/>
                  </a:solidFill>
                  <a:latin typeface="굴림" pitchFamily="34" charset="-127"/>
                  <a:ea typeface="굴림" pitchFamily="34" charset="-127"/>
                </a:defRPr>
              </a:lvl2pPr>
              <a:lvl3pPr marL="1143000" indent="-228600" eaLnBrk="0" hangingPunct="0">
                <a:defRPr kumimoji="1">
                  <a:solidFill>
                    <a:schemeClr val="tx1"/>
                  </a:solidFill>
                  <a:latin typeface="굴림" pitchFamily="34" charset="-127"/>
                  <a:ea typeface="굴림" pitchFamily="34" charset="-127"/>
                </a:defRPr>
              </a:lvl3pPr>
              <a:lvl4pPr marL="1600200" indent="-228600" eaLnBrk="0" hangingPunct="0">
                <a:defRPr kumimoji="1">
                  <a:solidFill>
                    <a:schemeClr val="tx1"/>
                  </a:solidFill>
                  <a:latin typeface="굴림" pitchFamily="34" charset="-127"/>
                  <a:ea typeface="굴림" pitchFamily="34" charset="-127"/>
                </a:defRPr>
              </a:lvl4pPr>
              <a:lvl5pPr marL="2057400" indent="-228600" eaLnBrk="0" hangingPunct="0">
                <a:defRPr kumimoji="1">
                  <a:solidFill>
                    <a:schemeClr val="tx1"/>
                  </a:solidFill>
                  <a:latin typeface="굴림" pitchFamily="34" charset="-127"/>
                  <a:ea typeface="굴림" pitchFamily="34" charset="-127"/>
                </a:defRPr>
              </a:lvl5pPr>
              <a:lvl6pPr marL="2514600" indent="-228600" algn="ctr" eaLnBrk="0" fontAlgn="base" latinLnBrk="1" hangingPunct="0">
                <a:spcBef>
                  <a:spcPct val="0"/>
                </a:spcBef>
                <a:spcAft>
                  <a:spcPct val="0"/>
                </a:spcAft>
                <a:defRPr kumimoji="1">
                  <a:solidFill>
                    <a:schemeClr val="tx1"/>
                  </a:solidFill>
                  <a:latin typeface="굴림" pitchFamily="34" charset="-127"/>
                  <a:ea typeface="굴림" pitchFamily="34" charset="-127"/>
                </a:defRPr>
              </a:lvl6pPr>
              <a:lvl7pPr marL="2971800" indent="-228600" algn="ctr" eaLnBrk="0" fontAlgn="base" latinLnBrk="1" hangingPunct="0">
                <a:spcBef>
                  <a:spcPct val="0"/>
                </a:spcBef>
                <a:spcAft>
                  <a:spcPct val="0"/>
                </a:spcAft>
                <a:defRPr kumimoji="1">
                  <a:solidFill>
                    <a:schemeClr val="tx1"/>
                  </a:solidFill>
                  <a:latin typeface="굴림" pitchFamily="34" charset="-127"/>
                  <a:ea typeface="굴림" pitchFamily="34" charset="-127"/>
                </a:defRPr>
              </a:lvl7pPr>
              <a:lvl8pPr marL="3429000" indent="-228600" algn="ctr" eaLnBrk="0" fontAlgn="base" latinLnBrk="1" hangingPunct="0">
                <a:spcBef>
                  <a:spcPct val="0"/>
                </a:spcBef>
                <a:spcAft>
                  <a:spcPct val="0"/>
                </a:spcAft>
                <a:defRPr kumimoji="1">
                  <a:solidFill>
                    <a:schemeClr val="tx1"/>
                  </a:solidFill>
                  <a:latin typeface="굴림" pitchFamily="34" charset="-127"/>
                  <a:ea typeface="굴림" pitchFamily="34" charset="-127"/>
                </a:defRPr>
              </a:lvl8pPr>
              <a:lvl9pPr marL="3886200" indent="-228600" algn="ctr" eaLnBrk="0" fontAlgn="base" latinLnBrk="1" hangingPunct="0">
                <a:spcBef>
                  <a:spcPct val="0"/>
                </a:spcBef>
                <a:spcAft>
                  <a:spcPct val="0"/>
                </a:spcAft>
                <a:defRPr kumimoji="1">
                  <a:solidFill>
                    <a:schemeClr val="tx1"/>
                  </a:solidFill>
                  <a:latin typeface="굴림" pitchFamily="34" charset="-127"/>
                  <a:ea typeface="굴림" pitchFamily="34" charset="-127"/>
                </a:defRPr>
              </a:lvl9pPr>
            </a:lstStyle>
            <a:p>
              <a:pPr eaLnBrk="1" hangingPunct="1"/>
              <a:r>
                <a:rPr lang="en-US" altLang="ko-KR" sz="1000">
                  <a:latin typeface="맑은 고딕" pitchFamily="34" charset="-127"/>
                  <a:ea typeface="맑은 고딕" pitchFamily="34" charset="-127"/>
                </a:rPr>
                <a:t>-360A</a:t>
              </a:r>
              <a:endParaRPr lang="ko-KR" altLang="en-US" sz="1000">
                <a:latin typeface="맑은 고딕" pitchFamily="34" charset="-127"/>
                <a:ea typeface="맑은 고딕" pitchFamily="34" charset="-127"/>
              </a:endParaRPr>
            </a:p>
          </p:txBody>
        </p:sp>
        <p:cxnSp>
          <p:nvCxnSpPr>
            <p:cNvPr id="57" name="직선 연결선 44"/>
            <p:cNvCxnSpPr>
              <a:cxnSpLocks noChangeShapeType="1"/>
            </p:cNvCxnSpPr>
            <p:nvPr/>
          </p:nvCxnSpPr>
          <p:spPr bwMode="auto">
            <a:xfrm>
              <a:off x="3872880" y="3284984"/>
              <a:ext cx="0" cy="1008112"/>
            </a:xfrm>
            <a:prstGeom prst="line">
              <a:avLst/>
            </a:prstGeom>
            <a:noFill/>
            <a:ln w="9525" algn="ctr">
              <a:solidFill>
                <a:srgbClr val="FF0000"/>
              </a:solidFill>
              <a:prstDash val="sysDash"/>
              <a:round/>
              <a:headEnd/>
              <a:tailEnd/>
            </a:ln>
            <a:extLst>
              <a:ext uri="{909E8E84-426E-40DD-AFC4-6F175D3DCCD1}">
                <a14:hiddenFill xmlns:a14="http://schemas.microsoft.com/office/drawing/2010/main">
                  <a:noFill/>
                </a14:hiddenFill>
              </a:ext>
            </a:extLst>
          </p:spPr>
        </p:cxnSp>
        <p:cxnSp>
          <p:nvCxnSpPr>
            <p:cNvPr id="58" name="직선 연결선 46"/>
            <p:cNvCxnSpPr>
              <a:cxnSpLocks noChangeShapeType="1"/>
            </p:cNvCxnSpPr>
            <p:nvPr/>
          </p:nvCxnSpPr>
          <p:spPr bwMode="auto">
            <a:xfrm flipH="1">
              <a:off x="3224808" y="3284984"/>
              <a:ext cx="648072" cy="0"/>
            </a:xfrm>
            <a:prstGeom prst="line">
              <a:avLst/>
            </a:prstGeom>
            <a:noFill/>
            <a:ln w="9525" algn="ctr">
              <a:solidFill>
                <a:srgbClr val="FF0000"/>
              </a:solidFill>
              <a:prstDash val="sysDash"/>
              <a:round/>
              <a:headEnd/>
              <a:tailEnd/>
            </a:ln>
            <a:extLst>
              <a:ext uri="{909E8E84-426E-40DD-AFC4-6F175D3DCCD1}">
                <a14:hiddenFill xmlns:a14="http://schemas.microsoft.com/office/drawing/2010/main">
                  <a:noFill/>
                </a14:hiddenFill>
              </a:ext>
            </a:extLst>
          </p:spPr>
        </p:cxnSp>
        <p:cxnSp>
          <p:nvCxnSpPr>
            <p:cNvPr id="59" name="직선 연결선 48"/>
            <p:cNvCxnSpPr>
              <a:cxnSpLocks noChangeShapeType="1"/>
            </p:cNvCxnSpPr>
            <p:nvPr/>
          </p:nvCxnSpPr>
          <p:spPr bwMode="auto">
            <a:xfrm flipH="1">
              <a:off x="3220045" y="3068960"/>
              <a:ext cx="868859" cy="0"/>
            </a:xfrm>
            <a:prstGeom prst="line">
              <a:avLst/>
            </a:prstGeom>
            <a:noFill/>
            <a:ln w="9525" algn="ctr">
              <a:solidFill>
                <a:srgbClr val="FF0000"/>
              </a:solidFill>
              <a:prstDash val="sysDash"/>
              <a:round/>
              <a:headEnd/>
              <a:tailEnd/>
            </a:ln>
            <a:extLst>
              <a:ext uri="{909E8E84-426E-40DD-AFC4-6F175D3DCCD1}">
                <a14:hiddenFill xmlns:a14="http://schemas.microsoft.com/office/drawing/2010/main">
                  <a:noFill/>
                </a14:hiddenFill>
              </a:ext>
            </a:extLst>
          </p:spPr>
        </p:cxnSp>
        <p:cxnSp>
          <p:nvCxnSpPr>
            <p:cNvPr id="60" name="직선 연결선 50"/>
            <p:cNvCxnSpPr>
              <a:cxnSpLocks noChangeShapeType="1"/>
            </p:cNvCxnSpPr>
            <p:nvPr/>
          </p:nvCxnSpPr>
          <p:spPr bwMode="auto">
            <a:xfrm>
              <a:off x="4088904" y="3068960"/>
              <a:ext cx="0" cy="1224136"/>
            </a:xfrm>
            <a:prstGeom prst="line">
              <a:avLst/>
            </a:prstGeom>
            <a:noFill/>
            <a:ln w="9525" algn="ctr">
              <a:solidFill>
                <a:srgbClr val="FF0000"/>
              </a:solidFill>
              <a:prstDash val="sysDash"/>
              <a:round/>
              <a:headEnd/>
              <a:tailEnd/>
            </a:ln>
            <a:extLst>
              <a:ext uri="{909E8E84-426E-40DD-AFC4-6F175D3DCCD1}">
                <a14:hiddenFill xmlns:a14="http://schemas.microsoft.com/office/drawing/2010/main">
                  <a:noFill/>
                </a14:hiddenFill>
              </a:ext>
            </a:extLst>
          </p:spPr>
        </p:cxnSp>
        <p:cxnSp>
          <p:nvCxnSpPr>
            <p:cNvPr id="61" name="직선 연결선 53"/>
            <p:cNvCxnSpPr>
              <a:cxnSpLocks noChangeShapeType="1"/>
            </p:cNvCxnSpPr>
            <p:nvPr/>
          </p:nvCxnSpPr>
          <p:spPr bwMode="auto">
            <a:xfrm>
              <a:off x="4088904" y="4293096"/>
              <a:ext cx="0" cy="288032"/>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62" name="직선 연결선 55"/>
            <p:cNvCxnSpPr>
              <a:cxnSpLocks noChangeShapeType="1"/>
            </p:cNvCxnSpPr>
            <p:nvPr/>
          </p:nvCxnSpPr>
          <p:spPr bwMode="auto">
            <a:xfrm flipV="1">
              <a:off x="4090501" y="3072634"/>
              <a:ext cx="642801" cy="1"/>
            </a:xfrm>
            <a:prstGeom prst="line">
              <a:avLst/>
            </a:prstGeom>
            <a:noFill/>
            <a:ln w="12700" algn="ctr">
              <a:solidFill>
                <a:srgbClr val="0000FF"/>
              </a:solidFill>
              <a:round/>
              <a:headEnd/>
              <a:tailEnd/>
            </a:ln>
            <a:extLst>
              <a:ext uri="{909E8E84-426E-40DD-AFC4-6F175D3DCCD1}">
                <a14:hiddenFill xmlns:a14="http://schemas.microsoft.com/office/drawing/2010/main">
                  <a:noFill/>
                </a14:hiddenFill>
              </a:ext>
            </a:extLst>
          </p:spPr>
        </p:cxnSp>
        <p:sp>
          <p:nvSpPr>
            <p:cNvPr id="63" name="TextBox 58"/>
            <p:cNvSpPr txBox="1">
              <a:spLocks noChangeArrowheads="1"/>
            </p:cNvSpPr>
            <p:nvPr/>
          </p:nvSpPr>
          <p:spPr bwMode="auto">
            <a:xfrm>
              <a:off x="3368824" y="4236328"/>
              <a:ext cx="576064"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굴림" pitchFamily="34" charset="-127"/>
                  <a:ea typeface="굴림" pitchFamily="34" charset="-127"/>
                </a:defRPr>
              </a:lvl1pPr>
              <a:lvl2pPr marL="742950" indent="-285750" eaLnBrk="0" hangingPunct="0">
                <a:defRPr kumimoji="1">
                  <a:solidFill>
                    <a:schemeClr val="tx1"/>
                  </a:solidFill>
                  <a:latin typeface="굴림" pitchFamily="34" charset="-127"/>
                  <a:ea typeface="굴림" pitchFamily="34" charset="-127"/>
                </a:defRPr>
              </a:lvl2pPr>
              <a:lvl3pPr marL="1143000" indent="-228600" eaLnBrk="0" hangingPunct="0">
                <a:defRPr kumimoji="1">
                  <a:solidFill>
                    <a:schemeClr val="tx1"/>
                  </a:solidFill>
                  <a:latin typeface="굴림" pitchFamily="34" charset="-127"/>
                  <a:ea typeface="굴림" pitchFamily="34" charset="-127"/>
                </a:defRPr>
              </a:lvl3pPr>
              <a:lvl4pPr marL="1600200" indent="-228600" eaLnBrk="0" hangingPunct="0">
                <a:defRPr kumimoji="1">
                  <a:solidFill>
                    <a:schemeClr val="tx1"/>
                  </a:solidFill>
                  <a:latin typeface="굴림" pitchFamily="34" charset="-127"/>
                  <a:ea typeface="굴림" pitchFamily="34" charset="-127"/>
                </a:defRPr>
              </a:lvl4pPr>
              <a:lvl5pPr marL="2057400" indent="-228600" eaLnBrk="0" hangingPunct="0">
                <a:defRPr kumimoji="1">
                  <a:solidFill>
                    <a:schemeClr val="tx1"/>
                  </a:solidFill>
                  <a:latin typeface="굴림" pitchFamily="34" charset="-127"/>
                  <a:ea typeface="굴림" pitchFamily="34" charset="-127"/>
                </a:defRPr>
              </a:lvl5pPr>
              <a:lvl6pPr marL="2514600" indent="-228600" algn="ctr" eaLnBrk="0" fontAlgn="base" latinLnBrk="1" hangingPunct="0">
                <a:spcBef>
                  <a:spcPct val="0"/>
                </a:spcBef>
                <a:spcAft>
                  <a:spcPct val="0"/>
                </a:spcAft>
                <a:defRPr kumimoji="1">
                  <a:solidFill>
                    <a:schemeClr val="tx1"/>
                  </a:solidFill>
                  <a:latin typeface="굴림" pitchFamily="34" charset="-127"/>
                  <a:ea typeface="굴림" pitchFamily="34" charset="-127"/>
                </a:defRPr>
              </a:lvl6pPr>
              <a:lvl7pPr marL="2971800" indent="-228600" algn="ctr" eaLnBrk="0" fontAlgn="base" latinLnBrk="1" hangingPunct="0">
                <a:spcBef>
                  <a:spcPct val="0"/>
                </a:spcBef>
                <a:spcAft>
                  <a:spcPct val="0"/>
                </a:spcAft>
                <a:defRPr kumimoji="1">
                  <a:solidFill>
                    <a:schemeClr val="tx1"/>
                  </a:solidFill>
                  <a:latin typeface="굴림" pitchFamily="34" charset="-127"/>
                  <a:ea typeface="굴림" pitchFamily="34" charset="-127"/>
                </a:defRPr>
              </a:lvl7pPr>
              <a:lvl8pPr marL="3429000" indent="-228600" algn="ctr" eaLnBrk="0" fontAlgn="base" latinLnBrk="1" hangingPunct="0">
                <a:spcBef>
                  <a:spcPct val="0"/>
                </a:spcBef>
                <a:spcAft>
                  <a:spcPct val="0"/>
                </a:spcAft>
                <a:defRPr kumimoji="1">
                  <a:solidFill>
                    <a:schemeClr val="tx1"/>
                  </a:solidFill>
                  <a:latin typeface="굴림" pitchFamily="34" charset="-127"/>
                  <a:ea typeface="굴림" pitchFamily="34" charset="-127"/>
                </a:defRPr>
              </a:lvl8pPr>
              <a:lvl9pPr marL="3886200" indent="-228600" algn="ctr" eaLnBrk="0" fontAlgn="base" latinLnBrk="1" hangingPunct="0">
                <a:spcBef>
                  <a:spcPct val="0"/>
                </a:spcBef>
                <a:spcAft>
                  <a:spcPct val="0"/>
                </a:spcAft>
                <a:defRPr kumimoji="1">
                  <a:solidFill>
                    <a:schemeClr val="tx1"/>
                  </a:solidFill>
                  <a:latin typeface="굴림" pitchFamily="34" charset="-127"/>
                  <a:ea typeface="굴림" pitchFamily="34" charset="-127"/>
                </a:defRPr>
              </a:lvl9pPr>
            </a:lstStyle>
            <a:p>
              <a:pPr eaLnBrk="1" hangingPunct="1"/>
              <a:r>
                <a:rPr lang="en-US" altLang="ko-KR" sz="1000">
                  <a:latin typeface="맑은 고딕" pitchFamily="34" charset="-127"/>
                  <a:ea typeface="맑은 고딕" pitchFamily="34" charset="-127"/>
                </a:rPr>
                <a:t>+230A</a:t>
              </a:r>
              <a:endParaRPr lang="ko-KR" altLang="en-US" sz="1000">
                <a:latin typeface="맑은 고딕" pitchFamily="34" charset="-127"/>
                <a:ea typeface="맑은 고딕" pitchFamily="34" charset="-127"/>
              </a:endParaRPr>
            </a:p>
          </p:txBody>
        </p:sp>
        <p:sp>
          <p:nvSpPr>
            <p:cNvPr id="64" name="TextBox 59"/>
            <p:cNvSpPr txBox="1">
              <a:spLocks noChangeArrowheads="1"/>
            </p:cNvSpPr>
            <p:nvPr/>
          </p:nvSpPr>
          <p:spPr bwMode="auto">
            <a:xfrm>
              <a:off x="3994036" y="4236328"/>
              <a:ext cx="576064"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굴림" pitchFamily="34" charset="-127"/>
                  <a:ea typeface="굴림" pitchFamily="34" charset="-127"/>
                </a:defRPr>
              </a:lvl1pPr>
              <a:lvl2pPr marL="742950" indent="-285750" eaLnBrk="0" hangingPunct="0">
                <a:defRPr kumimoji="1">
                  <a:solidFill>
                    <a:schemeClr val="tx1"/>
                  </a:solidFill>
                  <a:latin typeface="굴림" pitchFamily="34" charset="-127"/>
                  <a:ea typeface="굴림" pitchFamily="34" charset="-127"/>
                </a:defRPr>
              </a:lvl2pPr>
              <a:lvl3pPr marL="1143000" indent="-228600" eaLnBrk="0" hangingPunct="0">
                <a:defRPr kumimoji="1">
                  <a:solidFill>
                    <a:schemeClr val="tx1"/>
                  </a:solidFill>
                  <a:latin typeface="굴림" pitchFamily="34" charset="-127"/>
                  <a:ea typeface="굴림" pitchFamily="34" charset="-127"/>
                </a:defRPr>
              </a:lvl3pPr>
              <a:lvl4pPr marL="1600200" indent="-228600" eaLnBrk="0" hangingPunct="0">
                <a:defRPr kumimoji="1">
                  <a:solidFill>
                    <a:schemeClr val="tx1"/>
                  </a:solidFill>
                  <a:latin typeface="굴림" pitchFamily="34" charset="-127"/>
                  <a:ea typeface="굴림" pitchFamily="34" charset="-127"/>
                </a:defRPr>
              </a:lvl4pPr>
              <a:lvl5pPr marL="2057400" indent="-228600" eaLnBrk="0" hangingPunct="0">
                <a:defRPr kumimoji="1">
                  <a:solidFill>
                    <a:schemeClr val="tx1"/>
                  </a:solidFill>
                  <a:latin typeface="굴림" pitchFamily="34" charset="-127"/>
                  <a:ea typeface="굴림" pitchFamily="34" charset="-127"/>
                </a:defRPr>
              </a:lvl5pPr>
              <a:lvl6pPr marL="2514600" indent="-228600" algn="ctr" eaLnBrk="0" fontAlgn="base" latinLnBrk="1" hangingPunct="0">
                <a:spcBef>
                  <a:spcPct val="0"/>
                </a:spcBef>
                <a:spcAft>
                  <a:spcPct val="0"/>
                </a:spcAft>
                <a:defRPr kumimoji="1">
                  <a:solidFill>
                    <a:schemeClr val="tx1"/>
                  </a:solidFill>
                  <a:latin typeface="굴림" pitchFamily="34" charset="-127"/>
                  <a:ea typeface="굴림" pitchFamily="34" charset="-127"/>
                </a:defRPr>
              </a:lvl6pPr>
              <a:lvl7pPr marL="2971800" indent="-228600" algn="ctr" eaLnBrk="0" fontAlgn="base" latinLnBrk="1" hangingPunct="0">
                <a:spcBef>
                  <a:spcPct val="0"/>
                </a:spcBef>
                <a:spcAft>
                  <a:spcPct val="0"/>
                </a:spcAft>
                <a:defRPr kumimoji="1">
                  <a:solidFill>
                    <a:schemeClr val="tx1"/>
                  </a:solidFill>
                  <a:latin typeface="굴림" pitchFamily="34" charset="-127"/>
                  <a:ea typeface="굴림" pitchFamily="34" charset="-127"/>
                </a:defRPr>
              </a:lvl7pPr>
              <a:lvl8pPr marL="3429000" indent="-228600" algn="ctr" eaLnBrk="0" fontAlgn="base" latinLnBrk="1" hangingPunct="0">
                <a:spcBef>
                  <a:spcPct val="0"/>
                </a:spcBef>
                <a:spcAft>
                  <a:spcPct val="0"/>
                </a:spcAft>
                <a:defRPr kumimoji="1">
                  <a:solidFill>
                    <a:schemeClr val="tx1"/>
                  </a:solidFill>
                  <a:latin typeface="굴림" pitchFamily="34" charset="-127"/>
                  <a:ea typeface="굴림" pitchFamily="34" charset="-127"/>
                </a:defRPr>
              </a:lvl8pPr>
              <a:lvl9pPr marL="3886200" indent="-228600" algn="ctr" eaLnBrk="0" fontAlgn="base" latinLnBrk="1" hangingPunct="0">
                <a:spcBef>
                  <a:spcPct val="0"/>
                </a:spcBef>
                <a:spcAft>
                  <a:spcPct val="0"/>
                </a:spcAft>
                <a:defRPr kumimoji="1">
                  <a:solidFill>
                    <a:schemeClr val="tx1"/>
                  </a:solidFill>
                  <a:latin typeface="굴림" pitchFamily="34" charset="-127"/>
                  <a:ea typeface="굴림" pitchFamily="34" charset="-127"/>
                </a:defRPr>
              </a:lvl9pPr>
            </a:lstStyle>
            <a:p>
              <a:pPr eaLnBrk="1" hangingPunct="1"/>
              <a:r>
                <a:rPr lang="en-US" altLang="ko-KR" sz="1000">
                  <a:latin typeface="맑은 고딕" pitchFamily="34" charset="-127"/>
                  <a:ea typeface="맑은 고딕" pitchFamily="34" charset="-127"/>
                </a:rPr>
                <a:t>+270A</a:t>
              </a:r>
              <a:endParaRPr lang="ko-KR" altLang="en-US" sz="1000">
                <a:latin typeface="맑은 고딕" pitchFamily="34" charset="-127"/>
                <a:ea typeface="맑은 고딕" pitchFamily="34" charset="-127"/>
              </a:endParaRPr>
            </a:p>
          </p:txBody>
        </p:sp>
        <p:cxnSp>
          <p:nvCxnSpPr>
            <p:cNvPr id="65" name="직선 연결선 60"/>
            <p:cNvCxnSpPr>
              <a:cxnSpLocks noChangeShapeType="1"/>
            </p:cNvCxnSpPr>
            <p:nvPr/>
          </p:nvCxnSpPr>
          <p:spPr bwMode="auto">
            <a:xfrm flipV="1">
              <a:off x="853783" y="5658390"/>
              <a:ext cx="642801" cy="1"/>
            </a:xfrm>
            <a:prstGeom prst="line">
              <a:avLst/>
            </a:prstGeom>
            <a:noFill/>
            <a:ln w="12700" algn="ctr">
              <a:solidFill>
                <a:srgbClr val="0000FF"/>
              </a:solidFill>
              <a:round/>
              <a:headEnd/>
              <a:tailEnd/>
            </a:ln>
            <a:extLst>
              <a:ext uri="{909E8E84-426E-40DD-AFC4-6F175D3DCCD1}">
                <a14:hiddenFill xmlns:a14="http://schemas.microsoft.com/office/drawing/2010/main">
                  <a:noFill/>
                </a14:hiddenFill>
              </a:ext>
            </a:extLst>
          </p:spPr>
        </p:cxnSp>
        <p:sp>
          <p:nvSpPr>
            <p:cNvPr id="66" name="TextBox 62"/>
            <p:cNvSpPr txBox="1">
              <a:spLocks noChangeArrowheads="1"/>
            </p:cNvSpPr>
            <p:nvPr/>
          </p:nvSpPr>
          <p:spPr bwMode="auto">
            <a:xfrm>
              <a:off x="2674144" y="4394215"/>
              <a:ext cx="576064"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굴림" pitchFamily="34" charset="-127"/>
                  <a:ea typeface="굴림" pitchFamily="34" charset="-127"/>
                </a:defRPr>
              </a:lvl1pPr>
              <a:lvl2pPr marL="742950" indent="-285750" eaLnBrk="0" hangingPunct="0">
                <a:defRPr kumimoji="1">
                  <a:solidFill>
                    <a:schemeClr val="tx1"/>
                  </a:solidFill>
                  <a:latin typeface="굴림" pitchFamily="34" charset="-127"/>
                  <a:ea typeface="굴림" pitchFamily="34" charset="-127"/>
                </a:defRPr>
              </a:lvl2pPr>
              <a:lvl3pPr marL="1143000" indent="-228600" eaLnBrk="0" hangingPunct="0">
                <a:defRPr kumimoji="1">
                  <a:solidFill>
                    <a:schemeClr val="tx1"/>
                  </a:solidFill>
                  <a:latin typeface="굴림" pitchFamily="34" charset="-127"/>
                  <a:ea typeface="굴림" pitchFamily="34" charset="-127"/>
                </a:defRPr>
              </a:lvl3pPr>
              <a:lvl4pPr marL="1600200" indent="-228600" eaLnBrk="0" hangingPunct="0">
                <a:defRPr kumimoji="1">
                  <a:solidFill>
                    <a:schemeClr val="tx1"/>
                  </a:solidFill>
                  <a:latin typeface="굴림" pitchFamily="34" charset="-127"/>
                  <a:ea typeface="굴림" pitchFamily="34" charset="-127"/>
                </a:defRPr>
              </a:lvl4pPr>
              <a:lvl5pPr marL="2057400" indent="-228600" eaLnBrk="0" hangingPunct="0">
                <a:defRPr kumimoji="1">
                  <a:solidFill>
                    <a:schemeClr val="tx1"/>
                  </a:solidFill>
                  <a:latin typeface="굴림" pitchFamily="34" charset="-127"/>
                  <a:ea typeface="굴림" pitchFamily="34" charset="-127"/>
                </a:defRPr>
              </a:lvl5pPr>
              <a:lvl6pPr marL="2514600" indent="-228600" algn="ctr" eaLnBrk="0" fontAlgn="base" latinLnBrk="1" hangingPunct="0">
                <a:spcBef>
                  <a:spcPct val="0"/>
                </a:spcBef>
                <a:spcAft>
                  <a:spcPct val="0"/>
                </a:spcAft>
                <a:defRPr kumimoji="1">
                  <a:solidFill>
                    <a:schemeClr val="tx1"/>
                  </a:solidFill>
                  <a:latin typeface="굴림" pitchFamily="34" charset="-127"/>
                  <a:ea typeface="굴림" pitchFamily="34" charset="-127"/>
                </a:defRPr>
              </a:lvl6pPr>
              <a:lvl7pPr marL="2971800" indent="-228600" algn="ctr" eaLnBrk="0" fontAlgn="base" latinLnBrk="1" hangingPunct="0">
                <a:spcBef>
                  <a:spcPct val="0"/>
                </a:spcBef>
                <a:spcAft>
                  <a:spcPct val="0"/>
                </a:spcAft>
                <a:defRPr kumimoji="1">
                  <a:solidFill>
                    <a:schemeClr val="tx1"/>
                  </a:solidFill>
                  <a:latin typeface="굴림" pitchFamily="34" charset="-127"/>
                  <a:ea typeface="굴림" pitchFamily="34" charset="-127"/>
                </a:defRPr>
              </a:lvl7pPr>
              <a:lvl8pPr marL="3429000" indent="-228600" algn="ctr" eaLnBrk="0" fontAlgn="base" latinLnBrk="1" hangingPunct="0">
                <a:spcBef>
                  <a:spcPct val="0"/>
                </a:spcBef>
                <a:spcAft>
                  <a:spcPct val="0"/>
                </a:spcAft>
                <a:defRPr kumimoji="1">
                  <a:solidFill>
                    <a:schemeClr val="tx1"/>
                  </a:solidFill>
                  <a:latin typeface="굴림" pitchFamily="34" charset="-127"/>
                  <a:ea typeface="굴림" pitchFamily="34" charset="-127"/>
                </a:defRPr>
              </a:lvl8pPr>
              <a:lvl9pPr marL="3886200" indent="-228600" algn="ctr" eaLnBrk="0" fontAlgn="base" latinLnBrk="1" hangingPunct="0">
                <a:spcBef>
                  <a:spcPct val="0"/>
                </a:spcBef>
                <a:spcAft>
                  <a:spcPct val="0"/>
                </a:spcAft>
                <a:defRPr kumimoji="1">
                  <a:solidFill>
                    <a:schemeClr val="tx1"/>
                  </a:solidFill>
                  <a:latin typeface="굴림" pitchFamily="34" charset="-127"/>
                  <a:ea typeface="굴림" pitchFamily="34" charset="-127"/>
                </a:defRPr>
              </a:lvl9pPr>
            </a:lstStyle>
            <a:p>
              <a:pPr eaLnBrk="1" hangingPunct="1"/>
              <a:r>
                <a:rPr lang="en-US" altLang="ko-KR" sz="1000">
                  <a:latin typeface="맑은 고딕" pitchFamily="34" charset="-127"/>
                  <a:ea typeface="맑은 고딕" pitchFamily="34" charset="-127"/>
                </a:rPr>
                <a:t>0A</a:t>
              </a:r>
              <a:endParaRPr lang="ko-KR" altLang="en-US" sz="1000">
                <a:latin typeface="맑은 고딕" pitchFamily="34" charset="-127"/>
                <a:ea typeface="맑은 고딕" pitchFamily="34" charset="-127"/>
              </a:endParaRPr>
            </a:p>
          </p:txBody>
        </p:sp>
        <p:sp>
          <p:nvSpPr>
            <p:cNvPr id="67" name="TextBox 64"/>
            <p:cNvSpPr txBox="1">
              <a:spLocks noChangeArrowheads="1"/>
            </p:cNvSpPr>
            <p:nvPr/>
          </p:nvSpPr>
          <p:spPr bwMode="auto">
            <a:xfrm>
              <a:off x="2379762" y="3933056"/>
              <a:ext cx="72008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굴림" pitchFamily="34" charset="-127"/>
                  <a:ea typeface="굴림" pitchFamily="34" charset="-127"/>
                </a:defRPr>
              </a:lvl1pPr>
              <a:lvl2pPr marL="742950" indent="-285750" eaLnBrk="0" hangingPunct="0">
                <a:defRPr kumimoji="1">
                  <a:solidFill>
                    <a:schemeClr val="tx1"/>
                  </a:solidFill>
                  <a:latin typeface="굴림" pitchFamily="34" charset="-127"/>
                  <a:ea typeface="굴림" pitchFamily="34" charset="-127"/>
                </a:defRPr>
              </a:lvl2pPr>
              <a:lvl3pPr marL="1143000" indent="-228600" eaLnBrk="0" hangingPunct="0">
                <a:defRPr kumimoji="1">
                  <a:solidFill>
                    <a:schemeClr val="tx1"/>
                  </a:solidFill>
                  <a:latin typeface="굴림" pitchFamily="34" charset="-127"/>
                  <a:ea typeface="굴림" pitchFamily="34" charset="-127"/>
                </a:defRPr>
              </a:lvl3pPr>
              <a:lvl4pPr marL="1600200" indent="-228600" eaLnBrk="0" hangingPunct="0">
                <a:defRPr kumimoji="1">
                  <a:solidFill>
                    <a:schemeClr val="tx1"/>
                  </a:solidFill>
                  <a:latin typeface="굴림" pitchFamily="34" charset="-127"/>
                  <a:ea typeface="굴림" pitchFamily="34" charset="-127"/>
                </a:defRPr>
              </a:lvl4pPr>
              <a:lvl5pPr marL="2057400" indent="-228600" eaLnBrk="0" hangingPunct="0">
                <a:defRPr kumimoji="1">
                  <a:solidFill>
                    <a:schemeClr val="tx1"/>
                  </a:solidFill>
                  <a:latin typeface="굴림" pitchFamily="34" charset="-127"/>
                  <a:ea typeface="굴림" pitchFamily="34" charset="-127"/>
                </a:defRPr>
              </a:lvl5pPr>
              <a:lvl6pPr marL="2514600" indent="-228600" algn="ctr" eaLnBrk="0" fontAlgn="base" latinLnBrk="1" hangingPunct="0">
                <a:spcBef>
                  <a:spcPct val="0"/>
                </a:spcBef>
                <a:spcAft>
                  <a:spcPct val="0"/>
                </a:spcAft>
                <a:defRPr kumimoji="1">
                  <a:solidFill>
                    <a:schemeClr val="tx1"/>
                  </a:solidFill>
                  <a:latin typeface="굴림" pitchFamily="34" charset="-127"/>
                  <a:ea typeface="굴림" pitchFamily="34" charset="-127"/>
                </a:defRPr>
              </a:lvl6pPr>
              <a:lvl7pPr marL="2971800" indent="-228600" algn="ctr" eaLnBrk="0" fontAlgn="base" latinLnBrk="1" hangingPunct="0">
                <a:spcBef>
                  <a:spcPct val="0"/>
                </a:spcBef>
                <a:spcAft>
                  <a:spcPct val="0"/>
                </a:spcAft>
                <a:defRPr kumimoji="1">
                  <a:solidFill>
                    <a:schemeClr val="tx1"/>
                  </a:solidFill>
                  <a:latin typeface="굴림" pitchFamily="34" charset="-127"/>
                  <a:ea typeface="굴림" pitchFamily="34" charset="-127"/>
                </a:defRPr>
              </a:lvl7pPr>
              <a:lvl8pPr marL="3429000" indent="-228600" algn="ctr" eaLnBrk="0" fontAlgn="base" latinLnBrk="1" hangingPunct="0">
                <a:spcBef>
                  <a:spcPct val="0"/>
                </a:spcBef>
                <a:spcAft>
                  <a:spcPct val="0"/>
                </a:spcAft>
                <a:defRPr kumimoji="1">
                  <a:solidFill>
                    <a:schemeClr val="tx1"/>
                  </a:solidFill>
                  <a:latin typeface="굴림" pitchFamily="34" charset="-127"/>
                  <a:ea typeface="굴림" pitchFamily="34" charset="-127"/>
                </a:defRPr>
              </a:lvl8pPr>
              <a:lvl9pPr marL="3886200" indent="-228600" algn="ctr" eaLnBrk="0" fontAlgn="base" latinLnBrk="1" hangingPunct="0">
                <a:spcBef>
                  <a:spcPct val="0"/>
                </a:spcBef>
                <a:spcAft>
                  <a:spcPct val="0"/>
                </a:spcAft>
                <a:defRPr kumimoji="1">
                  <a:solidFill>
                    <a:schemeClr val="tx1"/>
                  </a:solidFill>
                  <a:latin typeface="굴림" pitchFamily="34" charset="-127"/>
                  <a:ea typeface="굴림" pitchFamily="34" charset="-127"/>
                </a:defRPr>
              </a:lvl9pPr>
            </a:lstStyle>
            <a:p>
              <a:pPr eaLnBrk="1" hangingPunct="1"/>
              <a:r>
                <a:rPr lang="en-US" altLang="ko-KR" sz="1000">
                  <a:latin typeface="맑은 고딕" pitchFamily="34" charset="-127"/>
                  <a:ea typeface="맑은 고딕" pitchFamily="34" charset="-127"/>
                </a:rPr>
                <a:t>2.8273V</a:t>
              </a:r>
              <a:endParaRPr lang="ko-KR" altLang="en-US" sz="1000">
                <a:latin typeface="맑은 고딕" pitchFamily="34" charset="-127"/>
                <a:ea typeface="맑은 고딕" pitchFamily="34" charset="-127"/>
              </a:endParaRPr>
            </a:p>
          </p:txBody>
        </p:sp>
        <p:cxnSp>
          <p:nvCxnSpPr>
            <p:cNvPr id="68" name="직선 연결선 65"/>
            <p:cNvCxnSpPr>
              <a:cxnSpLocks noChangeShapeType="1"/>
            </p:cNvCxnSpPr>
            <p:nvPr/>
          </p:nvCxnSpPr>
          <p:spPr bwMode="auto">
            <a:xfrm>
              <a:off x="2955826" y="4077072"/>
              <a:ext cx="288032" cy="0"/>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grpSp>
    </p:spTree>
    <p:extLst>
      <p:ext uri="{BB962C8B-B14F-4D97-AF65-F5344CB8AC3E}">
        <p14:creationId xmlns:p14="http://schemas.microsoft.com/office/powerpoint/2010/main" val="164948049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Slide Number Placeholder 5"/>
          <p:cNvSpPr>
            <a:spLocks noGrp="1"/>
          </p:cNvSpPr>
          <p:nvPr>
            <p:ph type="sldNum" sz="quarter" idx="4294967295"/>
          </p:nvPr>
        </p:nvSpPr>
        <p:spPr>
          <a:xfrm>
            <a:off x="7008813" y="6553200"/>
            <a:ext cx="1905000" cy="304800"/>
          </a:xfrm>
        </p:spPr>
        <p:txBody>
          <a:bodyPr/>
          <a:lstStyle/>
          <a:p>
            <a:fld id="{72E49FDC-B788-4C72-B9DF-169BD21227D2}" type="slidenum">
              <a:rPr lang="en-US"/>
              <a:pPr/>
              <a:t>11</a:t>
            </a:fld>
            <a:endParaRPr lang="en-US"/>
          </a:p>
        </p:txBody>
      </p:sp>
      <p:sp>
        <p:nvSpPr>
          <p:cNvPr id="276482" name="Rectangle 2"/>
          <p:cNvSpPr>
            <a:spLocks noGrp="1" noChangeArrowheads="1"/>
          </p:cNvSpPr>
          <p:nvPr>
            <p:ph type="title"/>
          </p:nvPr>
        </p:nvSpPr>
        <p:spPr bwMode="auto">
          <a:xfrm>
            <a:off x="685800" y="171544"/>
            <a:ext cx="6925235" cy="650875"/>
          </a:xfrm>
          <a:noFill/>
          <a:ln>
            <a:miter lim="800000"/>
            <a:headEnd/>
            <a:tailEnd/>
          </a:ln>
        </p:spPr>
        <p:txBody>
          <a:bodyPr vert="horz" wrap="square" lIns="91440" tIns="45720" rIns="91440" bIns="45720" numCol="1" anchor="t" anchorCtr="0" compatLnSpc="1">
            <a:prstTxWarp prst="textNoShape">
              <a:avLst/>
            </a:prstTxWarp>
          </a:bodyPr>
          <a:lstStyle/>
          <a:p>
            <a:r>
              <a:rPr lang="en-US" sz="3200" b="1" dirty="0" smtClean="0">
                <a:latin typeface="Arial" charset="0"/>
                <a:cs typeface="Arial" charset="0"/>
              </a:rPr>
              <a:t>Ideal Function Thinking</a:t>
            </a:r>
            <a:r>
              <a:rPr lang="en-US" sz="2800" b="1" dirty="0">
                <a:latin typeface="Arial" charset="0"/>
                <a:cs typeface="Arial" charset="0"/>
              </a:rPr>
              <a:t/>
            </a:r>
            <a:br>
              <a:rPr lang="en-US" sz="2800" b="1" dirty="0">
                <a:latin typeface="Arial" charset="0"/>
                <a:cs typeface="Arial" charset="0"/>
              </a:rPr>
            </a:br>
            <a:endParaRPr lang="en-US" sz="2800" b="1" dirty="0">
              <a:latin typeface="Arial" charset="0"/>
              <a:cs typeface="Arial" charset="0"/>
            </a:endParaRPr>
          </a:p>
        </p:txBody>
      </p:sp>
      <p:sp>
        <p:nvSpPr>
          <p:cNvPr id="276503" name="AutoShape 23"/>
          <p:cNvSpPr>
            <a:spLocks noChangeArrowheads="1"/>
          </p:cNvSpPr>
          <p:nvPr/>
        </p:nvSpPr>
        <p:spPr bwMode="auto">
          <a:xfrm>
            <a:off x="7280275" y="228600"/>
            <a:ext cx="355600" cy="241300"/>
          </a:xfrm>
          <a:prstGeom prst="flowChartPunchedTape">
            <a:avLst/>
          </a:prstGeom>
          <a:solidFill>
            <a:srgbClr val="00FF00"/>
          </a:solidFill>
          <a:ln w="12700">
            <a:solidFill>
              <a:schemeClr val="tx1"/>
            </a:solidFill>
            <a:miter lim="800000"/>
            <a:headEnd/>
            <a:tailEnd/>
          </a:ln>
          <a:effectLst/>
        </p:spPr>
        <p:txBody>
          <a:bodyPr wrap="none" anchor="ctr"/>
          <a:lstStyle/>
          <a:p>
            <a:pPr algn="ctr"/>
            <a:r>
              <a:rPr lang="en-US" sz="1000">
                <a:latin typeface="Arial" charset="0"/>
                <a:cs typeface="Arial" charset="0"/>
              </a:rPr>
              <a:t>I</a:t>
            </a:r>
          </a:p>
        </p:txBody>
      </p:sp>
      <p:sp>
        <p:nvSpPr>
          <p:cNvPr id="276504" name="AutoShape 24"/>
          <p:cNvSpPr>
            <a:spLocks noChangeArrowheads="1"/>
          </p:cNvSpPr>
          <p:nvPr/>
        </p:nvSpPr>
        <p:spPr bwMode="auto">
          <a:xfrm>
            <a:off x="7623175" y="228600"/>
            <a:ext cx="355600" cy="241300"/>
          </a:xfrm>
          <a:prstGeom prst="flowChartPunchedTape">
            <a:avLst/>
          </a:prstGeom>
          <a:solidFill>
            <a:srgbClr val="00FF00"/>
          </a:solidFill>
          <a:ln w="12700">
            <a:solidFill>
              <a:schemeClr val="tx1"/>
            </a:solidFill>
            <a:miter lim="800000"/>
            <a:headEnd/>
            <a:tailEnd/>
          </a:ln>
          <a:effectLst/>
        </p:spPr>
        <p:txBody>
          <a:bodyPr wrap="none" anchor="ctr"/>
          <a:lstStyle/>
          <a:p>
            <a:pPr algn="ctr"/>
            <a:r>
              <a:rPr lang="en-US" sz="1000">
                <a:latin typeface="Arial" charset="0"/>
                <a:cs typeface="Arial" charset="0"/>
              </a:rPr>
              <a:t>D</a:t>
            </a:r>
          </a:p>
        </p:txBody>
      </p:sp>
      <p:sp>
        <p:nvSpPr>
          <p:cNvPr id="276505" name="AutoShape 25"/>
          <p:cNvSpPr>
            <a:spLocks noChangeArrowheads="1"/>
          </p:cNvSpPr>
          <p:nvPr/>
        </p:nvSpPr>
        <p:spPr bwMode="auto">
          <a:xfrm>
            <a:off x="7966075" y="228600"/>
            <a:ext cx="355600" cy="241300"/>
          </a:xfrm>
          <a:prstGeom prst="flowChartPunchedTape">
            <a:avLst/>
          </a:prstGeom>
          <a:solidFill>
            <a:srgbClr val="00FF00"/>
          </a:solidFill>
          <a:ln w="12700">
            <a:solidFill>
              <a:schemeClr val="tx1"/>
            </a:solidFill>
            <a:miter lim="800000"/>
            <a:headEnd/>
            <a:tailEnd/>
          </a:ln>
          <a:effectLst/>
        </p:spPr>
        <p:txBody>
          <a:bodyPr wrap="none" anchor="ctr"/>
          <a:lstStyle/>
          <a:p>
            <a:pPr algn="ctr"/>
            <a:r>
              <a:rPr lang="en-US" sz="1000">
                <a:latin typeface="Arial" charset="0"/>
                <a:cs typeface="Arial" charset="0"/>
              </a:rPr>
              <a:t>D</a:t>
            </a:r>
          </a:p>
        </p:txBody>
      </p:sp>
      <p:sp>
        <p:nvSpPr>
          <p:cNvPr id="276506" name="AutoShape 26"/>
          <p:cNvSpPr>
            <a:spLocks noChangeArrowheads="1"/>
          </p:cNvSpPr>
          <p:nvPr/>
        </p:nvSpPr>
        <p:spPr bwMode="auto">
          <a:xfrm>
            <a:off x="8308975" y="228600"/>
            <a:ext cx="355600" cy="241300"/>
          </a:xfrm>
          <a:prstGeom prst="flowChartPunchedTape">
            <a:avLst/>
          </a:prstGeom>
          <a:solidFill>
            <a:schemeClr val="accent2">
              <a:lumMod val="60000"/>
              <a:lumOff val="40000"/>
            </a:schemeClr>
          </a:solidFill>
          <a:ln w="12700">
            <a:solidFill>
              <a:schemeClr val="tx1"/>
            </a:solidFill>
            <a:miter lim="800000"/>
            <a:headEnd/>
            <a:tailEnd/>
          </a:ln>
          <a:effectLst/>
        </p:spPr>
        <p:txBody>
          <a:bodyPr wrap="none" anchor="ctr"/>
          <a:lstStyle/>
          <a:p>
            <a:pPr algn="ctr"/>
            <a:r>
              <a:rPr lang="en-US" sz="1000" dirty="0">
                <a:latin typeface="Arial" charset="0"/>
                <a:cs typeface="Arial" charset="0"/>
              </a:rPr>
              <a:t>O</a:t>
            </a:r>
          </a:p>
        </p:txBody>
      </p:sp>
      <p:sp>
        <p:nvSpPr>
          <p:cNvPr id="276507" name="AutoShape 27"/>
          <p:cNvSpPr>
            <a:spLocks noChangeArrowheads="1"/>
          </p:cNvSpPr>
          <p:nvPr/>
        </p:nvSpPr>
        <p:spPr bwMode="auto">
          <a:xfrm>
            <a:off x="8651875" y="228600"/>
            <a:ext cx="355600" cy="241300"/>
          </a:xfrm>
          <a:prstGeom prst="flowChartPunchedTape">
            <a:avLst/>
          </a:prstGeom>
          <a:noFill/>
          <a:ln w="12700">
            <a:solidFill>
              <a:schemeClr val="tx1"/>
            </a:solidFill>
            <a:miter lim="800000"/>
            <a:headEnd/>
            <a:tailEnd/>
          </a:ln>
          <a:effectLst/>
        </p:spPr>
        <p:txBody>
          <a:bodyPr wrap="none" anchor="ctr"/>
          <a:lstStyle/>
          <a:p>
            <a:pPr algn="ctr"/>
            <a:r>
              <a:rPr lang="en-US" sz="1000">
                <a:latin typeface="Arial" charset="0"/>
                <a:cs typeface="Arial" charset="0"/>
              </a:rPr>
              <a:t>V</a:t>
            </a:r>
          </a:p>
        </p:txBody>
      </p:sp>
      <p:sp>
        <p:nvSpPr>
          <p:cNvPr id="2" name="Date Placeholder 1"/>
          <p:cNvSpPr>
            <a:spLocks noGrp="1"/>
          </p:cNvSpPr>
          <p:nvPr>
            <p:ph type="dt" sz="half" idx="4294967295"/>
          </p:nvPr>
        </p:nvSpPr>
        <p:spPr>
          <a:xfrm>
            <a:off x="253778" y="6488621"/>
            <a:ext cx="2475774" cy="269791"/>
          </a:xfrm>
          <a:prstGeom prst="rect">
            <a:avLst/>
          </a:prstGeom>
        </p:spPr>
        <p:txBody>
          <a:bodyPr/>
          <a:lstStyle/>
          <a:p>
            <a:r>
              <a:rPr lang="en-US" dirty="0" smtClean="0"/>
              <a:t>Form Revised 5/30/12</a:t>
            </a:r>
            <a:endParaRPr lang="en-US" dirty="0"/>
          </a:p>
        </p:txBody>
      </p:sp>
      <p:sp>
        <p:nvSpPr>
          <p:cNvPr id="3" name="Footer Placeholder 2"/>
          <p:cNvSpPr>
            <a:spLocks noGrp="1"/>
          </p:cNvSpPr>
          <p:nvPr>
            <p:ph type="ftr" sz="quarter" idx="4294967295"/>
          </p:nvPr>
        </p:nvSpPr>
        <p:spPr>
          <a:xfrm>
            <a:off x="3314700" y="6488621"/>
            <a:ext cx="2514600" cy="304800"/>
          </a:xfrm>
          <a:prstGeom prst="rect">
            <a:avLst/>
          </a:prstGeom>
        </p:spPr>
        <p:txBody>
          <a:bodyPr/>
          <a:lstStyle/>
          <a:p>
            <a:r>
              <a:rPr lang="en-US" smtClean="0"/>
              <a:t>2012 Copyright General Motors - GM Information</a:t>
            </a:r>
            <a:endParaRPr lang="en-US" dirty="0"/>
          </a:p>
        </p:txBody>
      </p:sp>
      <p:grpSp>
        <p:nvGrpSpPr>
          <p:cNvPr id="5" name="Group 4"/>
          <p:cNvGrpSpPr/>
          <p:nvPr/>
        </p:nvGrpSpPr>
        <p:grpSpPr>
          <a:xfrm>
            <a:off x="1713347" y="956246"/>
            <a:ext cx="4738309" cy="2290756"/>
            <a:chOff x="628627" y="3174445"/>
            <a:chExt cx="6296291" cy="3100403"/>
          </a:xfrm>
        </p:grpSpPr>
        <p:sp>
          <p:nvSpPr>
            <p:cNvPr id="25" name="Freeform 24"/>
            <p:cNvSpPr/>
            <p:nvPr/>
          </p:nvSpPr>
          <p:spPr bwMode="auto">
            <a:xfrm rot="20455966">
              <a:off x="1960444" y="4134252"/>
              <a:ext cx="3075349" cy="1246596"/>
            </a:xfrm>
            <a:custGeom>
              <a:avLst/>
              <a:gdLst>
                <a:gd name="connsiteX0" fmla="*/ 23056 w 3075349"/>
                <a:gd name="connsiteY0" fmla="*/ 1240008 h 1246596"/>
                <a:gd name="connsiteX1" fmla="*/ 113209 w 3075349"/>
                <a:gd name="connsiteY1" fmla="*/ 1214250 h 1246596"/>
                <a:gd name="connsiteX2" fmla="*/ 203361 w 3075349"/>
                <a:gd name="connsiteY2" fmla="*/ 1188492 h 1246596"/>
                <a:gd name="connsiteX3" fmla="*/ 241997 w 3075349"/>
                <a:gd name="connsiteY3" fmla="*/ 1162735 h 1246596"/>
                <a:gd name="connsiteX4" fmla="*/ 267755 w 3075349"/>
                <a:gd name="connsiteY4" fmla="*/ 1124098 h 1246596"/>
                <a:gd name="connsiteX5" fmla="*/ 306392 w 3075349"/>
                <a:gd name="connsiteY5" fmla="*/ 1111219 h 1246596"/>
                <a:gd name="connsiteX6" fmla="*/ 345028 w 3075349"/>
                <a:gd name="connsiteY6" fmla="*/ 1072582 h 1246596"/>
                <a:gd name="connsiteX7" fmla="*/ 383665 w 3075349"/>
                <a:gd name="connsiteY7" fmla="*/ 1059704 h 1246596"/>
                <a:gd name="connsiteX8" fmla="*/ 435180 w 3075349"/>
                <a:gd name="connsiteY8" fmla="*/ 1033946 h 1246596"/>
                <a:gd name="connsiteX9" fmla="*/ 512454 w 3075349"/>
                <a:gd name="connsiteY9" fmla="*/ 1008188 h 1246596"/>
                <a:gd name="connsiteX10" fmla="*/ 551090 w 3075349"/>
                <a:gd name="connsiteY10" fmla="*/ 969551 h 1246596"/>
                <a:gd name="connsiteX11" fmla="*/ 641242 w 3075349"/>
                <a:gd name="connsiteY11" fmla="*/ 918036 h 1246596"/>
                <a:gd name="connsiteX12" fmla="*/ 679879 w 3075349"/>
                <a:gd name="connsiteY12" fmla="*/ 892278 h 1246596"/>
                <a:gd name="connsiteX13" fmla="*/ 770031 w 3075349"/>
                <a:gd name="connsiteY13" fmla="*/ 789247 h 1246596"/>
                <a:gd name="connsiteX14" fmla="*/ 795789 w 3075349"/>
                <a:gd name="connsiteY14" fmla="*/ 750611 h 1246596"/>
                <a:gd name="connsiteX15" fmla="*/ 873062 w 3075349"/>
                <a:gd name="connsiteY15" fmla="*/ 686216 h 1246596"/>
                <a:gd name="connsiteX16" fmla="*/ 898820 w 3075349"/>
                <a:gd name="connsiteY16" fmla="*/ 634701 h 1246596"/>
                <a:gd name="connsiteX17" fmla="*/ 1027609 w 3075349"/>
                <a:gd name="connsiteY17" fmla="*/ 557428 h 1246596"/>
                <a:gd name="connsiteX18" fmla="*/ 1066245 w 3075349"/>
                <a:gd name="connsiteY18" fmla="*/ 544549 h 1246596"/>
                <a:gd name="connsiteX19" fmla="*/ 1117761 w 3075349"/>
                <a:gd name="connsiteY19" fmla="*/ 493033 h 1246596"/>
                <a:gd name="connsiteX20" fmla="*/ 1143518 w 3075349"/>
                <a:gd name="connsiteY20" fmla="*/ 454397 h 1246596"/>
                <a:gd name="connsiteX21" fmla="*/ 1220792 w 3075349"/>
                <a:gd name="connsiteY21" fmla="*/ 390002 h 1246596"/>
                <a:gd name="connsiteX22" fmla="*/ 1259428 w 3075349"/>
                <a:gd name="connsiteY22" fmla="*/ 377123 h 1246596"/>
                <a:gd name="connsiteX23" fmla="*/ 1388217 w 3075349"/>
                <a:gd name="connsiteY23" fmla="*/ 338487 h 1246596"/>
                <a:gd name="connsiteX24" fmla="*/ 1439732 w 3075349"/>
                <a:gd name="connsiteY24" fmla="*/ 312729 h 1246596"/>
                <a:gd name="connsiteX25" fmla="*/ 1491248 w 3075349"/>
                <a:gd name="connsiteY25" fmla="*/ 274092 h 1246596"/>
                <a:gd name="connsiteX26" fmla="*/ 1529885 w 3075349"/>
                <a:gd name="connsiteY26" fmla="*/ 261213 h 1246596"/>
                <a:gd name="connsiteX27" fmla="*/ 1620037 w 3075349"/>
                <a:gd name="connsiteY27" fmla="*/ 235456 h 1246596"/>
                <a:gd name="connsiteX28" fmla="*/ 1761704 w 3075349"/>
                <a:gd name="connsiteY28" fmla="*/ 222577 h 1246596"/>
                <a:gd name="connsiteX29" fmla="*/ 1838978 w 3075349"/>
                <a:gd name="connsiteY29" fmla="*/ 196819 h 1246596"/>
                <a:gd name="connsiteX30" fmla="*/ 1877614 w 3075349"/>
                <a:gd name="connsiteY30" fmla="*/ 183940 h 1246596"/>
                <a:gd name="connsiteX31" fmla="*/ 1942009 w 3075349"/>
                <a:gd name="connsiteY31" fmla="*/ 171061 h 1246596"/>
                <a:gd name="connsiteX32" fmla="*/ 1980645 w 3075349"/>
                <a:gd name="connsiteY32" fmla="*/ 158182 h 1246596"/>
                <a:gd name="connsiteX33" fmla="*/ 2032161 w 3075349"/>
                <a:gd name="connsiteY33" fmla="*/ 145304 h 1246596"/>
                <a:gd name="connsiteX34" fmla="*/ 2070797 w 3075349"/>
                <a:gd name="connsiteY34" fmla="*/ 132425 h 1246596"/>
                <a:gd name="connsiteX35" fmla="*/ 2251101 w 3075349"/>
                <a:gd name="connsiteY35" fmla="*/ 106667 h 1246596"/>
                <a:gd name="connsiteX36" fmla="*/ 2405648 w 3075349"/>
                <a:gd name="connsiteY36" fmla="*/ 55151 h 1246596"/>
                <a:gd name="connsiteX37" fmla="*/ 2444285 w 3075349"/>
                <a:gd name="connsiteY37" fmla="*/ 42273 h 1246596"/>
                <a:gd name="connsiteX38" fmla="*/ 2482921 w 3075349"/>
                <a:gd name="connsiteY38" fmla="*/ 29394 h 1246596"/>
                <a:gd name="connsiteX39" fmla="*/ 2637468 w 3075349"/>
                <a:gd name="connsiteY39" fmla="*/ 3636 h 1246596"/>
                <a:gd name="connsiteX40" fmla="*/ 3036713 w 3075349"/>
                <a:gd name="connsiteY40" fmla="*/ 16515 h 1246596"/>
                <a:gd name="connsiteX41" fmla="*/ 3049592 w 3075349"/>
                <a:gd name="connsiteY41" fmla="*/ 55151 h 1246596"/>
                <a:gd name="connsiteX42" fmla="*/ 3075349 w 3075349"/>
                <a:gd name="connsiteY42" fmla="*/ 93788 h 1246596"/>
                <a:gd name="connsiteX43" fmla="*/ 3062471 w 3075349"/>
                <a:gd name="connsiteY43" fmla="*/ 235456 h 1246596"/>
                <a:gd name="connsiteX44" fmla="*/ 2998076 w 3075349"/>
                <a:gd name="connsiteY44" fmla="*/ 351366 h 1246596"/>
                <a:gd name="connsiteX45" fmla="*/ 2946561 w 3075349"/>
                <a:gd name="connsiteY45" fmla="*/ 377123 h 1246596"/>
                <a:gd name="connsiteX46" fmla="*/ 2856409 w 3075349"/>
                <a:gd name="connsiteY46" fmla="*/ 428639 h 1246596"/>
                <a:gd name="connsiteX47" fmla="*/ 2817772 w 3075349"/>
                <a:gd name="connsiteY47" fmla="*/ 467275 h 1246596"/>
                <a:gd name="connsiteX48" fmla="*/ 2701862 w 3075349"/>
                <a:gd name="connsiteY48" fmla="*/ 505912 h 1246596"/>
                <a:gd name="connsiteX49" fmla="*/ 2663225 w 3075349"/>
                <a:gd name="connsiteY49" fmla="*/ 518791 h 1246596"/>
                <a:gd name="connsiteX50" fmla="*/ 2624589 w 3075349"/>
                <a:gd name="connsiteY50" fmla="*/ 531670 h 1246596"/>
                <a:gd name="connsiteX51" fmla="*/ 2534437 w 3075349"/>
                <a:gd name="connsiteY51" fmla="*/ 544549 h 1246596"/>
                <a:gd name="connsiteX52" fmla="*/ 2482921 w 3075349"/>
                <a:gd name="connsiteY52" fmla="*/ 557428 h 1246596"/>
                <a:gd name="connsiteX53" fmla="*/ 2341254 w 3075349"/>
                <a:gd name="connsiteY53" fmla="*/ 570306 h 1246596"/>
                <a:gd name="connsiteX54" fmla="*/ 2199586 w 3075349"/>
                <a:gd name="connsiteY54" fmla="*/ 608943 h 1246596"/>
                <a:gd name="connsiteX55" fmla="*/ 2083676 w 3075349"/>
                <a:gd name="connsiteY55" fmla="*/ 647580 h 1246596"/>
                <a:gd name="connsiteX56" fmla="*/ 2006403 w 3075349"/>
                <a:gd name="connsiteY56" fmla="*/ 699095 h 1246596"/>
                <a:gd name="connsiteX57" fmla="*/ 1967766 w 3075349"/>
                <a:gd name="connsiteY57" fmla="*/ 724853 h 1246596"/>
                <a:gd name="connsiteX58" fmla="*/ 1890493 w 3075349"/>
                <a:gd name="connsiteY58" fmla="*/ 750611 h 1246596"/>
                <a:gd name="connsiteX59" fmla="*/ 1838978 w 3075349"/>
                <a:gd name="connsiteY59" fmla="*/ 776368 h 1246596"/>
                <a:gd name="connsiteX60" fmla="*/ 1787462 w 3075349"/>
                <a:gd name="connsiteY60" fmla="*/ 789247 h 1246596"/>
                <a:gd name="connsiteX61" fmla="*/ 1748825 w 3075349"/>
                <a:gd name="connsiteY61" fmla="*/ 802126 h 1246596"/>
                <a:gd name="connsiteX62" fmla="*/ 1697310 w 3075349"/>
                <a:gd name="connsiteY62" fmla="*/ 815005 h 1246596"/>
                <a:gd name="connsiteX63" fmla="*/ 1658673 w 3075349"/>
                <a:gd name="connsiteY63" fmla="*/ 827884 h 1246596"/>
                <a:gd name="connsiteX64" fmla="*/ 1581400 w 3075349"/>
                <a:gd name="connsiteY64" fmla="*/ 840763 h 1246596"/>
                <a:gd name="connsiteX65" fmla="*/ 1504127 w 3075349"/>
                <a:gd name="connsiteY65" fmla="*/ 866521 h 1246596"/>
                <a:gd name="connsiteX66" fmla="*/ 1143518 w 3075349"/>
                <a:gd name="connsiteY66" fmla="*/ 879399 h 1246596"/>
                <a:gd name="connsiteX67" fmla="*/ 1066245 w 3075349"/>
                <a:gd name="connsiteY67" fmla="*/ 892278 h 1246596"/>
                <a:gd name="connsiteX68" fmla="*/ 988972 w 3075349"/>
                <a:gd name="connsiteY68" fmla="*/ 918036 h 1246596"/>
                <a:gd name="connsiteX69" fmla="*/ 898820 w 3075349"/>
                <a:gd name="connsiteY69" fmla="*/ 930915 h 1246596"/>
                <a:gd name="connsiteX70" fmla="*/ 834425 w 3075349"/>
                <a:gd name="connsiteY70" fmla="*/ 943794 h 1246596"/>
                <a:gd name="connsiteX71" fmla="*/ 757152 w 3075349"/>
                <a:gd name="connsiteY71" fmla="*/ 969551 h 1246596"/>
                <a:gd name="connsiteX72" fmla="*/ 679879 w 3075349"/>
                <a:gd name="connsiteY72" fmla="*/ 1021067 h 1246596"/>
                <a:gd name="connsiteX73" fmla="*/ 641242 w 3075349"/>
                <a:gd name="connsiteY73" fmla="*/ 1046825 h 1246596"/>
                <a:gd name="connsiteX74" fmla="*/ 448059 w 3075349"/>
                <a:gd name="connsiteY74" fmla="*/ 1111219 h 1246596"/>
                <a:gd name="connsiteX75" fmla="*/ 370786 w 3075349"/>
                <a:gd name="connsiteY75" fmla="*/ 1149856 h 1246596"/>
                <a:gd name="connsiteX76" fmla="*/ 293513 w 3075349"/>
                <a:gd name="connsiteY76" fmla="*/ 1175613 h 1246596"/>
                <a:gd name="connsiteX77" fmla="*/ 254876 w 3075349"/>
                <a:gd name="connsiteY77" fmla="*/ 1201371 h 1246596"/>
                <a:gd name="connsiteX78" fmla="*/ 100330 w 3075349"/>
                <a:gd name="connsiteY78" fmla="*/ 1214250 h 1246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3075349" h="1246596">
                  <a:moveTo>
                    <a:pt x="23056" y="1240008"/>
                  </a:moveTo>
                  <a:cubicBezTo>
                    <a:pt x="115700" y="1209127"/>
                    <a:pt x="0" y="1246596"/>
                    <a:pt x="113209" y="1214250"/>
                  </a:cubicBezTo>
                  <a:cubicBezTo>
                    <a:pt x="242543" y="1177297"/>
                    <a:pt x="42311" y="1228754"/>
                    <a:pt x="203361" y="1188492"/>
                  </a:cubicBezTo>
                  <a:cubicBezTo>
                    <a:pt x="216240" y="1179906"/>
                    <a:pt x="231052" y="1173680"/>
                    <a:pt x="241997" y="1162735"/>
                  </a:cubicBezTo>
                  <a:cubicBezTo>
                    <a:pt x="252942" y="1151790"/>
                    <a:pt x="255668" y="1133767"/>
                    <a:pt x="267755" y="1124098"/>
                  </a:cubicBezTo>
                  <a:cubicBezTo>
                    <a:pt x="278356" y="1115617"/>
                    <a:pt x="293513" y="1115512"/>
                    <a:pt x="306392" y="1111219"/>
                  </a:cubicBezTo>
                  <a:cubicBezTo>
                    <a:pt x="319271" y="1098340"/>
                    <a:pt x="329873" y="1082685"/>
                    <a:pt x="345028" y="1072582"/>
                  </a:cubicBezTo>
                  <a:cubicBezTo>
                    <a:pt x="356324" y="1065052"/>
                    <a:pt x="371187" y="1065052"/>
                    <a:pt x="383665" y="1059704"/>
                  </a:cubicBezTo>
                  <a:cubicBezTo>
                    <a:pt x="401311" y="1052141"/>
                    <a:pt x="417355" y="1041076"/>
                    <a:pt x="435180" y="1033946"/>
                  </a:cubicBezTo>
                  <a:cubicBezTo>
                    <a:pt x="460389" y="1023862"/>
                    <a:pt x="512454" y="1008188"/>
                    <a:pt x="512454" y="1008188"/>
                  </a:cubicBezTo>
                  <a:cubicBezTo>
                    <a:pt x="525333" y="995309"/>
                    <a:pt x="537098" y="981211"/>
                    <a:pt x="551090" y="969551"/>
                  </a:cubicBezTo>
                  <a:cubicBezTo>
                    <a:pt x="585314" y="941031"/>
                    <a:pt x="601171" y="940934"/>
                    <a:pt x="641242" y="918036"/>
                  </a:cubicBezTo>
                  <a:cubicBezTo>
                    <a:pt x="654681" y="910356"/>
                    <a:pt x="667000" y="900864"/>
                    <a:pt x="679879" y="892278"/>
                  </a:cubicBezTo>
                  <a:cubicBezTo>
                    <a:pt x="739980" y="802126"/>
                    <a:pt x="705636" y="832177"/>
                    <a:pt x="770031" y="789247"/>
                  </a:cubicBezTo>
                  <a:cubicBezTo>
                    <a:pt x="778617" y="776368"/>
                    <a:pt x="784844" y="761556"/>
                    <a:pt x="795789" y="750611"/>
                  </a:cubicBezTo>
                  <a:cubicBezTo>
                    <a:pt x="852269" y="694131"/>
                    <a:pt x="820316" y="760060"/>
                    <a:pt x="873062" y="686216"/>
                  </a:cubicBezTo>
                  <a:cubicBezTo>
                    <a:pt x="884221" y="670594"/>
                    <a:pt x="885245" y="648276"/>
                    <a:pt x="898820" y="634701"/>
                  </a:cubicBezTo>
                  <a:cubicBezTo>
                    <a:pt x="921714" y="611807"/>
                    <a:pt x="992035" y="572674"/>
                    <a:pt x="1027609" y="557428"/>
                  </a:cubicBezTo>
                  <a:cubicBezTo>
                    <a:pt x="1040087" y="552080"/>
                    <a:pt x="1053366" y="548842"/>
                    <a:pt x="1066245" y="544549"/>
                  </a:cubicBezTo>
                  <a:cubicBezTo>
                    <a:pt x="1094345" y="460250"/>
                    <a:pt x="1055317" y="542988"/>
                    <a:pt x="1117761" y="493033"/>
                  </a:cubicBezTo>
                  <a:cubicBezTo>
                    <a:pt x="1129847" y="483364"/>
                    <a:pt x="1133609" y="466288"/>
                    <a:pt x="1143518" y="454397"/>
                  </a:cubicBezTo>
                  <a:cubicBezTo>
                    <a:pt x="1163863" y="429982"/>
                    <a:pt x="1191847" y="404475"/>
                    <a:pt x="1220792" y="390002"/>
                  </a:cubicBezTo>
                  <a:cubicBezTo>
                    <a:pt x="1232934" y="383931"/>
                    <a:pt x="1246375" y="380852"/>
                    <a:pt x="1259428" y="377123"/>
                  </a:cubicBezTo>
                  <a:cubicBezTo>
                    <a:pt x="1302561" y="364799"/>
                    <a:pt x="1347414" y="358889"/>
                    <a:pt x="1388217" y="338487"/>
                  </a:cubicBezTo>
                  <a:cubicBezTo>
                    <a:pt x="1405389" y="329901"/>
                    <a:pt x="1423452" y="322904"/>
                    <a:pt x="1439732" y="312729"/>
                  </a:cubicBezTo>
                  <a:cubicBezTo>
                    <a:pt x="1457934" y="301352"/>
                    <a:pt x="1472611" y="284742"/>
                    <a:pt x="1491248" y="274092"/>
                  </a:cubicBezTo>
                  <a:cubicBezTo>
                    <a:pt x="1503035" y="267357"/>
                    <a:pt x="1516882" y="265114"/>
                    <a:pt x="1529885" y="261213"/>
                  </a:cubicBezTo>
                  <a:cubicBezTo>
                    <a:pt x="1559820" y="252233"/>
                    <a:pt x="1589209" y="240594"/>
                    <a:pt x="1620037" y="235456"/>
                  </a:cubicBezTo>
                  <a:cubicBezTo>
                    <a:pt x="1666809" y="227661"/>
                    <a:pt x="1714482" y="226870"/>
                    <a:pt x="1761704" y="222577"/>
                  </a:cubicBezTo>
                  <a:lnTo>
                    <a:pt x="1838978" y="196819"/>
                  </a:lnTo>
                  <a:cubicBezTo>
                    <a:pt x="1851857" y="192526"/>
                    <a:pt x="1864302" y="186602"/>
                    <a:pt x="1877614" y="183940"/>
                  </a:cubicBezTo>
                  <a:cubicBezTo>
                    <a:pt x="1899079" y="179647"/>
                    <a:pt x="1920773" y="176370"/>
                    <a:pt x="1942009" y="171061"/>
                  </a:cubicBezTo>
                  <a:cubicBezTo>
                    <a:pt x="1955179" y="167768"/>
                    <a:pt x="1967592" y="161911"/>
                    <a:pt x="1980645" y="158182"/>
                  </a:cubicBezTo>
                  <a:cubicBezTo>
                    <a:pt x="1997664" y="153319"/>
                    <a:pt x="2015142" y="150167"/>
                    <a:pt x="2032161" y="145304"/>
                  </a:cubicBezTo>
                  <a:cubicBezTo>
                    <a:pt x="2045214" y="141575"/>
                    <a:pt x="2057545" y="135370"/>
                    <a:pt x="2070797" y="132425"/>
                  </a:cubicBezTo>
                  <a:cubicBezTo>
                    <a:pt x="2118543" y="121815"/>
                    <a:pt x="2206544" y="112237"/>
                    <a:pt x="2251101" y="106667"/>
                  </a:cubicBezTo>
                  <a:lnTo>
                    <a:pt x="2405648" y="55151"/>
                  </a:lnTo>
                  <a:lnTo>
                    <a:pt x="2444285" y="42273"/>
                  </a:lnTo>
                  <a:cubicBezTo>
                    <a:pt x="2457164" y="37980"/>
                    <a:pt x="2469450" y="31078"/>
                    <a:pt x="2482921" y="29394"/>
                  </a:cubicBezTo>
                  <a:cubicBezTo>
                    <a:pt x="2603516" y="14320"/>
                    <a:pt x="2552374" y="24909"/>
                    <a:pt x="2637468" y="3636"/>
                  </a:cubicBezTo>
                  <a:cubicBezTo>
                    <a:pt x="2770550" y="7929"/>
                    <a:pt x="2904590" y="0"/>
                    <a:pt x="3036713" y="16515"/>
                  </a:cubicBezTo>
                  <a:cubicBezTo>
                    <a:pt x="3050184" y="18199"/>
                    <a:pt x="3043521" y="43009"/>
                    <a:pt x="3049592" y="55151"/>
                  </a:cubicBezTo>
                  <a:cubicBezTo>
                    <a:pt x="3056514" y="68995"/>
                    <a:pt x="3066763" y="80909"/>
                    <a:pt x="3075349" y="93788"/>
                  </a:cubicBezTo>
                  <a:cubicBezTo>
                    <a:pt x="3071056" y="141011"/>
                    <a:pt x="3069177" y="188515"/>
                    <a:pt x="3062471" y="235456"/>
                  </a:cubicBezTo>
                  <a:cubicBezTo>
                    <a:pt x="3057736" y="268601"/>
                    <a:pt x="3016226" y="342291"/>
                    <a:pt x="2998076" y="351366"/>
                  </a:cubicBezTo>
                  <a:cubicBezTo>
                    <a:pt x="2980904" y="359952"/>
                    <a:pt x="2962841" y="366948"/>
                    <a:pt x="2946561" y="377123"/>
                  </a:cubicBezTo>
                  <a:cubicBezTo>
                    <a:pt x="2857450" y="432817"/>
                    <a:pt x="2932316" y="403336"/>
                    <a:pt x="2856409" y="428639"/>
                  </a:cubicBezTo>
                  <a:cubicBezTo>
                    <a:pt x="2843530" y="441518"/>
                    <a:pt x="2833693" y="458430"/>
                    <a:pt x="2817772" y="467275"/>
                  </a:cubicBezTo>
                  <a:cubicBezTo>
                    <a:pt x="2817770" y="467276"/>
                    <a:pt x="2721181" y="499472"/>
                    <a:pt x="2701862" y="505912"/>
                  </a:cubicBezTo>
                  <a:lnTo>
                    <a:pt x="2663225" y="518791"/>
                  </a:lnTo>
                  <a:cubicBezTo>
                    <a:pt x="2650346" y="523084"/>
                    <a:pt x="2638028" y="529750"/>
                    <a:pt x="2624589" y="531670"/>
                  </a:cubicBezTo>
                  <a:cubicBezTo>
                    <a:pt x="2594538" y="535963"/>
                    <a:pt x="2564303" y="539119"/>
                    <a:pt x="2534437" y="544549"/>
                  </a:cubicBezTo>
                  <a:cubicBezTo>
                    <a:pt x="2517022" y="547715"/>
                    <a:pt x="2500466" y="555089"/>
                    <a:pt x="2482921" y="557428"/>
                  </a:cubicBezTo>
                  <a:cubicBezTo>
                    <a:pt x="2435920" y="563695"/>
                    <a:pt x="2388476" y="566013"/>
                    <a:pt x="2341254" y="570306"/>
                  </a:cubicBezTo>
                  <a:cubicBezTo>
                    <a:pt x="2294148" y="579727"/>
                    <a:pt x="2243159" y="587156"/>
                    <a:pt x="2199586" y="608943"/>
                  </a:cubicBezTo>
                  <a:cubicBezTo>
                    <a:pt x="2128492" y="644491"/>
                    <a:pt x="2166897" y="630936"/>
                    <a:pt x="2083676" y="647580"/>
                  </a:cubicBezTo>
                  <a:lnTo>
                    <a:pt x="2006403" y="699095"/>
                  </a:lnTo>
                  <a:cubicBezTo>
                    <a:pt x="1993524" y="707681"/>
                    <a:pt x="1982450" y="719958"/>
                    <a:pt x="1967766" y="724853"/>
                  </a:cubicBezTo>
                  <a:cubicBezTo>
                    <a:pt x="1942008" y="733439"/>
                    <a:pt x="1914778" y="738469"/>
                    <a:pt x="1890493" y="750611"/>
                  </a:cubicBezTo>
                  <a:cubicBezTo>
                    <a:pt x="1873321" y="759197"/>
                    <a:pt x="1856954" y="769627"/>
                    <a:pt x="1838978" y="776368"/>
                  </a:cubicBezTo>
                  <a:cubicBezTo>
                    <a:pt x="1822404" y="782583"/>
                    <a:pt x="1804481" y="784384"/>
                    <a:pt x="1787462" y="789247"/>
                  </a:cubicBezTo>
                  <a:cubicBezTo>
                    <a:pt x="1774409" y="792977"/>
                    <a:pt x="1761878" y="798396"/>
                    <a:pt x="1748825" y="802126"/>
                  </a:cubicBezTo>
                  <a:cubicBezTo>
                    <a:pt x="1731806" y="806989"/>
                    <a:pt x="1714329" y="810142"/>
                    <a:pt x="1697310" y="815005"/>
                  </a:cubicBezTo>
                  <a:cubicBezTo>
                    <a:pt x="1684257" y="818735"/>
                    <a:pt x="1671925" y="824939"/>
                    <a:pt x="1658673" y="827884"/>
                  </a:cubicBezTo>
                  <a:cubicBezTo>
                    <a:pt x="1633182" y="833549"/>
                    <a:pt x="1606733" y="834430"/>
                    <a:pt x="1581400" y="840763"/>
                  </a:cubicBezTo>
                  <a:cubicBezTo>
                    <a:pt x="1555060" y="847348"/>
                    <a:pt x="1531261" y="865552"/>
                    <a:pt x="1504127" y="866521"/>
                  </a:cubicBezTo>
                  <a:lnTo>
                    <a:pt x="1143518" y="879399"/>
                  </a:lnTo>
                  <a:cubicBezTo>
                    <a:pt x="1117760" y="883692"/>
                    <a:pt x="1091578" y="885945"/>
                    <a:pt x="1066245" y="892278"/>
                  </a:cubicBezTo>
                  <a:cubicBezTo>
                    <a:pt x="1039905" y="898863"/>
                    <a:pt x="1015850" y="914196"/>
                    <a:pt x="988972" y="918036"/>
                  </a:cubicBezTo>
                  <a:cubicBezTo>
                    <a:pt x="958921" y="922329"/>
                    <a:pt x="928763" y="925925"/>
                    <a:pt x="898820" y="930915"/>
                  </a:cubicBezTo>
                  <a:cubicBezTo>
                    <a:pt x="877228" y="934514"/>
                    <a:pt x="855544" y="938034"/>
                    <a:pt x="834425" y="943794"/>
                  </a:cubicBezTo>
                  <a:cubicBezTo>
                    <a:pt x="808231" y="950938"/>
                    <a:pt x="757152" y="969551"/>
                    <a:pt x="757152" y="969551"/>
                  </a:cubicBezTo>
                  <a:lnTo>
                    <a:pt x="679879" y="1021067"/>
                  </a:lnTo>
                  <a:cubicBezTo>
                    <a:pt x="667000" y="1029653"/>
                    <a:pt x="655926" y="1041930"/>
                    <a:pt x="641242" y="1046825"/>
                  </a:cubicBezTo>
                  <a:lnTo>
                    <a:pt x="448059" y="1111219"/>
                  </a:lnTo>
                  <a:cubicBezTo>
                    <a:pt x="307147" y="1158190"/>
                    <a:pt x="520591" y="1083277"/>
                    <a:pt x="370786" y="1149856"/>
                  </a:cubicBezTo>
                  <a:cubicBezTo>
                    <a:pt x="345975" y="1160883"/>
                    <a:pt x="293513" y="1175613"/>
                    <a:pt x="293513" y="1175613"/>
                  </a:cubicBezTo>
                  <a:cubicBezTo>
                    <a:pt x="280634" y="1184199"/>
                    <a:pt x="268720" y="1194449"/>
                    <a:pt x="254876" y="1201371"/>
                  </a:cubicBezTo>
                  <a:cubicBezTo>
                    <a:pt x="204682" y="1226468"/>
                    <a:pt x="158390" y="1214250"/>
                    <a:pt x="100330" y="1214250"/>
                  </a:cubicBezTo>
                </a:path>
              </a:pathLst>
            </a:custGeom>
            <a:solidFill>
              <a:schemeClr val="accent1">
                <a:lumMod val="20000"/>
                <a:lumOff val="80000"/>
              </a:schemeClr>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800" b="0" i="0" u="none" strike="noStrike" cap="none" normalizeH="0" baseline="0" smtClean="0">
                <a:ln>
                  <a:noFill/>
                </a:ln>
                <a:solidFill>
                  <a:schemeClr val="tx1"/>
                </a:solidFill>
                <a:effectLst/>
                <a:latin typeface="GM Sans Regular" pitchFamily="2" charset="0"/>
              </a:endParaRPr>
            </a:p>
          </p:txBody>
        </p:sp>
        <p:sp>
          <p:nvSpPr>
            <p:cNvPr id="276509" name="Line 29"/>
            <p:cNvSpPr>
              <a:spLocks noChangeShapeType="1"/>
            </p:cNvSpPr>
            <p:nvPr/>
          </p:nvSpPr>
          <p:spPr bwMode="auto">
            <a:xfrm flipV="1">
              <a:off x="2311491" y="3529672"/>
              <a:ext cx="0" cy="2249488"/>
            </a:xfrm>
            <a:prstGeom prst="line">
              <a:avLst/>
            </a:prstGeom>
            <a:noFill/>
            <a:ln w="12700">
              <a:solidFill>
                <a:schemeClr val="tx1"/>
              </a:solidFill>
              <a:round/>
              <a:headEnd/>
              <a:tailEnd type="triangle" w="med" len="med"/>
            </a:ln>
            <a:effectLst/>
          </p:spPr>
          <p:txBody>
            <a:bodyPr wrap="none" anchor="ctr"/>
            <a:lstStyle/>
            <a:p>
              <a:endParaRPr lang="en-US"/>
            </a:p>
          </p:txBody>
        </p:sp>
        <p:sp>
          <p:nvSpPr>
            <p:cNvPr id="276510" name="Line 30"/>
            <p:cNvSpPr>
              <a:spLocks noChangeShapeType="1"/>
            </p:cNvSpPr>
            <p:nvPr/>
          </p:nvSpPr>
          <p:spPr bwMode="auto">
            <a:xfrm>
              <a:off x="2336891" y="5790272"/>
              <a:ext cx="2928938" cy="0"/>
            </a:xfrm>
            <a:prstGeom prst="line">
              <a:avLst/>
            </a:prstGeom>
            <a:noFill/>
            <a:ln w="12700">
              <a:solidFill>
                <a:schemeClr val="tx1"/>
              </a:solidFill>
              <a:round/>
              <a:headEnd/>
              <a:tailEnd type="triangle" w="med" len="med"/>
            </a:ln>
            <a:effectLst/>
          </p:spPr>
          <p:txBody>
            <a:bodyPr wrap="none" anchor="ctr"/>
            <a:lstStyle/>
            <a:p>
              <a:endParaRPr lang="en-US"/>
            </a:p>
          </p:txBody>
        </p:sp>
        <p:sp>
          <p:nvSpPr>
            <p:cNvPr id="276511" name="Line 31"/>
            <p:cNvSpPr>
              <a:spLocks noChangeShapeType="1"/>
            </p:cNvSpPr>
            <p:nvPr/>
          </p:nvSpPr>
          <p:spPr bwMode="auto">
            <a:xfrm flipV="1">
              <a:off x="2262279" y="3850347"/>
              <a:ext cx="2657475" cy="1978025"/>
            </a:xfrm>
            <a:prstGeom prst="line">
              <a:avLst/>
            </a:prstGeom>
            <a:noFill/>
            <a:ln w="12700">
              <a:solidFill>
                <a:schemeClr val="tx1"/>
              </a:solidFill>
              <a:round/>
              <a:headEnd/>
              <a:tailEnd/>
            </a:ln>
            <a:effectLst/>
          </p:spPr>
          <p:txBody>
            <a:bodyPr wrap="none" anchor="ctr"/>
            <a:lstStyle/>
            <a:p>
              <a:endParaRPr lang="en-US"/>
            </a:p>
          </p:txBody>
        </p:sp>
        <p:sp>
          <p:nvSpPr>
            <p:cNvPr id="276513" name="Text Box 33"/>
            <p:cNvSpPr txBox="1">
              <a:spLocks noChangeArrowheads="1"/>
            </p:cNvSpPr>
            <p:nvPr/>
          </p:nvSpPr>
          <p:spPr bwMode="auto">
            <a:xfrm>
              <a:off x="5593601" y="5527681"/>
              <a:ext cx="1217612" cy="315726"/>
            </a:xfrm>
            <a:prstGeom prst="rect">
              <a:avLst/>
            </a:prstGeom>
            <a:noFill/>
            <a:ln w="12700">
              <a:noFill/>
              <a:miter lim="800000"/>
              <a:headEnd/>
              <a:tailEnd/>
            </a:ln>
            <a:effectLst/>
          </p:spPr>
          <p:txBody>
            <a:bodyPr wrap="square">
              <a:spAutoFit/>
            </a:bodyPr>
            <a:lstStyle/>
            <a:p>
              <a:pPr>
                <a:spcBef>
                  <a:spcPct val="50000"/>
                </a:spcBef>
              </a:pPr>
              <a:r>
                <a:rPr lang="en-US" sz="1400" dirty="0"/>
                <a:t>Signal  units</a:t>
              </a:r>
            </a:p>
          </p:txBody>
        </p:sp>
        <p:sp>
          <p:nvSpPr>
            <p:cNvPr id="276514" name="Text Box 34"/>
            <p:cNvSpPr txBox="1">
              <a:spLocks noChangeArrowheads="1"/>
            </p:cNvSpPr>
            <p:nvPr/>
          </p:nvSpPr>
          <p:spPr bwMode="auto">
            <a:xfrm>
              <a:off x="1282009" y="3174445"/>
              <a:ext cx="1871612" cy="416558"/>
            </a:xfrm>
            <a:prstGeom prst="rect">
              <a:avLst/>
            </a:prstGeom>
            <a:noFill/>
            <a:ln w="12700">
              <a:noFill/>
              <a:miter lim="800000"/>
              <a:headEnd/>
              <a:tailEnd/>
            </a:ln>
            <a:effectLst/>
          </p:spPr>
          <p:txBody>
            <a:bodyPr wrap="square">
              <a:spAutoFit/>
            </a:bodyPr>
            <a:lstStyle/>
            <a:p>
              <a:pPr>
                <a:spcBef>
                  <a:spcPct val="50000"/>
                </a:spcBef>
              </a:pPr>
              <a:r>
                <a:rPr lang="en-US" sz="1400" dirty="0"/>
                <a:t>Output units</a:t>
              </a:r>
            </a:p>
          </p:txBody>
        </p:sp>
        <p:sp>
          <p:nvSpPr>
            <p:cNvPr id="37" name="TextBox 36"/>
            <p:cNvSpPr txBox="1"/>
            <p:nvPr/>
          </p:nvSpPr>
          <p:spPr>
            <a:xfrm>
              <a:off x="4919754" y="3585685"/>
              <a:ext cx="2005164" cy="307777"/>
            </a:xfrm>
            <a:prstGeom prst="rect">
              <a:avLst/>
            </a:prstGeom>
            <a:noFill/>
          </p:spPr>
          <p:txBody>
            <a:bodyPr wrap="none" rtlCol="0">
              <a:spAutoFit/>
            </a:bodyPr>
            <a:lstStyle/>
            <a:p>
              <a:r>
                <a:rPr lang="en-US" sz="1400" dirty="0" smtClean="0"/>
                <a:t>Improvement direction</a:t>
              </a:r>
            </a:p>
          </p:txBody>
        </p:sp>
        <p:sp>
          <p:nvSpPr>
            <p:cNvPr id="4" name="TextBox 3"/>
            <p:cNvSpPr txBox="1"/>
            <p:nvPr/>
          </p:nvSpPr>
          <p:spPr>
            <a:xfrm>
              <a:off x="3516072" y="5858290"/>
              <a:ext cx="2097361" cy="416558"/>
            </a:xfrm>
            <a:prstGeom prst="rect">
              <a:avLst/>
            </a:prstGeom>
            <a:noFill/>
          </p:spPr>
          <p:txBody>
            <a:bodyPr wrap="none" rtlCol="0">
              <a:spAutoFit/>
            </a:bodyPr>
            <a:lstStyle/>
            <a:p>
              <a:r>
                <a:rPr lang="en-US" sz="1400" dirty="0" smtClean="0"/>
                <a:t>Rested (OCV-SOC)</a:t>
              </a:r>
            </a:p>
          </p:txBody>
        </p:sp>
        <p:sp>
          <p:nvSpPr>
            <p:cNvPr id="28" name="TextBox 27"/>
            <p:cNvSpPr txBox="1"/>
            <p:nvPr/>
          </p:nvSpPr>
          <p:spPr>
            <a:xfrm>
              <a:off x="628627" y="3481265"/>
              <a:ext cx="1306762" cy="708147"/>
            </a:xfrm>
            <a:prstGeom prst="rect">
              <a:avLst/>
            </a:prstGeom>
            <a:noFill/>
          </p:spPr>
          <p:txBody>
            <a:bodyPr wrap="none" rtlCol="0">
              <a:spAutoFit/>
            </a:bodyPr>
            <a:lstStyle/>
            <a:p>
              <a:r>
                <a:rPr lang="en-US" sz="1400" dirty="0" smtClean="0"/>
                <a:t>Estimated</a:t>
              </a:r>
            </a:p>
            <a:p>
              <a:r>
                <a:rPr lang="en-US" sz="1400" dirty="0" smtClean="0"/>
                <a:t>SOC (%)</a:t>
              </a:r>
            </a:p>
          </p:txBody>
        </p:sp>
        <p:cxnSp>
          <p:nvCxnSpPr>
            <p:cNvPr id="8" name="Straight Arrow Connector 7"/>
            <p:cNvCxnSpPr>
              <a:endCxn id="25" idx="39"/>
            </p:cNvCxnSpPr>
            <p:nvPr/>
          </p:nvCxnSpPr>
          <p:spPr bwMode="auto">
            <a:xfrm>
              <a:off x="3912781" y="3328333"/>
              <a:ext cx="422362" cy="484274"/>
            </a:xfrm>
            <a:prstGeom prst="straightConnector1">
              <a:avLst/>
            </a:prstGeom>
            <a:solidFill>
              <a:srgbClr val="FFFFFF"/>
            </a:solidFill>
            <a:ln w="12700" cap="flat" cmpd="sng" algn="ctr">
              <a:solidFill>
                <a:schemeClr val="tx1"/>
              </a:solidFill>
              <a:prstDash val="solid"/>
              <a:round/>
              <a:headEnd type="none" w="med" len="med"/>
              <a:tailEnd type="arrow"/>
            </a:ln>
            <a:effectLst/>
          </p:spPr>
        </p:cxnSp>
        <p:cxnSp>
          <p:nvCxnSpPr>
            <p:cNvPr id="10" name="Straight Arrow Connector 9"/>
            <p:cNvCxnSpPr>
              <a:endCxn id="25" idx="46"/>
            </p:cNvCxnSpPr>
            <p:nvPr/>
          </p:nvCxnSpPr>
          <p:spPr bwMode="auto">
            <a:xfrm flipH="1" flipV="1">
              <a:off x="4680911" y="4142770"/>
              <a:ext cx="584918" cy="511646"/>
            </a:xfrm>
            <a:prstGeom prst="straightConnector1">
              <a:avLst/>
            </a:prstGeom>
            <a:solidFill>
              <a:srgbClr val="FFFFFF"/>
            </a:solidFill>
            <a:ln w="12700" cap="flat" cmpd="sng" algn="ctr">
              <a:solidFill>
                <a:schemeClr val="tx1"/>
              </a:solidFill>
              <a:prstDash val="solid"/>
              <a:round/>
              <a:headEnd type="none" w="med" len="med"/>
              <a:tailEnd type="arrow"/>
            </a:ln>
            <a:effectLst/>
          </p:spPr>
        </p:cxnSp>
      </p:grpSp>
      <p:grpSp>
        <p:nvGrpSpPr>
          <p:cNvPr id="27" name="Group 26"/>
          <p:cNvGrpSpPr/>
          <p:nvPr/>
        </p:nvGrpSpPr>
        <p:grpSpPr>
          <a:xfrm>
            <a:off x="191297" y="3576112"/>
            <a:ext cx="4652740" cy="2210382"/>
            <a:chOff x="628627" y="3174445"/>
            <a:chExt cx="6182586" cy="2991621"/>
          </a:xfrm>
        </p:grpSpPr>
        <p:sp>
          <p:nvSpPr>
            <p:cNvPr id="29" name="Freeform 28"/>
            <p:cNvSpPr/>
            <p:nvPr/>
          </p:nvSpPr>
          <p:spPr bwMode="auto">
            <a:xfrm rot="20455966">
              <a:off x="1960444" y="4134252"/>
              <a:ext cx="3075349" cy="1246596"/>
            </a:xfrm>
            <a:custGeom>
              <a:avLst/>
              <a:gdLst>
                <a:gd name="connsiteX0" fmla="*/ 23056 w 3075349"/>
                <a:gd name="connsiteY0" fmla="*/ 1240008 h 1246596"/>
                <a:gd name="connsiteX1" fmla="*/ 113209 w 3075349"/>
                <a:gd name="connsiteY1" fmla="*/ 1214250 h 1246596"/>
                <a:gd name="connsiteX2" fmla="*/ 203361 w 3075349"/>
                <a:gd name="connsiteY2" fmla="*/ 1188492 h 1246596"/>
                <a:gd name="connsiteX3" fmla="*/ 241997 w 3075349"/>
                <a:gd name="connsiteY3" fmla="*/ 1162735 h 1246596"/>
                <a:gd name="connsiteX4" fmla="*/ 267755 w 3075349"/>
                <a:gd name="connsiteY4" fmla="*/ 1124098 h 1246596"/>
                <a:gd name="connsiteX5" fmla="*/ 306392 w 3075349"/>
                <a:gd name="connsiteY5" fmla="*/ 1111219 h 1246596"/>
                <a:gd name="connsiteX6" fmla="*/ 345028 w 3075349"/>
                <a:gd name="connsiteY6" fmla="*/ 1072582 h 1246596"/>
                <a:gd name="connsiteX7" fmla="*/ 383665 w 3075349"/>
                <a:gd name="connsiteY7" fmla="*/ 1059704 h 1246596"/>
                <a:gd name="connsiteX8" fmla="*/ 435180 w 3075349"/>
                <a:gd name="connsiteY8" fmla="*/ 1033946 h 1246596"/>
                <a:gd name="connsiteX9" fmla="*/ 512454 w 3075349"/>
                <a:gd name="connsiteY9" fmla="*/ 1008188 h 1246596"/>
                <a:gd name="connsiteX10" fmla="*/ 551090 w 3075349"/>
                <a:gd name="connsiteY10" fmla="*/ 969551 h 1246596"/>
                <a:gd name="connsiteX11" fmla="*/ 641242 w 3075349"/>
                <a:gd name="connsiteY11" fmla="*/ 918036 h 1246596"/>
                <a:gd name="connsiteX12" fmla="*/ 679879 w 3075349"/>
                <a:gd name="connsiteY12" fmla="*/ 892278 h 1246596"/>
                <a:gd name="connsiteX13" fmla="*/ 770031 w 3075349"/>
                <a:gd name="connsiteY13" fmla="*/ 789247 h 1246596"/>
                <a:gd name="connsiteX14" fmla="*/ 795789 w 3075349"/>
                <a:gd name="connsiteY14" fmla="*/ 750611 h 1246596"/>
                <a:gd name="connsiteX15" fmla="*/ 873062 w 3075349"/>
                <a:gd name="connsiteY15" fmla="*/ 686216 h 1246596"/>
                <a:gd name="connsiteX16" fmla="*/ 898820 w 3075349"/>
                <a:gd name="connsiteY16" fmla="*/ 634701 h 1246596"/>
                <a:gd name="connsiteX17" fmla="*/ 1027609 w 3075349"/>
                <a:gd name="connsiteY17" fmla="*/ 557428 h 1246596"/>
                <a:gd name="connsiteX18" fmla="*/ 1066245 w 3075349"/>
                <a:gd name="connsiteY18" fmla="*/ 544549 h 1246596"/>
                <a:gd name="connsiteX19" fmla="*/ 1117761 w 3075349"/>
                <a:gd name="connsiteY19" fmla="*/ 493033 h 1246596"/>
                <a:gd name="connsiteX20" fmla="*/ 1143518 w 3075349"/>
                <a:gd name="connsiteY20" fmla="*/ 454397 h 1246596"/>
                <a:gd name="connsiteX21" fmla="*/ 1220792 w 3075349"/>
                <a:gd name="connsiteY21" fmla="*/ 390002 h 1246596"/>
                <a:gd name="connsiteX22" fmla="*/ 1259428 w 3075349"/>
                <a:gd name="connsiteY22" fmla="*/ 377123 h 1246596"/>
                <a:gd name="connsiteX23" fmla="*/ 1388217 w 3075349"/>
                <a:gd name="connsiteY23" fmla="*/ 338487 h 1246596"/>
                <a:gd name="connsiteX24" fmla="*/ 1439732 w 3075349"/>
                <a:gd name="connsiteY24" fmla="*/ 312729 h 1246596"/>
                <a:gd name="connsiteX25" fmla="*/ 1491248 w 3075349"/>
                <a:gd name="connsiteY25" fmla="*/ 274092 h 1246596"/>
                <a:gd name="connsiteX26" fmla="*/ 1529885 w 3075349"/>
                <a:gd name="connsiteY26" fmla="*/ 261213 h 1246596"/>
                <a:gd name="connsiteX27" fmla="*/ 1620037 w 3075349"/>
                <a:gd name="connsiteY27" fmla="*/ 235456 h 1246596"/>
                <a:gd name="connsiteX28" fmla="*/ 1761704 w 3075349"/>
                <a:gd name="connsiteY28" fmla="*/ 222577 h 1246596"/>
                <a:gd name="connsiteX29" fmla="*/ 1838978 w 3075349"/>
                <a:gd name="connsiteY29" fmla="*/ 196819 h 1246596"/>
                <a:gd name="connsiteX30" fmla="*/ 1877614 w 3075349"/>
                <a:gd name="connsiteY30" fmla="*/ 183940 h 1246596"/>
                <a:gd name="connsiteX31" fmla="*/ 1942009 w 3075349"/>
                <a:gd name="connsiteY31" fmla="*/ 171061 h 1246596"/>
                <a:gd name="connsiteX32" fmla="*/ 1980645 w 3075349"/>
                <a:gd name="connsiteY32" fmla="*/ 158182 h 1246596"/>
                <a:gd name="connsiteX33" fmla="*/ 2032161 w 3075349"/>
                <a:gd name="connsiteY33" fmla="*/ 145304 h 1246596"/>
                <a:gd name="connsiteX34" fmla="*/ 2070797 w 3075349"/>
                <a:gd name="connsiteY34" fmla="*/ 132425 h 1246596"/>
                <a:gd name="connsiteX35" fmla="*/ 2251101 w 3075349"/>
                <a:gd name="connsiteY35" fmla="*/ 106667 h 1246596"/>
                <a:gd name="connsiteX36" fmla="*/ 2405648 w 3075349"/>
                <a:gd name="connsiteY36" fmla="*/ 55151 h 1246596"/>
                <a:gd name="connsiteX37" fmla="*/ 2444285 w 3075349"/>
                <a:gd name="connsiteY37" fmla="*/ 42273 h 1246596"/>
                <a:gd name="connsiteX38" fmla="*/ 2482921 w 3075349"/>
                <a:gd name="connsiteY38" fmla="*/ 29394 h 1246596"/>
                <a:gd name="connsiteX39" fmla="*/ 2637468 w 3075349"/>
                <a:gd name="connsiteY39" fmla="*/ 3636 h 1246596"/>
                <a:gd name="connsiteX40" fmla="*/ 3036713 w 3075349"/>
                <a:gd name="connsiteY40" fmla="*/ 16515 h 1246596"/>
                <a:gd name="connsiteX41" fmla="*/ 3049592 w 3075349"/>
                <a:gd name="connsiteY41" fmla="*/ 55151 h 1246596"/>
                <a:gd name="connsiteX42" fmla="*/ 3075349 w 3075349"/>
                <a:gd name="connsiteY42" fmla="*/ 93788 h 1246596"/>
                <a:gd name="connsiteX43" fmla="*/ 3062471 w 3075349"/>
                <a:gd name="connsiteY43" fmla="*/ 235456 h 1246596"/>
                <a:gd name="connsiteX44" fmla="*/ 2998076 w 3075349"/>
                <a:gd name="connsiteY44" fmla="*/ 351366 h 1246596"/>
                <a:gd name="connsiteX45" fmla="*/ 2946561 w 3075349"/>
                <a:gd name="connsiteY45" fmla="*/ 377123 h 1246596"/>
                <a:gd name="connsiteX46" fmla="*/ 2856409 w 3075349"/>
                <a:gd name="connsiteY46" fmla="*/ 428639 h 1246596"/>
                <a:gd name="connsiteX47" fmla="*/ 2817772 w 3075349"/>
                <a:gd name="connsiteY47" fmla="*/ 467275 h 1246596"/>
                <a:gd name="connsiteX48" fmla="*/ 2701862 w 3075349"/>
                <a:gd name="connsiteY48" fmla="*/ 505912 h 1246596"/>
                <a:gd name="connsiteX49" fmla="*/ 2663225 w 3075349"/>
                <a:gd name="connsiteY49" fmla="*/ 518791 h 1246596"/>
                <a:gd name="connsiteX50" fmla="*/ 2624589 w 3075349"/>
                <a:gd name="connsiteY50" fmla="*/ 531670 h 1246596"/>
                <a:gd name="connsiteX51" fmla="*/ 2534437 w 3075349"/>
                <a:gd name="connsiteY51" fmla="*/ 544549 h 1246596"/>
                <a:gd name="connsiteX52" fmla="*/ 2482921 w 3075349"/>
                <a:gd name="connsiteY52" fmla="*/ 557428 h 1246596"/>
                <a:gd name="connsiteX53" fmla="*/ 2341254 w 3075349"/>
                <a:gd name="connsiteY53" fmla="*/ 570306 h 1246596"/>
                <a:gd name="connsiteX54" fmla="*/ 2199586 w 3075349"/>
                <a:gd name="connsiteY54" fmla="*/ 608943 h 1246596"/>
                <a:gd name="connsiteX55" fmla="*/ 2083676 w 3075349"/>
                <a:gd name="connsiteY55" fmla="*/ 647580 h 1246596"/>
                <a:gd name="connsiteX56" fmla="*/ 2006403 w 3075349"/>
                <a:gd name="connsiteY56" fmla="*/ 699095 h 1246596"/>
                <a:gd name="connsiteX57" fmla="*/ 1967766 w 3075349"/>
                <a:gd name="connsiteY57" fmla="*/ 724853 h 1246596"/>
                <a:gd name="connsiteX58" fmla="*/ 1890493 w 3075349"/>
                <a:gd name="connsiteY58" fmla="*/ 750611 h 1246596"/>
                <a:gd name="connsiteX59" fmla="*/ 1838978 w 3075349"/>
                <a:gd name="connsiteY59" fmla="*/ 776368 h 1246596"/>
                <a:gd name="connsiteX60" fmla="*/ 1787462 w 3075349"/>
                <a:gd name="connsiteY60" fmla="*/ 789247 h 1246596"/>
                <a:gd name="connsiteX61" fmla="*/ 1748825 w 3075349"/>
                <a:gd name="connsiteY61" fmla="*/ 802126 h 1246596"/>
                <a:gd name="connsiteX62" fmla="*/ 1697310 w 3075349"/>
                <a:gd name="connsiteY62" fmla="*/ 815005 h 1246596"/>
                <a:gd name="connsiteX63" fmla="*/ 1658673 w 3075349"/>
                <a:gd name="connsiteY63" fmla="*/ 827884 h 1246596"/>
                <a:gd name="connsiteX64" fmla="*/ 1581400 w 3075349"/>
                <a:gd name="connsiteY64" fmla="*/ 840763 h 1246596"/>
                <a:gd name="connsiteX65" fmla="*/ 1504127 w 3075349"/>
                <a:gd name="connsiteY65" fmla="*/ 866521 h 1246596"/>
                <a:gd name="connsiteX66" fmla="*/ 1143518 w 3075349"/>
                <a:gd name="connsiteY66" fmla="*/ 879399 h 1246596"/>
                <a:gd name="connsiteX67" fmla="*/ 1066245 w 3075349"/>
                <a:gd name="connsiteY67" fmla="*/ 892278 h 1246596"/>
                <a:gd name="connsiteX68" fmla="*/ 988972 w 3075349"/>
                <a:gd name="connsiteY68" fmla="*/ 918036 h 1246596"/>
                <a:gd name="connsiteX69" fmla="*/ 898820 w 3075349"/>
                <a:gd name="connsiteY69" fmla="*/ 930915 h 1246596"/>
                <a:gd name="connsiteX70" fmla="*/ 834425 w 3075349"/>
                <a:gd name="connsiteY70" fmla="*/ 943794 h 1246596"/>
                <a:gd name="connsiteX71" fmla="*/ 757152 w 3075349"/>
                <a:gd name="connsiteY71" fmla="*/ 969551 h 1246596"/>
                <a:gd name="connsiteX72" fmla="*/ 679879 w 3075349"/>
                <a:gd name="connsiteY72" fmla="*/ 1021067 h 1246596"/>
                <a:gd name="connsiteX73" fmla="*/ 641242 w 3075349"/>
                <a:gd name="connsiteY73" fmla="*/ 1046825 h 1246596"/>
                <a:gd name="connsiteX74" fmla="*/ 448059 w 3075349"/>
                <a:gd name="connsiteY74" fmla="*/ 1111219 h 1246596"/>
                <a:gd name="connsiteX75" fmla="*/ 370786 w 3075349"/>
                <a:gd name="connsiteY75" fmla="*/ 1149856 h 1246596"/>
                <a:gd name="connsiteX76" fmla="*/ 293513 w 3075349"/>
                <a:gd name="connsiteY76" fmla="*/ 1175613 h 1246596"/>
                <a:gd name="connsiteX77" fmla="*/ 254876 w 3075349"/>
                <a:gd name="connsiteY77" fmla="*/ 1201371 h 1246596"/>
                <a:gd name="connsiteX78" fmla="*/ 100330 w 3075349"/>
                <a:gd name="connsiteY78" fmla="*/ 1214250 h 1246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3075349" h="1246596">
                  <a:moveTo>
                    <a:pt x="23056" y="1240008"/>
                  </a:moveTo>
                  <a:cubicBezTo>
                    <a:pt x="115700" y="1209127"/>
                    <a:pt x="0" y="1246596"/>
                    <a:pt x="113209" y="1214250"/>
                  </a:cubicBezTo>
                  <a:cubicBezTo>
                    <a:pt x="242543" y="1177297"/>
                    <a:pt x="42311" y="1228754"/>
                    <a:pt x="203361" y="1188492"/>
                  </a:cubicBezTo>
                  <a:cubicBezTo>
                    <a:pt x="216240" y="1179906"/>
                    <a:pt x="231052" y="1173680"/>
                    <a:pt x="241997" y="1162735"/>
                  </a:cubicBezTo>
                  <a:cubicBezTo>
                    <a:pt x="252942" y="1151790"/>
                    <a:pt x="255668" y="1133767"/>
                    <a:pt x="267755" y="1124098"/>
                  </a:cubicBezTo>
                  <a:cubicBezTo>
                    <a:pt x="278356" y="1115617"/>
                    <a:pt x="293513" y="1115512"/>
                    <a:pt x="306392" y="1111219"/>
                  </a:cubicBezTo>
                  <a:cubicBezTo>
                    <a:pt x="319271" y="1098340"/>
                    <a:pt x="329873" y="1082685"/>
                    <a:pt x="345028" y="1072582"/>
                  </a:cubicBezTo>
                  <a:cubicBezTo>
                    <a:pt x="356324" y="1065052"/>
                    <a:pt x="371187" y="1065052"/>
                    <a:pt x="383665" y="1059704"/>
                  </a:cubicBezTo>
                  <a:cubicBezTo>
                    <a:pt x="401311" y="1052141"/>
                    <a:pt x="417355" y="1041076"/>
                    <a:pt x="435180" y="1033946"/>
                  </a:cubicBezTo>
                  <a:cubicBezTo>
                    <a:pt x="460389" y="1023862"/>
                    <a:pt x="512454" y="1008188"/>
                    <a:pt x="512454" y="1008188"/>
                  </a:cubicBezTo>
                  <a:cubicBezTo>
                    <a:pt x="525333" y="995309"/>
                    <a:pt x="537098" y="981211"/>
                    <a:pt x="551090" y="969551"/>
                  </a:cubicBezTo>
                  <a:cubicBezTo>
                    <a:pt x="585314" y="941031"/>
                    <a:pt x="601171" y="940934"/>
                    <a:pt x="641242" y="918036"/>
                  </a:cubicBezTo>
                  <a:cubicBezTo>
                    <a:pt x="654681" y="910356"/>
                    <a:pt x="667000" y="900864"/>
                    <a:pt x="679879" y="892278"/>
                  </a:cubicBezTo>
                  <a:cubicBezTo>
                    <a:pt x="739980" y="802126"/>
                    <a:pt x="705636" y="832177"/>
                    <a:pt x="770031" y="789247"/>
                  </a:cubicBezTo>
                  <a:cubicBezTo>
                    <a:pt x="778617" y="776368"/>
                    <a:pt x="784844" y="761556"/>
                    <a:pt x="795789" y="750611"/>
                  </a:cubicBezTo>
                  <a:cubicBezTo>
                    <a:pt x="852269" y="694131"/>
                    <a:pt x="820316" y="760060"/>
                    <a:pt x="873062" y="686216"/>
                  </a:cubicBezTo>
                  <a:cubicBezTo>
                    <a:pt x="884221" y="670594"/>
                    <a:pt x="885245" y="648276"/>
                    <a:pt x="898820" y="634701"/>
                  </a:cubicBezTo>
                  <a:cubicBezTo>
                    <a:pt x="921714" y="611807"/>
                    <a:pt x="992035" y="572674"/>
                    <a:pt x="1027609" y="557428"/>
                  </a:cubicBezTo>
                  <a:cubicBezTo>
                    <a:pt x="1040087" y="552080"/>
                    <a:pt x="1053366" y="548842"/>
                    <a:pt x="1066245" y="544549"/>
                  </a:cubicBezTo>
                  <a:cubicBezTo>
                    <a:pt x="1094345" y="460250"/>
                    <a:pt x="1055317" y="542988"/>
                    <a:pt x="1117761" y="493033"/>
                  </a:cubicBezTo>
                  <a:cubicBezTo>
                    <a:pt x="1129847" y="483364"/>
                    <a:pt x="1133609" y="466288"/>
                    <a:pt x="1143518" y="454397"/>
                  </a:cubicBezTo>
                  <a:cubicBezTo>
                    <a:pt x="1163863" y="429982"/>
                    <a:pt x="1191847" y="404475"/>
                    <a:pt x="1220792" y="390002"/>
                  </a:cubicBezTo>
                  <a:cubicBezTo>
                    <a:pt x="1232934" y="383931"/>
                    <a:pt x="1246375" y="380852"/>
                    <a:pt x="1259428" y="377123"/>
                  </a:cubicBezTo>
                  <a:cubicBezTo>
                    <a:pt x="1302561" y="364799"/>
                    <a:pt x="1347414" y="358889"/>
                    <a:pt x="1388217" y="338487"/>
                  </a:cubicBezTo>
                  <a:cubicBezTo>
                    <a:pt x="1405389" y="329901"/>
                    <a:pt x="1423452" y="322904"/>
                    <a:pt x="1439732" y="312729"/>
                  </a:cubicBezTo>
                  <a:cubicBezTo>
                    <a:pt x="1457934" y="301352"/>
                    <a:pt x="1472611" y="284742"/>
                    <a:pt x="1491248" y="274092"/>
                  </a:cubicBezTo>
                  <a:cubicBezTo>
                    <a:pt x="1503035" y="267357"/>
                    <a:pt x="1516882" y="265114"/>
                    <a:pt x="1529885" y="261213"/>
                  </a:cubicBezTo>
                  <a:cubicBezTo>
                    <a:pt x="1559820" y="252233"/>
                    <a:pt x="1589209" y="240594"/>
                    <a:pt x="1620037" y="235456"/>
                  </a:cubicBezTo>
                  <a:cubicBezTo>
                    <a:pt x="1666809" y="227661"/>
                    <a:pt x="1714482" y="226870"/>
                    <a:pt x="1761704" y="222577"/>
                  </a:cubicBezTo>
                  <a:lnTo>
                    <a:pt x="1838978" y="196819"/>
                  </a:lnTo>
                  <a:cubicBezTo>
                    <a:pt x="1851857" y="192526"/>
                    <a:pt x="1864302" y="186602"/>
                    <a:pt x="1877614" y="183940"/>
                  </a:cubicBezTo>
                  <a:cubicBezTo>
                    <a:pt x="1899079" y="179647"/>
                    <a:pt x="1920773" y="176370"/>
                    <a:pt x="1942009" y="171061"/>
                  </a:cubicBezTo>
                  <a:cubicBezTo>
                    <a:pt x="1955179" y="167768"/>
                    <a:pt x="1967592" y="161911"/>
                    <a:pt x="1980645" y="158182"/>
                  </a:cubicBezTo>
                  <a:cubicBezTo>
                    <a:pt x="1997664" y="153319"/>
                    <a:pt x="2015142" y="150167"/>
                    <a:pt x="2032161" y="145304"/>
                  </a:cubicBezTo>
                  <a:cubicBezTo>
                    <a:pt x="2045214" y="141575"/>
                    <a:pt x="2057545" y="135370"/>
                    <a:pt x="2070797" y="132425"/>
                  </a:cubicBezTo>
                  <a:cubicBezTo>
                    <a:pt x="2118543" y="121815"/>
                    <a:pt x="2206544" y="112237"/>
                    <a:pt x="2251101" y="106667"/>
                  </a:cubicBezTo>
                  <a:lnTo>
                    <a:pt x="2405648" y="55151"/>
                  </a:lnTo>
                  <a:lnTo>
                    <a:pt x="2444285" y="42273"/>
                  </a:lnTo>
                  <a:cubicBezTo>
                    <a:pt x="2457164" y="37980"/>
                    <a:pt x="2469450" y="31078"/>
                    <a:pt x="2482921" y="29394"/>
                  </a:cubicBezTo>
                  <a:cubicBezTo>
                    <a:pt x="2603516" y="14320"/>
                    <a:pt x="2552374" y="24909"/>
                    <a:pt x="2637468" y="3636"/>
                  </a:cubicBezTo>
                  <a:cubicBezTo>
                    <a:pt x="2770550" y="7929"/>
                    <a:pt x="2904590" y="0"/>
                    <a:pt x="3036713" y="16515"/>
                  </a:cubicBezTo>
                  <a:cubicBezTo>
                    <a:pt x="3050184" y="18199"/>
                    <a:pt x="3043521" y="43009"/>
                    <a:pt x="3049592" y="55151"/>
                  </a:cubicBezTo>
                  <a:cubicBezTo>
                    <a:pt x="3056514" y="68995"/>
                    <a:pt x="3066763" y="80909"/>
                    <a:pt x="3075349" y="93788"/>
                  </a:cubicBezTo>
                  <a:cubicBezTo>
                    <a:pt x="3071056" y="141011"/>
                    <a:pt x="3069177" y="188515"/>
                    <a:pt x="3062471" y="235456"/>
                  </a:cubicBezTo>
                  <a:cubicBezTo>
                    <a:pt x="3057736" y="268601"/>
                    <a:pt x="3016226" y="342291"/>
                    <a:pt x="2998076" y="351366"/>
                  </a:cubicBezTo>
                  <a:cubicBezTo>
                    <a:pt x="2980904" y="359952"/>
                    <a:pt x="2962841" y="366948"/>
                    <a:pt x="2946561" y="377123"/>
                  </a:cubicBezTo>
                  <a:cubicBezTo>
                    <a:pt x="2857450" y="432817"/>
                    <a:pt x="2932316" y="403336"/>
                    <a:pt x="2856409" y="428639"/>
                  </a:cubicBezTo>
                  <a:cubicBezTo>
                    <a:pt x="2843530" y="441518"/>
                    <a:pt x="2833693" y="458430"/>
                    <a:pt x="2817772" y="467275"/>
                  </a:cubicBezTo>
                  <a:cubicBezTo>
                    <a:pt x="2817770" y="467276"/>
                    <a:pt x="2721181" y="499472"/>
                    <a:pt x="2701862" y="505912"/>
                  </a:cubicBezTo>
                  <a:lnTo>
                    <a:pt x="2663225" y="518791"/>
                  </a:lnTo>
                  <a:cubicBezTo>
                    <a:pt x="2650346" y="523084"/>
                    <a:pt x="2638028" y="529750"/>
                    <a:pt x="2624589" y="531670"/>
                  </a:cubicBezTo>
                  <a:cubicBezTo>
                    <a:pt x="2594538" y="535963"/>
                    <a:pt x="2564303" y="539119"/>
                    <a:pt x="2534437" y="544549"/>
                  </a:cubicBezTo>
                  <a:cubicBezTo>
                    <a:pt x="2517022" y="547715"/>
                    <a:pt x="2500466" y="555089"/>
                    <a:pt x="2482921" y="557428"/>
                  </a:cubicBezTo>
                  <a:cubicBezTo>
                    <a:pt x="2435920" y="563695"/>
                    <a:pt x="2388476" y="566013"/>
                    <a:pt x="2341254" y="570306"/>
                  </a:cubicBezTo>
                  <a:cubicBezTo>
                    <a:pt x="2294148" y="579727"/>
                    <a:pt x="2243159" y="587156"/>
                    <a:pt x="2199586" y="608943"/>
                  </a:cubicBezTo>
                  <a:cubicBezTo>
                    <a:pt x="2128492" y="644491"/>
                    <a:pt x="2166897" y="630936"/>
                    <a:pt x="2083676" y="647580"/>
                  </a:cubicBezTo>
                  <a:lnTo>
                    <a:pt x="2006403" y="699095"/>
                  </a:lnTo>
                  <a:cubicBezTo>
                    <a:pt x="1993524" y="707681"/>
                    <a:pt x="1982450" y="719958"/>
                    <a:pt x="1967766" y="724853"/>
                  </a:cubicBezTo>
                  <a:cubicBezTo>
                    <a:pt x="1942008" y="733439"/>
                    <a:pt x="1914778" y="738469"/>
                    <a:pt x="1890493" y="750611"/>
                  </a:cubicBezTo>
                  <a:cubicBezTo>
                    <a:pt x="1873321" y="759197"/>
                    <a:pt x="1856954" y="769627"/>
                    <a:pt x="1838978" y="776368"/>
                  </a:cubicBezTo>
                  <a:cubicBezTo>
                    <a:pt x="1822404" y="782583"/>
                    <a:pt x="1804481" y="784384"/>
                    <a:pt x="1787462" y="789247"/>
                  </a:cubicBezTo>
                  <a:cubicBezTo>
                    <a:pt x="1774409" y="792977"/>
                    <a:pt x="1761878" y="798396"/>
                    <a:pt x="1748825" y="802126"/>
                  </a:cubicBezTo>
                  <a:cubicBezTo>
                    <a:pt x="1731806" y="806989"/>
                    <a:pt x="1714329" y="810142"/>
                    <a:pt x="1697310" y="815005"/>
                  </a:cubicBezTo>
                  <a:cubicBezTo>
                    <a:pt x="1684257" y="818735"/>
                    <a:pt x="1671925" y="824939"/>
                    <a:pt x="1658673" y="827884"/>
                  </a:cubicBezTo>
                  <a:cubicBezTo>
                    <a:pt x="1633182" y="833549"/>
                    <a:pt x="1606733" y="834430"/>
                    <a:pt x="1581400" y="840763"/>
                  </a:cubicBezTo>
                  <a:cubicBezTo>
                    <a:pt x="1555060" y="847348"/>
                    <a:pt x="1531261" y="865552"/>
                    <a:pt x="1504127" y="866521"/>
                  </a:cubicBezTo>
                  <a:lnTo>
                    <a:pt x="1143518" y="879399"/>
                  </a:lnTo>
                  <a:cubicBezTo>
                    <a:pt x="1117760" y="883692"/>
                    <a:pt x="1091578" y="885945"/>
                    <a:pt x="1066245" y="892278"/>
                  </a:cubicBezTo>
                  <a:cubicBezTo>
                    <a:pt x="1039905" y="898863"/>
                    <a:pt x="1015850" y="914196"/>
                    <a:pt x="988972" y="918036"/>
                  </a:cubicBezTo>
                  <a:cubicBezTo>
                    <a:pt x="958921" y="922329"/>
                    <a:pt x="928763" y="925925"/>
                    <a:pt x="898820" y="930915"/>
                  </a:cubicBezTo>
                  <a:cubicBezTo>
                    <a:pt x="877228" y="934514"/>
                    <a:pt x="855544" y="938034"/>
                    <a:pt x="834425" y="943794"/>
                  </a:cubicBezTo>
                  <a:cubicBezTo>
                    <a:pt x="808231" y="950938"/>
                    <a:pt x="757152" y="969551"/>
                    <a:pt x="757152" y="969551"/>
                  </a:cubicBezTo>
                  <a:lnTo>
                    <a:pt x="679879" y="1021067"/>
                  </a:lnTo>
                  <a:cubicBezTo>
                    <a:pt x="667000" y="1029653"/>
                    <a:pt x="655926" y="1041930"/>
                    <a:pt x="641242" y="1046825"/>
                  </a:cubicBezTo>
                  <a:lnTo>
                    <a:pt x="448059" y="1111219"/>
                  </a:lnTo>
                  <a:cubicBezTo>
                    <a:pt x="307147" y="1158190"/>
                    <a:pt x="520591" y="1083277"/>
                    <a:pt x="370786" y="1149856"/>
                  </a:cubicBezTo>
                  <a:cubicBezTo>
                    <a:pt x="345975" y="1160883"/>
                    <a:pt x="293513" y="1175613"/>
                    <a:pt x="293513" y="1175613"/>
                  </a:cubicBezTo>
                  <a:cubicBezTo>
                    <a:pt x="280634" y="1184199"/>
                    <a:pt x="268720" y="1194449"/>
                    <a:pt x="254876" y="1201371"/>
                  </a:cubicBezTo>
                  <a:cubicBezTo>
                    <a:pt x="204682" y="1226468"/>
                    <a:pt x="158390" y="1214250"/>
                    <a:pt x="100330" y="1214250"/>
                  </a:cubicBezTo>
                </a:path>
              </a:pathLst>
            </a:custGeom>
            <a:solidFill>
              <a:schemeClr val="accent2">
                <a:lumMod val="40000"/>
                <a:lumOff val="60000"/>
              </a:schemeClr>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800" b="0" i="0" u="none" strike="noStrike" cap="none" normalizeH="0" baseline="0" smtClean="0">
                <a:ln>
                  <a:noFill/>
                </a:ln>
                <a:solidFill>
                  <a:schemeClr val="tx1"/>
                </a:solidFill>
                <a:effectLst/>
                <a:latin typeface="GM Sans Regular" pitchFamily="2" charset="0"/>
              </a:endParaRPr>
            </a:p>
          </p:txBody>
        </p:sp>
        <p:sp>
          <p:nvSpPr>
            <p:cNvPr id="30" name="Line 29"/>
            <p:cNvSpPr>
              <a:spLocks noChangeShapeType="1"/>
            </p:cNvSpPr>
            <p:nvPr/>
          </p:nvSpPr>
          <p:spPr bwMode="auto">
            <a:xfrm flipV="1">
              <a:off x="2311491" y="3529672"/>
              <a:ext cx="0" cy="2249488"/>
            </a:xfrm>
            <a:prstGeom prst="line">
              <a:avLst/>
            </a:prstGeom>
            <a:noFill/>
            <a:ln w="12700">
              <a:solidFill>
                <a:schemeClr val="tx1"/>
              </a:solidFill>
              <a:round/>
              <a:headEnd/>
              <a:tailEnd type="triangle" w="med" len="med"/>
            </a:ln>
            <a:effectLst/>
          </p:spPr>
          <p:txBody>
            <a:bodyPr wrap="none" anchor="ctr"/>
            <a:lstStyle/>
            <a:p>
              <a:endParaRPr lang="en-US"/>
            </a:p>
          </p:txBody>
        </p:sp>
        <p:sp>
          <p:nvSpPr>
            <p:cNvPr id="31" name="Line 30"/>
            <p:cNvSpPr>
              <a:spLocks noChangeShapeType="1"/>
            </p:cNvSpPr>
            <p:nvPr/>
          </p:nvSpPr>
          <p:spPr bwMode="auto">
            <a:xfrm>
              <a:off x="2336891" y="5790272"/>
              <a:ext cx="2928938" cy="0"/>
            </a:xfrm>
            <a:prstGeom prst="line">
              <a:avLst/>
            </a:prstGeom>
            <a:noFill/>
            <a:ln w="12700">
              <a:solidFill>
                <a:schemeClr val="tx1"/>
              </a:solidFill>
              <a:round/>
              <a:headEnd/>
              <a:tailEnd type="triangle" w="med" len="med"/>
            </a:ln>
            <a:effectLst/>
          </p:spPr>
          <p:txBody>
            <a:bodyPr wrap="none" anchor="ctr"/>
            <a:lstStyle/>
            <a:p>
              <a:endParaRPr lang="en-US"/>
            </a:p>
          </p:txBody>
        </p:sp>
        <p:sp>
          <p:nvSpPr>
            <p:cNvPr id="32" name="Line 31"/>
            <p:cNvSpPr>
              <a:spLocks noChangeShapeType="1"/>
            </p:cNvSpPr>
            <p:nvPr/>
          </p:nvSpPr>
          <p:spPr bwMode="auto">
            <a:xfrm flipV="1">
              <a:off x="2262279" y="3850347"/>
              <a:ext cx="2657475" cy="1978025"/>
            </a:xfrm>
            <a:prstGeom prst="line">
              <a:avLst/>
            </a:prstGeom>
            <a:noFill/>
            <a:ln w="12700">
              <a:solidFill>
                <a:schemeClr val="tx1"/>
              </a:solidFill>
              <a:round/>
              <a:headEnd/>
              <a:tailEnd/>
            </a:ln>
            <a:effectLst/>
          </p:spPr>
          <p:txBody>
            <a:bodyPr wrap="none" anchor="ctr"/>
            <a:lstStyle/>
            <a:p>
              <a:endParaRPr lang="en-US"/>
            </a:p>
          </p:txBody>
        </p:sp>
        <p:sp>
          <p:nvSpPr>
            <p:cNvPr id="33" name="Text Box 33"/>
            <p:cNvSpPr txBox="1">
              <a:spLocks noChangeArrowheads="1"/>
            </p:cNvSpPr>
            <p:nvPr/>
          </p:nvSpPr>
          <p:spPr bwMode="auto">
            <a:xfrm>
              <a:off x="5593601" y="5527681"/>
              <a:ext cx="1217612" cy="315726"/>
            </a:xfrm>
            <a:prstGeom prst="rect">
              <a:avLst/>
            </a:prstGeom>
            <a:noFill/>
            <a:ln w="12700">
              <a:noFill/>
              <a:miter lim="800000"/>
              <a:headEnd/>
              <a:tailEnd/>
            </a:ln>
            <a:effectLst/>
          </p:spPr>
          <p:txBody>
            <a:bodyPr wrap="square">
              <a:spAutoFit/>
            </a:bodyPr>
            <a:lstStyle/>
            <a:p>
              <a:pPr>
                <a:spcBef>
                  <a:spcPct val="50000"/>
                </a:spcBef>
              </a:pPr>
              <a:r>
                <a:rPr lang="en-US" sz="1400" dirty="0"/>
                <a:t>Signal  units</a:t>
              </a:r>
            </a:p>
          </p:txBody>
        </p:sp>
        <p:sp>
          <p:nvSpPr>
            <p:cNvPr id="34" name="Text Box 34"/>
            <p:cNvSpPr txBox="1">
              <a:spLocks noChangeArrowheads="1"/>
            </p:cNvSpPr>
            <p:nvPr/>
          </p:nvSpPr>
          <p:spPr bwMode="auto">
            <a:xfrm>
              <a:off x="1282009" y="3174445"/>
              <a:ext cx="1871612" cy="416558"/>
            </a:xfrm>
            <a:prstGeom prst="rect">
              <a:avLst/>
            </a:prstGeom>
            <a:noFill/>
            <a:ln w="12700">
              <a:noFill/>
              <a:miter lim="800000"/>
              <a:headEnd/>
              <a:tailEnd/>
            </a:ln>
            <a:effectLst/>
          </p:spPr>
          <p:txBody>
            <a:bodyPr wrap="square">
              <a:spAutoFit/>
            </a:bodyPr>
            <a:lstStyle/>
            <a:p>
              <a:pPr>
                <a:spcBef>
                  <a:spcPct val="50000"/>
                </a:spcBef>
              </a:pPr>
              <a:r>
                <a:rPr lang="en-US" sz="1400" dirty="0"/>
                <a:t>Output units</a:t>
              </a:r>
            </a:p>
          </p:txBody>
        </p:sp>
        <p:sp>
          <p:nvSpPr>
            <p:cNvPr id="35" name="TextBox 34"/>
            <p:cNvSpPr txBox="1"/>
            <p:nvPr/>
          </p:nvSpPr>
          <p:spPr>
            <a:xfrm>
              <a:off x="3859931" y="4765978"/>
              <a:ext cx="1692647" cy="708147"/>
            </a:xfrm>
            <a:prstGeom prst="rect">
              <a:avLst/>
            </a:prstGeom>
            <a:noFill/>
          </p:spPr>
          <p:txBody>
            <a:bodyPr wrap="square" rtlCol="0">
              <a:spAutoFit/>
            </a:bodyPr>
            <a:lstStyle/>
            <a:p>
              <a:r>
                <a:rPr lang="en-US" sz="1400" dirty="0" smtClean="0"/>
                <a:t>Improvement direction</a:t>
              </a:r>
            </a:p>
          </p:txBody>
        </p:sp>
        <p:sp>
          <p:nvSpPr>
            <p:cNvPr id="36" name="TextBox 35"/>
            <p:cNvSpPr txBox="1"/>
            <p:nvPr/>
          </p:nvSpPr>
          <p:spPr>
            <a:xfrm>
              <a:off x="3516072" y="5858289"/>
              <a:ext cx="1638141" cy="307777"/>
            </a:xfrm>
            <a:prstGeom prst="rect">
              <a:avLst/>
            </a:prstGeom>
            <a:noFill/>
          </p:spPr>
          <p:txBody>
            <a:bodyPr wrap="none" rtlCol="0">
              <a:spAutoFit/>
            </a:bodyPr>
            <a:lstStyle/>
            <a:p>
              <a:r>
                <a:rPr lang="en-US" sz="1400" dirty="0" smtClean="0"/>
                <a:t>Actual Power (kW)</a:t>
              </a:r>
            </a:p>
          </p:txBody>
        </p:sp>
        <p:sp>
          <p:nvSpPr>
            <p:cNvPr id="38" name="TextBox 37"/>
            <p:cNvSpPr txBox="1"/>
            <p:nvPr/>
          </p:nvSpPr>
          <p:spPr>
            <a:xfrm>
              <a:off x="628627" y="3481265"/>
              <a:ext cx="1706449" cy="999738"/>
            </a:xfrm>
            <a:prstGeom prst="rect">
              <a:avLst/>
            </a:prstGeom>
            <a:noFill/>
          </p:spPr>
          <p:txBody>
            <a:bodyPr wrap="none" rtlCol="0">
              <a:spAutoFit/>
            </a:bodyPr>
            <a:lstStyle/>
            <a:p>
              <a:r>
                <a:rPr lang="en-US" sz="1400" dirty="0" smtClean="0"/>
                <a:t>Estimated</a:t>
              </a:r>
            </a:p>
            <a:p>
              <a:r>
                <a:rPr lang="en-US" sz="1400" dirty="0" smtClean="0"/>
                <a:t>Charge Power</a:t>
              </a:r>
            </a:p>
            <a:p>
              <a:r>
                <a:rPr lang="en-US" sz="1400" dirty="0" smtClean="0"/>
                <a:t>(kW)</a:t>
              </a:r>
            </a:p>
          </p:txBody>
        </p:sp>
        <p:cxnSp>
          <p:nvCxnSpPr>
            <p:cNvPr id="39" name="Straight Arrow Connector 38"/>
            <p:cNvCxnSpPr>
              <a:endCxn id="29" idx="39"/>
            </p:cNvCxnSpPr>
            <p:nvPr/>
          </p:nvCxnSpPr>
          <p:spPr bwMode="auto">
            <a:xfrm>
              <a:off x="3912781" y="3328333"/>
              <a:ext cx="422362" cy="484274"/>
            </a:xfrm>
            <a:prstGeom prst="straightConnector1">
              <a:avLst/>
            </a:prstGeom>
            <a:solidFill>
              <a:srgbClr val="FFFFFF"/>
            </a:solidFill>
            <a:ln w="12700" cap="flat" cmpd="sng" algn="ctr">
              <a:solidFill>
                <a:schemeClr val="tx1"/>
              </a:solidFill>
              <a:prstDash val="solid"/>
              <a:round/>
              <a:headEnd type="none" w="med" len="med"/>
              <a:tailEnd type="arrow"/>
            </a:ln>
            <a:effectLst/>
          </p:spPr>
        </p:cxnSp>
        <p:cxnSp>
          <p:nvCxnSpPr>
            <p:cNvPr id="40" name="Straight Arrow Connector 39"/>
            <p:cNvCxnSpPr>
              <a:endCxn id="29" idx="46"/>
            </p:cNvCxnSpPr>
            <p:nvPr/>
          </p:nvCxnSpPr>
          <p:spPr bwMode="auto">
            <a:xfrm flipH="1" flipV="1">
              <a:off x="4680911" y="4142770"/>
              <a:ext cx="584918" cy="511646"/>
            </a:xfrm>
            <a:prstGeom prst="straightConnector1">
              <a:avLst/>
            </a:prstGeom>
            <a:solidFill>
              <a:srgbClr val="FFFFFF"/>
            </a:solidFill>
            <a:ln w="12700" cap="flat" cmpd="sng" algn="ctr">
              <a:solidFill>
                <a:schemeClr val="tx1"/>
              </a:solidFill>
              <a:prstDash val="solid"/>
              <a:round/>
              <a:headEnd type="none" w="med" len="med"/>
              <a:tailEnd type="arrow"/>
            </a:ln>
            <a:effectLst/>
          </p:spPr>
        </p:cxnSp>
      </p:grpSp>
      <p:grpSp>
        <p:nvGrpSpPr>
          <p:cNvPr id="41" name="Group 40"/>
          <p:cNvGrpSpPr/>
          <p:nvPr/>
        </p:nvGrpSpPr>
        <p:grpSpPr>
          <a:xfrm>
            <a:off x="4627497" y="3637809"/>
            <a:ext cx="4521007" cy="2210382"/>
            <a:chOff x="628627" y="3174445"/>
            <a:chExt cx="6182586" cy="2991621"/>
          </a:xfrm>
        </p:grpSpPr>
        <p:sp>
          <p:nvSpPr>
            <p:cNvPr id="42" name="Freeform 41"/>
            <p:cNvSpPr/>
            <p:nvPr/>
          </p:nvSpPr>
          <p:spPr bwMode="auto">
            <a:xfrm rot="20455966">
              <a:off x="1960444" y="4134252"/>
              <a:ext cx="3075349" cy="1246596"/>
            </a:xfrm>
            <a:custGeom>
              <a:avLst/>
              <a:gdLst>
                <a:gd name="connsiteX0" fmla="*/ 23056 w 3075349"/>
                <a:gd name="connsiteY0" fmla="*/ 1240008 h 1246596"/>
                <a:gd name="connsiteX1" fmla="*/ 113209 w 3075349"/>
                <a:gd name="connsiteY1" fmla="*/ 1214250 h 1246596"/>
                <a:gd name="connsiteX2" fmla="*/ 203361 w 3075349"/>
                <a:gd name="connsiteY2" fmla="*/ 1188492 h 1246596"/>
                <a:gd name="connsiteX3" fmla="*/ 241997 w 3075349"/>
                <a:gd name="connsiteY3" fmla="*/ 1162735 h 1246596"/>
                <a:gd name="connsiteX4" fmla="*/ 267755 w 3075349"/>
                <a:gd name="connsiteY4" fmla="*/ 1124098 h 1246596"/>
                <a:gd name="connsiteX5" fmla="*/ 306392 w 3075349"/>
                <a:gd name="connsiteY5" fmla="*/ 1111219 h 1246596"/>
                <a:gd name="connsiteX6" fmla="*/ 345028 w 3075349"/>
                <a:gd name="connsiteY6" fmla="*/ 1072582 h 1246596"/>
                <a:gd name="connsiteX7" fmla="*/ 383665 w 3075349"/>
                <a:gd name="connsiteY7" fmla="*/ 1059704 h 1246596"/>
                <a:gd name="connsiteX8" fmla="*/ 435180 w 3075349"/>
                <a:gd name="connsiteY8" fmla="*/ 1033946 h 1246596"/>
                <a:gd name="connsiteX9" fmla="*/ 512454 w 3075349"/>
                <a:gd name="connsiteY9" fmla="*/ 1008188 h 1246596"/>
                <a:gd name="connsiteX10" fmla="*/ 551090 w 3075349"/>
                <a:gd name="connsiteY10" fmla="*/ 969551 h 1246596"/>
                <a:gd name="connsiteX11" fmla="*/ 641242 w 3075349"/>
                <a:gd name="connsiteY11" fmla="*/ 918036 h 1246596"/>
                <a:gd name="connsiteX12" fmla="*/ 679879 w 3075349"/>
                <a:gd name="connsiteY12" fmla="*/ 892278 h 1246596"/>
                <a:gd name="connsiteX13" fmla="*/ 770031 w 3075349"/>
                <a:gd name="connsiteY13" fmla="*/ 789247 h 1246596"/>
                <a:gd name="connsiteX14" fmla="*/ 795789 w 3075349"/>
                <a:gd name="connsiteY14" fmla="*/ 750611 h 1246596"/>
                <a:gd name="connsiteX15" fmla="*/ 873062 w 3075349"/>
                <a:gd name="connsiteY15" fmla="*/ 686216 h 1246596"/>
                <a:gd name="connsiteX16" fmla="*/ 898820 w 3075349"/>
                <a:gd name="connsiteY16" fmla="*/ 634701 h 1246596"/>
                <a:gd name="connsiteX17" fmla="*/ 1027609 w 3075349"/>
                <a:gd name="connsiteY17" fmla="*/ 557428 h 1246596"/>
                <a:gd name="connsiteX18" fmla="*/ 1066245 w 3075349"/>
                <a:gd name="connsiteY18" fmla="*/ 544549 h 1246596"/>
                <a:gd name="connsiteX19" fmla="*/ 1117761 w 3075349"/>
                <a:gd name="connsiteY19" fmla="*/ 493033 h 1246596"/>
                <a:gd name="connsiteX20" fmla="*/ 1143518 w 3075349"/>
                <a:gd name="connsiteY20" fmla="*/ 454397 h 1246596"/>
                <a:gd name="connsiteX21" fmla="*/ 1220792 w 3075349"/>
                <a:gd name="connsiteY21" fmla="*/ 390002 h 1246596"/>
                <a:gd name="connsiteX22" fmla="*/ 1259428 w 3075349"/>
                <a:gd name="connsiteY22" fmla="*/ 377123 h 1246596"/>
                <a:gd name="connsiteX23" fmla="*/ 1388217 w 3075349"/>
                <a:gd name="connsiteY23" fmla="*/ 338487 h 1246596"/>
                <a:gd name="connsiteX24" fmla="*/ 1439732 w 3075349"/>
                <a:gd name="connsiteY24" fmla="*/ 312729 h 1246596"/>
                <a:gd name="connsiteX25" fmla="*/ 1491248 w 3075349"/>
                <a:gd name="connsiteY25" fmla="*/ 274092 h 1246596"/>
                <a:gd name="connsiteX26" fmla="*/ 1529885 w 3075349"/>
                <a:gd name="connsiteY26" fmla="*/ 261213 h 1246596"/>
                <a:gd name="connsiteX27" fmla="*/ 1620037 w 3075349"/>
                <a:gd name="connsiteY27" fmla="*/ 235456 h 1246596"/>
                <a:gd name="connsiteX28" fmla="*/ 1761704 w 3075349"/>
                <a:gd name="connsiteY28" fmla="*/ 222577 h 1246596"/>
                <a:gd name="connsiteX29" fmla="*/ 1838978 w 3075349"/>
                <a:gd name="connsiteY29" fmla="*/ 196819 h 1246596"/>
                <a:gd name="connsiteX30" fmla="*/ 1877614 w 3075349"/>
                <a:gd name="connsiteY30" fmla="*/ 183940 h 1246596"/>
                <a:gd name="connsiteX31" fmla="*/ 1942009 w 3075349"/>
                <a:gd name="connsiteY31" fmla="*/ 171061 h 1246596"/>
                <a:gd name="connsiteX32" fmla="*/ 1980645 w 3075349"/>
                <a:gd name="connsiteY32" fmla="*/ 158182 h 1246596"/>
                <a:gd name="connsiteX33" fmla="*/ 2032161 w 3075349"/>
                <a:gd name="connsiteY33" fmla="*/ 145304 h 1246596"/>
                <a:gd name="connsiteX34" fmla="*/ 2070797 w 3075349"/>
                <a:gd name="connsiteY34" fmla="*/ 132425 h 1246596"/>
                <a:gd name="connsiteX35" fmla="*/ 2251101 w 3075349"/>
                <a:gd name="connsiteY35" fmla="*/ 106667 h 1246596"/>
                <a:gd name="connsiteX36" fmla="*/ 2405648 w 3075349"/>
                <a:gd name="connsiteY36" fmla="*/ 55151 h 1246596"/>
                <a:gd name="connsiteX37" fmla="*/ 2444285 w 3075349"/>
                <a:gd name="connsiteY37" fmla="*/ 42273 h 1246596"/>
                <a:gd name="connsiteX38" fmla="*/ 2482921 w 3075349"/>
                <a:gd name="connsiteY38" fmla="*/ 29394 h 1246596"/>
                <a:gd name="connsiteX39" fmla="*/ 2637468 w 3075349"/>
                <a:gd name="connsiteY39" fmla="*/ 3636 h 1246596"/>
                <a:gd name="connsiteX40" fmla="*/ 3036713 w 3075349"/>
                <a:gd name="connsiteY40" fmla="*/ 16515 h 1246596"/>
                <a:gd name="connsiteX41" fmla="*/ 3049592 w 3075349"/>
                <a:gd name="connsiteY41" fmla="*/ 55151 h 1246596"/>
                <a:gd name="connsiteX42" fmla="*/ 3075349 w 3075349"/>
                <a:gd name="connsiteY42" fmla="*/ 93788 h 1246596"/>
                <a:gd name="connsiteX43" fmla="*/ 3062471 w 3075349"/>
                <a:gd name="connsiteY43" fmla="*/ 235456 h 1246596"/>
                <a:gd name="connsiteX44" fmla="*/ 2998076 w 3075349"/>
                <a:gd name="connsiteY44" fmla="*/ 351366 h 1246596"/>
                <a:gd name="connsiteX45" fmla="*/ 2946561 w 3075349"/>
                <a:gd name="connsiteY45" fmla="*/ 377123 h 1246596"/>
                <a:gd name="connsiteX46" fmla="*/ 2856409 w 3075349"/>
                <a:gd name="connsiteY46" fmla="*/ 428639 h 1246596"/>
                <a:gd name="connsiteX47" fmla="*/ 2817772 w 3075349"/>
                <a:gd name="connsiteY47" fmla="*/ 467275 h 1246596"/>
                <a:gd name="connsiteX48" fmla="*/ 2701862 w 3075349"/>
                <a:gd name="connsiteY48" fmla="*/ 505912 h 1246596"/>
                <a:gd name="connsiteX49" fmla="*/ 2663225 w 3075349"/>
                <a:gd name="connsiteY49" fmla="*/ 518791 h 1246596"/>
                <a:gd name="connsiteX50" fmla="*/ 2624589 w 3075349"/>
                <a:gd name="connsiteY50" fmla="*/ 531670 h 1246596"/>
                <a:gd name="connsiteX51" fmla="*/ 2534437 w 3075349"/>
                <a:gd name="connsiteY51" fmla="*/ 544549 h 1246596"/>
                <a:gd name="connsiteX52" fmla="*/ 2482921 w 3075349"/>
                <a:gd name="connsiteY52" fmla="*/ 557428 h 1246596"/>
                <a:gd name="connsiteX53" fmla="*/ 2341254 w 3075349"/>
                <a:gd name="connsiteY53" fmla="*/ 570306 h 1246596"/>
                <a:gd name="connsiteX54" fmla="*/ 2199586 w 3075349"/>
                <a:gd name="connsiteY54" fmla="*/ 608943 h 1246596"/>
                <a:gd name="connsiteX55" fmla="*/ 2083676 w 3075349"/>
                <a:gd name="connsiteY55" fmla="*/ 647580 h 1246596"/>
                <a:gd name="connsiteX56" fmla="*/ 2006403 w 3075349"/>
                <a:gd name="connsiteY56" fmla="*/ 699095 h 1246596"/>
                <a:gd name="connsiteX57" fmla="*/ 1967766 w 3075349"/>
                <a:gd name="connsiteY57" fmla="*/ 724853 h 1246596"/>
                <a:gd name="connsiteX58" fmla="*/ 1890493 w 3075349"/>
                <a:gd name="connsiteY58" fmla="*/ 750611 h 1246596"/>
                <a:gd name="connsiteX59" fmla="*/ 1838978 w 3075349"/>
                <a:gd name="connsiteY59" fmla="*/ 776368 h 1246596"/>
                <a:gd name="connsiteX60" fmla="*/ 1787462 w 3075349"/>
                <a:gd name="connsiteY60" fmla="*/ 789247 h 1246596"/>
                <a:gd name="connsiteX61" fmla="*/ 1748825 w 3075349"/>
                <a:gd name="connsiteY61" fmla="*/ 802126 h 1246596"/>
                <a:gd name="connsiteX62" fmla="*/ 1697310 w 3075349"/>
                <a:gd name="connsiteY62" fmla="*/ 815005 h 1246596"/>
                <a:gd name="connsiteX63" fmla="*/ 1658673 w 3075349"/>
                <a:gd name="connsiteY63" fmla="*/ 827884 h 1246596"/>
                <a:gd name="connsiteX64" fmla="*/ 1581400 w 3075349"/>
                <a:gd name="connsiteY64" fmla="*/ 840763 h 1246596"/>
                <a:gd name="connsiteX65" fmla="*/ 1504127 w 3075349"/>
                <a:gd name="connsiteY65" fmla="*/ 866521 h 1246596"/>
                <a:gd name="connsiteX66" fmla="*/ 1143518 w 3075349"/>
                <a:gd name="connsiteY66" fmla="*/ 879399 h 1246596"/>
                <a:gd name="connsiteX67" fmla="*/ 1066245 w 3075349"/>
                <a:gd name="connsiteY67" fmla="*/ 892278 h 1246596"/>
                <a:gd name="connsiteX68" fmla="*/ 988972 w 3075349"/>
                <a:gd name="connsiteY68" fmla="*/ 918036 h 1246596"/>
                <a:gd name="connsiteX69" fmla="*/ 898820 w 3075349"/>
                <a:gd name="connsiteY69" fmla="*/ 930915 h 1246596"/>
                <a:gd name="connsiteX70" fmla="*/ 834425 w 3075349"/>
                <a:gd name="connsiteY70" fmla="*/ 943794 h 1246596"/>
                <a:gd name="connsiteX71" fmla="*/ 757152 w 3075349"/>
                <a:gd name="connsiteY71" fmla="*/ 969551 h 1246596"/>
                <a:gd name="connsiteX72" fmla="*/ 679879 w 3075349"/>
                <a:gd name="connsiteY72" fmla="*/ 1021067 h 1246596"/>
                <a:gd name="connsiteX73" fmla="*/ 641242 w 3075349"/>
                <a:gd name="connsiteY73" fmla="*/ 1046825 h 1246596"/>
                <a:gd name="connsiteX74" fmla="*/ 448059 w 3075349"/>
                <a:gd name="connsiteY74" fmla="*/ 1111219 h 1246596"/>
                <a:gd name="connsiteX75" fmla="*/ 370786 w 3075349"/>
                <a:gd name="connsiteY75" fmla="*/ 1149856 h 1246596"/>
                <a:gd name="connsiteX76" fmla="*/ 293513 w 3075349"/>
                <a:gd name="connsiteY76" fmla="*/ 1175613 h 1246596"/>
                <a:gd name="connsiteX77" fmla="*/ 254876 w 3075349"/>
                <a:gd name="connsiteY77" fmla="*/ 1201371 h 1246596"/>
                <a:gd name="connsiteX78" fmla="*/ 100330 w 3075349"/>
                <a:gd name="connsiteY78" fmla="*/ 1214250 h 1246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3075349" h="1246596">
                  <a:moveTo>
                    <a:pt x="23056" y="1240008"/>
                  </a:moveTo>
                  <a:cubicBezTo>
                    <a:pt x="115700" y="1209127"/>
                    <a:pt x="0" y="1246596"/>
                    <a:pt x="113209" y="1214250"/>
                  </a:cubicBezTo>
                  <a:cubicBezTo>
                    <a:pt x="242543" y="1177297"/>
                    <a:pt x="42311" y="1228754"/>
                    <a:pt x="203361" y="1188492"/>
                  </a:cubicBezTo>
                  <a:cubicBezTo>
                    <a:pt x="216240" y="1179906"/>
                    <a:pt x="231052" y="1173680"/>
                    <a:pt x="241997" y="1162735"/>
                  </a:cubicBezTo>
                  <a:cubicBezTo>
                    <a:pt x="252942" y="1151790"/>
                    <a:pt x="255668" y="1133767"/>
                    <a:pt x="267755" y="1124098"/>
                  </a:cubicBezTo>
                  <a:cubicBezTo>
                    <a:pt x="278356" y="1115617"/>
                    <a:pt x="293513" y="1115512"/>
                    <a:pt x="306392" y="1111219"/>
                  </a:cubicBezTo>
                  <a:cubicBezTo>
                    <a:pt x="319271" y="1098340"/>
                    <a:pt x="329873" y="1082685"/>
                    <a:pt x="345028" y="1072582"/>
                  </a:cubicBezTo>
                  <a:cubicBezTo>
                    <a:pt x="356324" y="1065052"/>
                    <a:pt x="371187" y="1065052"/>
                    <a:pt x="383665" y="1059704"/>
                  </a:cubicBezTo>
                  <a:cubicBezTo>
                    <a:pt x="401311" y="1052141"/>
                    <a:pt x="417355" y="1041076"/>
                    <a:pt x="435180" y="1033946"/>
                  </a:cubicBezTo>
                  <a:cubicBezTo>
                    <a:pt x="460389" y="1023862"/>
                    <a:pt x="512454" y="1008188"/>
                    <a:pt x="512454" y="1008188"/>
                  </a:cubicBezTo>
                  <a:cubicBezTo>
                    <a:pt x="525333" y="995309"/>
                    <a:pt x="537098" y="981211"/>
                    <a:pt x="551090" y="969551"/>
                  </a:cubicBezTo>
                  <a:cubicBezTo>
                    <a:pt x="585314" y="941031"/>
                    <a:pt x="601171" y="940934"/>
                    <a:pt x="641242" y="918036"/>
                  </a:cubicBezTo>
                  <a:cubicBezTo>
                    <a:pt x="654681" y="910356"/>
                    <a:pt x="667000" y="900864"/>
                    <a:pt x="679879" y="892278"/>
                  </a:cubicBezTo>
                  <a:cubicBezTo>
                    <a:pt x="739980" y="802126"/>
                    <a:pt x="705636" y="832177"/>
                    <a:pt x="770031" y="789247"/>
                  </a:cubicBezTo>
                  <a:cubicBezTo>
                    <a:pt x="778617" y="776368"/>
                    <a:pt x="784844" y="761556"/>
                    <a:pt x="795789" y="750611"/>
                  </a:cubicBezTo>
                  <a:cubicBezTo>
                    <a:pt x="852269" y="694131"/>
                    <a:pt x="820316" y="760060"/>
                    <a:pt x="873062" y="686216"/>
                  </a:cubicBezTo>
                  <a:cubicBezTo>
                    <a:pt x="884221" y="670594"/>
                    <a:pt x="885245" y="648276"/>
                    <a:pt x="898820" y="634701"/>
                  </a:cubicBezTo>
                  <a:cubicBezTo>
                    <a:pt x="921714" y="611807"/>
                    <a:pt x="992035" y="572674"/>
                    <a:pt x="1027609" y="557428"/>
                  </a:cubicBezTo>
                  <a:cubicBezTo>
                    <a:pt x="1040087" y="552080"/>
                    <a:pt x="1053366" y="548842"/>
                    <a:pt x="1066245" y="544549"/>
                  </a:cubicBezTo>
                  <a:cubicBezTo>
                    <a:pt x="1094345" y="460250"/>
                    <a:pt x="1055317" y="542988"/>
                    <a:pt x="1117761" y="493033"/>
                  </a:cubicBezTo>
                  <a:cubicBezTo>
                    <a:pt x="1129847" y="483364"/>
                    <a:pt x="1133609" y="466288"/>
                    <a:pt x="1143518" y="454397"/>
                  </a:cubicBezTo>
                  <a:cubicBezTo>
                    <a:pt x="1163863" y="429982"/>
                    <a:pt x="1191847" y="404475"/>
                    <a:pt x="1220792" y="390002"/>
                  </a:cubicBezTo>
                  <a:cubicBezTo>
                    <a:pt x="1232934" y="383931"/>
                    <a:pt x="1246375" y="380852"/>
                    <a:pt x="1259428" y="377123"/>
                  </a:cubicBezTo>
                  <a:cubicBezTo>
                    <a:pt x="1302561" y="364799"/>
                    <a:pt x="1347414" y="358889"/>
                    <a:pt x="1388217" y="338487"/>
                  </a:cubicBezTo>
                  <a:cubicBezTo>
                    <a:pt x="1405389" y="329901"/>
                    <a:pt x="1423452" y="322904"/>
                    <a:pt x="1439732" y="312729"/>
                  </a:cubicBezTo>
                  <a:cubicBezTo>
                    <a:pt x="1457934" y="301352"/>
                    <a:pt x="1472611" y="284742"/>
                    <a:pt x="1491248" y="274092"/>
                  </a:cubicBezTo>
                  <a:cubicBezTo>
                    <a:pt x="1503035" y="267357"/>
                    <a:pt x="1516882" y="265114"/>
                    <a:pt x="1529885" y="261213"/>
                  </a:cubicBezTo>
                  <a:cubicBezTo>
                    <a:pt x="1559820" y="252233"/>
                    <a:pt x="1589209" y="240594"/>
                    <a:pt x="1620037" y="235456"/>
                  </a:cubicBezTo>
                  <a:cubicBezTo>
                    <a:pt x="1666809" y="227661"/>
                    <a:pt x="1714482" y="226870"/>
                    <a:pt x="1761704" y="222577"/>
                  </a:cubicBezTo>
                  <a:lnTo>
                    <a:pt x="1838978" y="196819"/>
                  </a:lnTo>
                  <a:cubicBezTo>
                    <a:pt x="1851857" y="192526"/>
                    <a:pt x="1864302" y="186602"/>
                    <a:pt x="1877614" y="183940"/>
                  </a:cubicBezTo>
                  <a:cubicBezTo>
                    <a:pt x="1899079" y="179647"/>
                    <a:pt x="1920773" y="176370"/>
                    <a:pt x="1942009" y="171061"/>
                  </a:cubicBezTo>
                  <a:cubicBezTo>
                    <a:pt x="1955179" y="167768"/>
                    <a:pt x="1967592" y="161911"/>
                    <a:pt x="1980645" y="158182"/>
                  </a:cubicBezTo>
                  <a:cubicBezTo>
                    <a:pt x="1997664" y="153319"/>
                    <a:pt x="2015142" y="150167"/>
                    <a:pt x="2032161" y="145304"/>
                  </a:cubicBezTo>
                  <a:cubicBezTo>
                    <a:pt x="2045214" y="141575"/>
                    <a:pt x="2057545" y="135370"/>
                    <a:pt x="2070797" y="132425"/>
                  </a:cubicBezTo>
                  <a:cubicBezTo>
                    <a:pt x="2118543" y="121815"/>
                    <a:pt x="2206544" y="112237"/>
                    <a:pt x="2251101" y="106667"/>
                  </a:cubicBezTo>
                  <a:lnTo>
                    <a:pt x="2405648" y="55151"/>
                  </a:lnTo>
                  <a:lnTo>
                    <a:pt x="2444285" y="42273"/>
                  </a:lnTo>
                  <a:cubicBezTo>
                    <a:pt x="2457164" y="37980"/>
                    <a:pt x="2469450" y="31078"/>
                    <a:pt x="2482921" y="29394"/>
                  </a:cubicBezTo>
                  <a:cubicBezTo>
                    <a:pt x="2603516" y="14320"/>
                    <a:pt x="2552374" y="24909"/>
                    <a:pt x="2637468" y="3636"/>
                  </a:cubicBezTo>
                  <a:cubicBezTo>
                    <a:pt x="2770550" y="7929"/>
                    <a:pt x="2904590" y="0"/>
                    <a:pt x="3036713" y="16515"/>
                  </a:cubicBezTo>
                  <a:cubicBezTo>
                    <a:pt x="3050184" y="18199"/>
                    <a:pt x="3043521" y="43009"/>
                    <a:pt x="3049592" y="55151"/>
                  </a:cubicBezTo>
                  <a:cubicBezTo>
                    <a:pt x="3056514" y="68995"/>
                    <a:pt x="3066763" y="80909"/>
                    <a:pt x="3075349" y="93788"/>
                  </a:cubicBezTo>
                  <a:cubicBezTo>
                    <a:pt x="3071056" y="141011"/>
                    <a:pt x="3069177" y="188515"/>
                    <a:pt x="3062471" y="235456"/>
                  </a:cubicBezTo>
                  <a:cubicBezTo>
                    <a:pt x="3057736" y="268601"/>
                    <a:pt x="3016226" y="342291"/>
                    <a:pt x="2998076" y="351366"/>
                  </a:cubicBezTo>
                  <a:cubicBezTo>
                    <a:pt x="2980904" y="359952"/>
                    <a:pt x="2962841" y="366948"/>
                    <a:pt x="2946561" y="377123"/>
                  </a:cubicBezTo>
                  <a:cubicBezTo>
                    <a:pt x="2857450" y="432817"/>
                    <a:pt x="2932316" y="403336"/>
                    <a:pt x="2856409" y="428639"/>
                  </a:cubicBezTo>
                  <a:cubicBezTo>
                    <a:pt x="2843530" y="441518"/>
                    <a:pt x="2833693" y="458430"/>
                    <a:pt x="2817772" y="467275"/>
                  </a:cubicBezTo>
                  <a:cubicBezTo>
                    <a:pt x="2817770" y="467276"/>
                    <a:pt x="2721181" y="499472"/>
                    <a:pt x="2701862" y="505912"/>
                  </a:cubicBezTo>
                  <a:lnTo>
                    <a:pt x="2663225" y="518791"/>
                  </a:lnTo>
                  <a:cubicBezTo>
                    <a:pt x="2650346" y="523084"/>
                    <a:pt x="2638028" y="529750"/>
                    <a:pt x="2624589" y="531670"/>
                  </a:cubicBezTo>
                  <a:cubicBezTo>
                    <a:pt x="2594538" y="535963"/>
                    <a:pt x="2564303" y="539119"/>
                    <a:pt x="2534437" y="544549"/>
                  </a:cubicBezTo>
                  <a:cubicBezTo>
                    <a:pt x="2517022" y="547715"/>
                    <a:pt x="2500466" y="555089"/>
                    <a:pt x="2482921" y="557428"/>
                  </a:cubicBezTo>
                  <a:cubicBezTo>
                    <a:pt x="2435920" y="563695"/>
                    <a:pt x="2388476" y="566013"/>
                    <a:pt x="2341254" y="570306"/>
                  </a:cubicBezTo>
                  <a:cubicBezTo>
                    <a:pt x="2294148" y="579727"/>
                    <a:pt x="2243159" y="587156"/>
                    <a:pt x="2199586" y="608943"/>
                  </a:cubicBezTo>
                  <a:cubicBezTo>
                    <a:pt x="2128492" y="644491"/>
                    <a:pt x="2166897" y="630936"/>
                    <a:pt x="2083676" y="647580"/>
                  </a:cubicBezTo>
                  <a:lnTo>
                    <a:pt x="2006403" y="699095"/>
                  </a:lnTo>
                  <a:cubicBezTo>
                    <a:pt x="1993524" y="707681"/>
                    <a:pt x="1982450" y="719958"/>
                    <a:pt x="1967766" y="724853"/>
                  </a:cubicBezTo>
                  <a:cubicBezTo>
                    <a:pt x="1942008" y="733439"/>
                    <a:pt x="1914778" y="738469"/>
                    <a:pt x="1890493" y="750611"/>
                  </a:cubicBezTo>
                  <a:cubicBezTo>
                    <a:pt x="1873321" y="759197"/>
                    <a:pt x="1856954" y="769627"/>
                    <a:pt x="1838978" y="776368"/>
                  </a:cubicBezTo>
                  <a:cubicBezTo>
                    <a:pt x="1822404" y="782583"/>
                    <a:pt x="1804481" y="784384"/>
                    <a:pt x="1787462" y="789247"/>
                  </a:cubicBezTo>
                  <a:cubicBezTo>
                    <a:pt x="1774409" y="792977"/>
                    <a:pt x="1761878" y="798396"/>
                    <a:pt x="1748825" y="802126"/>
                  </a:cubicBezTo>
                  <a:cubicBezTo>
                    <a:pt x="1731806" y="806989"/>
                    <a:pt x="1714329" y="810142"/>
                    <a:pt x="1697310" y="815005"/>
                  </a:cubicBezTo>
                  <a:cubicBezTo>
                    <a:pt x="1684257" y="818735"/>
                    <a:pt x="1671925" y="824939"/>
                    <a:pt x="1658673" y="827884"/>
                  </a:cubicBezTo>
                  <a:cubicBezTo>
                    <a:pt x="1633182" y="833549"/>
                    <a:pt x="1606733" y="834430"/>
                    <a:pt x="1581400" y="840763"/>
                  </a:cubicBezTo>
                  <a:cubicBezTo>
                    <a:pt x="1555060" y="847348"/>
                    <a:pt x="1531261" y="865552"/>
                    <a:pt x="1504127" y="866521"/>
                  </a:cubicBezTo>
                  <a:lnTo>
                    <a:pt x="1143518" y="879399"/>
                  </a:lnTo>
                  <a:cubicBezTo>
                    <a:pt x="1117760" y="883692"/>
                    <a:pt x="1091578" y="885945"/>
                    <a:pt x="1066245" y="892278"/>
                  </a:cubicBezTo>
                  <a:cubicBezTo>
                    <a:pt x="1039905" y="898863"/>
                    <a:pt x="1015850" y="914196"/>
                    <a:pt x="988972" y="918036"/>
                  </a:cubicBezTo>
                  <a:cubicBezTo>
                    <a:pt x="958921" y="922329"/>
                    <a:pt x="928763" y="925925"/>
                    <a:pt x="898820" y="930915"/>
                  </a:cubicBezTo>
                  <a:cubicBezTo>
                    <a:pt x="877228" y="934514"/>
                    <a:pt x="855544" y="938034"/>
                    <a:pt x="834425" y="943794"/>
                  </a:cubicBezTo>
                  <a:cubicBezTo>
                    <a:pt x="808231" y="950938"/>
                    <a:pt x="757152" y="969551"/>
                    <a:pt x="757152" y="969551"/>
                  </a:cubicBezTo>
                  <a:lnTo>
                    <a:pt x="679879" y="1021067"/>
                  </a:lnTo>
                  <a:cubicBezTo>
                    <a:pt x="667000" y="1029653"/>
                    <a:pt x="655926" y="1041930"/>
                    <a:pt x="641242" y="1046825"/>
                  </a:cubicBezTo>
                  <a:lnTo>
                    <a:pt x="448059" y="1111219"/>
                  </a:lnTo>
                  <a:cubicBezTo>
                    <a:pt x="307147" y="1158190"/>
                    <a:pt x="520591" y="1083277"/>
                    <a:pt x="370786" y="1149856"/>
                  </a:cubicBezTo>
                  <a:cubicBezTo>
                    <a:pt x="345975" y="1160883"/>
                    <a:pt x="293513" y="1175613"/>
                    <a:pt x="293513" y="1175613"/>
                  </a:cubicBezTo>
                  <a:cubicBezTo>
                    <a:pt x="280634" y="1184199"/>
                    <a:pt x="268720" y="1194449"/>
                    <a:pt x="254876" y="1201371"/>
                  </a:cubicBezTo>
                  <a:cubicBezTo>
                    <a:pt x="204682" y="1226468"/>
                    <a:pt x="158390" y="1214250"/>
                    <a:pt x="100330" y="1214250"/>
                  </a:cubicBezTo>
                </a:path>
              </a:pathLst>
            </a:custGeom>
            <a:solidFill>
              <a:srgbClr val="FFC000"/>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800" b="0" i="0" u="none" strike="noStrike" cap="none" normalizeH="0" baseline="0" smtClean="0">
                <a:ln>
                  <a:noFill/>
                </a:ln>
                <a:solidFill>
                  <a:schemeClr val="tx1"/>
                </a:solidFill>
                <a:effectLst/>
                <a:latin typeface="GM Sans Regular" pitchFamily="2" charset="0"/>
              </a:endParaRPr>
            </a:p>
          </p:txBody>
        </p:sp>
        <p:sp>
          <p:nvSpPr>
            <p:cNvPr id="43" name="Line 29"/>
            <p:cNvSpPr>
              <a:spLocks noChangeShapeType="1"/>
            </p:cNvSpPr>
            <p:nvPr/>
          </p:nvSpPr>
          <p:spPr bwMode="auto">
            <a:xfrm flipV="1">
              <a:off x="2311491" y="3529672"/>
              <a:ext cx="0" cy="2249488"/>
            </a:xfrm>
            <a:prstGeom prst="line">
              <a:avLst/>
            </a:prstGeom>
            <a:noFill/>
            <a:ln w="12700">
              <a:solidFill>
                <a:schemeClr val="tx1"/>
              </a:solidFill>
              <a:round/>
              <a:headEnd/>
              <a:tailEnd type="triangle" w="med" len="med"/>
            </a:ln>
            <a:effectLst/>
          </p:spPr>
          <p:txBody>
            <a:bodyPr wrap="none" anchor="ctr"/>
            <a:lstStyle/>
            <a:p>
              <a:endParaRPr lang="en-US"/>
            </a:p>
          </p:txBody>
        </p:sp>
        <p:sp>
          <p:nvSpPr>
            <p:cNvPr id="44" name="Line 30"/>
            <p:cNvSpPr>
              <a:spLocks noChangeShapeType="1"/>
            </p:cNvSpPr>
            <p:nvPr/>
          </p:nvSpPr>
          <p:spPr bwMode="auto">
            <a:xfrm>
              <a:off x="2336891" y="5790272"/>
              <a:ext cx="2928938" cy="0"/>
            </a:xfrm>
            <a:prstGeom prst="line">
              <a:avLst/>
            </a:prstGeom>
            <a:noFill/>
            <a:ln w="12700">
              <a:solidFill>
                <a:schemeClr val="tx1"/>
              </a:solidFill>
              <a:round/>
              <a:headEnd/>
              <a:tailEnd type="triangle" w="med" len="med"/>
            </a:ln>
            <a:effectLst/>
          </p:spPr>
          <p:txBody>
            <a:bodyPr wrap="none" anchor="ctr"/>
            <a:lstStyle/>
            <a:p>
              <a:endParaRPr lang="en-US"/>
            </a:p>
          </p:txBody>
        </p:sp>
        <p:sp>
          <p:nvSpPr>
            <p:cNvPr id="45" name="Line 31"/>
            <p:cNvSpPr>
              <a:spLocks noChangeShapeType="1"/>
            </p:cNvSpPr>
            <p:nvPr/>
          </p:nvSpPr>
          <p:spPr bwMode="auto">
            <a:xfrm flipV="1">
              <a:off x="2262279" y="3850347"/>
              <a:ext cx="2657475" cy="1978025"/>
            </a:xfrm>
            <a:prstGeom prst="line">
              <a:avLst/>
            </a:prstGeom>
            <a:noFill/>
            <a:ln w="12700">
              <a:solidFill>
                <a:schemeClr val="tx1"/>
              </a:solidFill>
              <a:round/>
              <a:headEnd/>
              <a:tailEnd/>
            </a:ln>
            <a:effectLst/>
          </p:spPr>
          <p:txBody>
            <a:bodyPr wrap="none" anchor="ctr"/>
            <a:lstStyle/>
            <a:p>
              <a:endParaRPr lang="en-US"/>
            </a:p>
          </p:txBody>
        </p:sp>
        <p:sp>
          <p:nvSpPr>
            <p:cNvPr id="46" name="Text Box 33"/>
            <p:cNvSpPr txBox="1">
              <a:spLocks noChangeArrowheads="1"/>
            </p:cNvSpPr>
            <p:nvPr/>
          </p:nvSpPr>
          <p:spPr bwMode="auto">
            <a:xfrm>
              <a:off x="5593601" y="5527681"/>
              <a:ext cx="1217612" cy="315726"/>
            </a:xfrm>
            <a:prstGeom prst="rect">
              <a:avLst/>
            </a:prstGeom>
            <a:noFill/>
            <a:ln w="12700">
              <a:noFill/>
              <a:miter lim="800000"/>
              <a:headEnd/>
              <a:tailEnd/>
            </a:ln>
            <a:effectLst/>
          </p:spPr>
          <p:txBody>
            <a:bodyPr wrap="square">
              <a:spAutoFit/>
            </a:bodyPr>
            <a:lstStyle/>
            <a:p>
              <a:pPr>
                <a:spcBef>
                  <a:spcPct val="50000"/>
                </a:spcBef>
              </a:pPr>
              <a:r>
                <a:rPr lang="en-US" sz="1400" dirty="0"/>
                <a:t>Signal  units</a:t>
              </a:r>
            </a:p>
          </p:txBody>
        </p:sp>
        <p:sp>
          <p:nvSpPr>
            <p:cNvPr id="47" name="Text Box 34"/>
            <p:cNvSpPr txBox="1">
              <a:spLocks noChangeArrowheads="1"/>
            </p:cNvSpPr>
            <p:nvPr/>
          </p:nvSpPr>
          <p:spPr bwMode="auto">
            <a:xfrm>
              <a:off x="1282009" y="3174445"/>
              <a:ext cx="1871612" cy="416558"/>
            </a:xfrm>
            <a:prstGeom prst="rect">
              <a:avLst/>
            </a:prstGeom>
            <a:noFill/>
            <a:ln w="12700">
              <a:noFill/>
              <a:miter lim="800000"/>
              <a:headEnd/>
              <a:tailEnd/>
            </a:ln>
            <a:effectLst/>
          </p:spPr>
          <p:txBody>
            <a:bodyPr wrap="square">
              <a:spAutoFit/>
            </a:bodyPr>
            <a:lstStyle/>
            <a:p>
              <a:pPr>
                <a:spcBef>
                  <a:spcPct val="50000"/>
                </a:spcBef>
              </a:pPr>
              <a:r>
                <a:rPr lang="en-US" sz="1400" dirty="0"/>
                <a:t>Output units</a:t>
              </a:r>
            </a:p>
          </p:txBody>
        </p:sp>
        <p:sp>
          <p:nvSpPr>
            <p:cNvPr id="48" name="TextBox 47"/>
            <p:cNvSpPr txBox="1"/>
            <p:nvPr/>
          </p:nvSpPr>
          <p:spPr>
            <a:xfrm>
              <a:off x="3934199" y="4775603"/>
              <a:ext cx="1768902" cy="708147"/>
            </a:xfrm>
            <a:prstGeom prst="rect">
              <a:avLst/>
            </a:prstGeom>
            <a:noFill/>
          </p:spPr>
          <p:txBody>
            <a:bodyPr wrap="square" rtlCol="0">
              <a:spAutoFit/>
            </a:bodyPr>
            <a:lstStyle/>
            <a:p>
              <a:r>
                <a:rPr lang="en-US" sz="1400" dirty="0" smtClean="0"/>
                <a:t>Improvement direction</a:t>
              </a:r>
            </a:p>
          </p:txBody>
        </p:sp>
        <p:sp>
          <p:nvSpPr>
            <p:cNvPr id="49" name="TextBox 48"/>
            <p:cNvSpPr txBox="1"/>
            <p:nvPr/>
          </p:nvSpPr>
          <p:spPr>
            <a:xfrm>
              <a:off x="3516072" y="5858289"/>
              <a:ext cx="1638141" cy="307777"/>
            </a:xfrm>
            <a:prstGeom prst="rect">
              <a:avLst/>
            </a:prstGeom>
            <a:noFill/>
          </p:spPr>
          <p:txBody>
            <a:bodyPr wrap="none" rtlCol="0">
              <a:spAutoFit/>
            </a:bodyPr>
            <a:lstStyle/>
            <a:p>
              <a:r>
                <a:rPr lang="en-US" sz="1400" dirty="0" smtClean="0"/>
                <a:t>Actual Power (kW)</a:t>
              </a:r>
            </a:p>
          </p:txBody>
        </p:sp>
        <p:sp>
          <p:nvSpPr>
            <p:cNvPr id="50" name="TextBox 49"/>
            <p:cNvSpPr txBox="1"/>
            <p:nvPr/>
          </p:nvSpPr>
          <p:spPr>
            <a:xfrm>
              <a:off x="628627" y="3481265"/>
              <a:ext cx="1454504" cy="999738"/>
            </a:xfrm>
            <a:prstGeom prst="rect">
              <a:avLst/>
            </a:prstGeom>
            <a:noFill/>
          </p:spPr>
          <p:txBody>
            <a:bodyPr wrap="none" rtlCol="0">
              <a:spAutoFit/>
            </a:bodyPr>
            <a:lstStyle/>
            <a:p>
              <a:r>
                <a:rPr lang="en-US" sz="1400" dirty="0" smtClean="0"/>
                <a:t>Estimated</a:t>
              </a:r>
            </a:p>
            <a:p>
              <a:r>
                <a:rPr lang="en-US" sz="1400" dirty="0" smtClean="0"/>
                <a:t>Discharge </a:t>
              </a:r>
            </a:p>
            <a:p>
              <a:r>
                <a:rPr lang="en-US" sz="1400" dirty="0" smtClean="0"/>
                <a:t>Power (kW)</a:t>
              </a:r>
            </a:p>
          </p:txBody>
        </p:sp>
        <p:cxnSp>
          <p:nvCxnSpPr>
            <p:cNvPr id="51" name="Straight Arrow Connector 50"/>
            <p:cNvCxnSpPr>
              <a:endCxn id="42" idx="39"/>
            </p:cNvCxnSpPr>
            <p:nvPr/>
          </p:nvCxnSpPr>
          <p:spPr bwMode="auto">
            <a:xfrm>
              <a:off x="3912781" y="3328333"/>
              <a:ext cx="422362" cy="484274"/>
            </a:xfrm>
            <a:prstGeom prst="straightConnector1">
              <a:avLst/>
            </a:prstGeom>
            <a:solidFill>
              <a:srgbClr val="FFFFFF"/>
            </a:solidFill>
            <a:ln w="12700" cap="flat" cmpd="sng" algn="ctr">
              <a:solidFill>
                <a:schemeClr val="tx1"/>
              </a:solidFill>
              <a:prstDash val="solid"/>
              <a:round/>
              <a:headEnd type="none" w="med" len="med"/>
              <a:tailEnd type="arrow"/>
            </a:ln>
            <a:effectLst/>
          </p:spPr>
        </p:cxnSp>
        <p:cxnSp>
          <p:nvCxnSpPr>
            <p:cNvPr id="52" name="Straight Arrow Connector 51"/>
            <p:cNvCxnSpPr>
              <a:endCxn id="42" idx="46"/>
            </p:cNvCxnSpPr>
            <p:nvPr/>
          </p:nvCxnSpPr>
          <p:spPr bwMode="auto">
            <a:xfrm flipH="1" flipV="1">
              <a:off x="4680911" y="4142770"/>
              <a:ext cx="584918" cy="511646"/>
            </a:xfrm>
            <a:prstGeom prst="straightConnector1">
              <a:avLst/>
            </a:prstGeom>
            <a:solidFill>
              <a:srgbClr val="FFFFFF"/>
            </a:solidFill>
            <a:ln w="12700" cap="flat" cmpd="sng" algn="ctr">
              <a:solidFill>
                <a:schemeClr val="tx1"/>
              </a:solidFill>
              <a:prstDash val="solid"/>
              <a:round/>
              <a:headEnd type="none" w="med" len="med"/>
              <a:tailEnd type="arrow"/>
            </a:ln>
            <a:effectLst/>
          </p:spPr>
        </p:cxnSp>
      </p:grpSp>
      <p:sp>
        <p:nvSpPr>
          <p:cNvPr id="6" name="TextBox 5"/>
          <p:cNvSpPr txBox="1"/>
          <p:nvPr/>
        </p:nvSpPr>
        <p:spPr>
          <a:xfrm>
            <a:off x="558374" y="6113926"/>
            <a:ext cx="4840917" cy="276999"/>
          </a:xfrm>
          <a:prstGeom prst="rect">
            <a:avLst/>
          </a:prstGeom>
          <a:noFill/>
        </p:spPr>
        <p:txBody>
          <a:bodyPr wrap="square" rtlCol="0">
            <a:spAutoFit/>
          </a:bodyPr>
          <a:lstStyle/>
          <a:p>
            <a:r>
              <a:rPr lang="en-US" sz="1200" dirty="0" smtClean="0">
                <a:solidFill>
                  <a:srgbClr val="FF0000"/>
                </a:solidFill>
              </a:rPr>
              <a:t>Plots of Test Data have been included in Back-Up Analysis section.</a:t>
            </a: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294967295"/>
          </p:nvPr>
        </p:nvSpPr>
        <p:spPr>
          <a:xfrm>
            <a:off x="7008813" y="6553200"/>
            <a:ext cx="1905000" cy="304800"/>
          </a:xfrm>
        </p:spPr>
        <p:txBody>
          <a:bodyPr/>
          <a:lstStyle/>
          <a:p>
            <a:pPr>
              <a:defRPr/>
            </a:pPr>
            <a:fld id="{A95CB4DD-8676-4F65-9CBB-7E86C58568A5}" type="slidenum">
              <a:rPr lang="en-US" smtClean="0"/>
              <a:pPr>
                <a:defRPr/>
              </a:pPr>
              <a:t>12</a:t>
            </a:fld>
            <a:endParaRPr lang="en-US"/>
          </a:p>
        </p:txBody>
      </p:sp>
      <p:sp>
        <p:nvSpPr>
          <p:cNvPr id="4" name="Rectangle 3"/>
          <p:cNvSpPr/>
          <p:nvPr/>
        </p:nvSpPr>
        <p:spPr bwMode="auto">
          <a:xfrm>
            <a:off x="1976902" y="824250"/>
            <a:ext cx="2768960" cy="1764406"/>
          </a:xfrm>
          <a:prstGeom prst="rect">
            <a:avLst/>
          </a:prstGeom>
          <a:solidFill>
            <a:srgbClr val="FFFFFF"/>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400" b="1" i="0" u="none" strike="noStrike" cap="none" normalizeH="0" baseline="0" dirty="0" smtClean="0">
                <a:ln>
                  <a:noFill/>
                </a:ln>
                <a:solidFill>
                  <a:schemeClr val="tx1"/>
                </a:solidFill>
                <a:effectLst/>
                <a:latin typeface="+mn-lt"/>
              </a:rPr>
              <a:t>Control</a:t>
            </a:r>
            <a:r>
              <a:rPr kumimoji="0" lang="en-US" sz="1400" b="1" i="0" u="none" strike="noStrike" cap="none" normalizeH="0" dirty="0" smtClean="0">
                <a:ln>
                  <a:noFill/>
                </a:ln>
                <a:solidFill>
                  <a:schemeClr val="tx1"/>
                </a:solidFill>
                <a:effectLst/>
                <a:latin typeface="+mn-lt"/>
              </a:rPr>
              <a:t> Factors:</a:t>
            </a:r>
            <a:endParaRPr lang="en-US" sz="1400" dirty="0" smtClean="0"/>
          </a:p>
          <a:p>
            <a:pPr marL="342900" marR="0" indent="-342900" algn="l" defTabSz="914400" rtl="0" eaLnBrk="0" fontAlgn="base" latinLnBrk="0" hangingPunct="0">
              <a:lnSpc>
                <a:spcPct val="100000"/>
              </a:lnSpc>
              <a:spcBef>
                <a:spcPct val="0"/>
              </a:spcBef>
              <a:spcAft>
                <a:spcPct val="0"/>
              </a:spcAft>
              <a:buClrTx/>
              <a:buSzTx/>
              <a:buFontTx/>
              <a:buAutoNum type="arabicParenR"/>
              <a:tabLst/>
            </a:pPr>
            <a:r>
              <a:rPr lang="en-US" sz="1400" dirty="0" smtClean="0"/>
              <a:t>Current Range</a:t>
            </a:r>
          </a:p>
          <a:p>
            <a:pPr marL="800100" lvl="1" indent="-342900">
              <a:buAutoNum type="alphaLcParenR"/>
            </a:pPr>
            <a:r>
              <a:rPr lang="en-US" sz="1400" dirty="0" smtClean="0"/>
              <a:t>-250 to 175 A</a:t>
            </a:r>
          </a:p>
          <a:p>
            <a:pPr marL="800100" lvl="1" indent="-342900">
              <a:buAutoNum type="alphaLcParenR"/>
            </a:pPr>
            <a:r>
              <a:rPr lang="en-US" sz="1400" dirty="0" smtClean="0"/>
              <a:t>-320 to 230 A</a:t>
            </a:r>
            <a:endParaRPr lang="en-US" sz="1400" dirty="0"/>
          </a:p>
          <a:p>
            <a:pPr marL="0" marR="0" indent="0" algn="l" defTabSz="914400" rtl="0" eaLnBrk="0" fontAlgn="base" latinLnBrk="0" hangingPunct="0">
              <a:lnSpc>
                <a:spcPct val="100000"/>
              </a:lnSpc>
              <a:spcBef>
                <a:spcPct val="0"/>
              </a:spcBef>
              <a:spcAft>
                <a:spcPct val="0"/>
              </a:spcAft>
              <a:buClrTx/>
              <a:buSzTx/>
              <a:buFontTx/>
              <a:buNone/>
              <a:tabLst/>
            </a:pPr>
            <a:r>
              <a:rPr lang="en-US" sz="1400" dirty="0" smtClean="0"/>
              <a:t>2) Gain</a:t>
            </a:r>
          </a:p>
          <a:p>
            <a:pPr marL="800100" lvl="1" indent="-342900">
              <a:buFontTx/>
              <a:buAutoNum type="alphaLcParenR"/>
            </a:pPr>
            <a:r>
              <a:rPr lang="en-US" sz="1400" dirty="0" smtClean="0"/>
              <a:t>LO</a:t>
            </a:r>
          </a:p>
          <a:p>
            <a:pPr marL="800100" lvl="1" indent="-342900">
              <a:buFontTx/>
              <a:buAutoNum type="alphaLcParenR"/>
            </a:pPr>
            <a:r>
              <a:rPr lang="en-US" sz="1400" dirty="0" smtClean="0"/>
              <a:t>HI</a:t>
            </a:r>
            <a:endParaRPr kumimoji="0" lang="en-US" sz="1400" b="0" i="0" u="none" strike="noStrike" cap="none" normalizeH="0" baseline="0" dirty="0" smtClean="0">
              <a:ln>
                <a:noFill/>
              </a:ln>
              <a:solidFill>
                <a:schemeClr val="tx1"/>
              </a:solidFill>
              <a:effectLst/>
              <a:latin typeface="GM Sans Regular" pitchFamily="2" charset="0"/>
            </a:endParaRPr>
          </a:p>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smtClean="0">
              <a:ln>
                <a:noFill/>
              </a:ln>
              <a:solidFill>
                <a:schemeClr val="tx1"/>
              </a:solidFill>
              <a:effectLst/>
              <a:latin typeface="GM Sans Regular" pitchFamily="2" charset="0"/>
            </a:endParaRPr>
          </a:p>
        </p:txBody>
      </p:sp>
      <p:sp>
        <p:nvSpPr>
          <p:cNvPr id="5" name="Rectangle 4"/>
          <p:cNvSpPr/>
          <p:nvPr/>
        </p:nvSpPr>
        <p:spPr bwMode="auto">
          <a:xfrm>
            <a:off x="6040186" y="3045856"/>
            <a:ext cx="2390891" cy="824247"/>
          </a:xfrm>
          <a:prstGeom prst="rect">
            <a:avLst/>
          </a:prstGeom>
          <a:solidFill>
            <a:srgbClr val="FFFFFF"/>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200" b="1" i="0" u="none" strike="noStrike" cap="none" normalizeH="0" baseline="0" dirty="0" smtClean="0">
              <a:ln>
                <a:noFill/>
              </a:ln>
              <a:solidFill>
                <a:schemeClr val="tx1"/>
              </a:solidFill>
              <a:effectLst/>
              <a:latin typeface="+mn-lt"/>
            </a:endParaRPr>
          </a:p>
          <a:p>
            <a:pPr marL="0" marR="0" indent="0" algn="l"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dirty="0" smtClean="0">
                <a:ln>
                  <a:noFill/>
                </a:ln>
                <a:solidFill>
                  <a:schemeClr val="tx1"/>
                </a:solidFill>
                <a:effectLst/>
                <a:latin typeface="+mn-lt"/>
              </a:rPr>
              <a:t>Output</a:t>
            </a:r>
          </a:p>
          <a:p>
            <a:pPr marL="342900" marR="0" indent="-342900" algn="l" defTabSz="914400" rtl="0" eaLnBrk="0" fontAlgn="base" latinLnBrk="0" hangingPunct="0">
              <a:lnSpc>
                <a:spcPct val="100000"/>
              </a:lnSpc>
              <a:spcBef>
                <a:spcPct val="0"/>
              </a:spcBef>
              <a:spcAft>
                <a:spcPct val="0"/>
              </a:spcAft>
              <a:buClrTx/>
              <a:buSzTx/>
              <a:buFontTx/>
              <a:buAutoNum type="arabicParenR"/>
              <a:tabLst/>
            </a:pPr>
            <a:r>
              <a:rPr lang="en-US" sz="1200" b="1" dirty="0" smtClean="0"/>
              <a:t>Charge Power Prediction</a:t>
            </a:r>
          </a:p>
          <a:p>
            <a:pPr marL="342900" marR="0" indent="-342900" algn="l" defTabSz="914400" rtl="0" eaLnBrk="0" fontAlgn="base" latinLnBrk="0" hangingPunct="0">
              <a:lnSpc>
                <a:spcPct val="100000"/>
              </a:lnSpc>
              <a:spcBef>
                <a:spcPct val="0"/>
              </a:spcBef>
              <a:spcAft>
                <a:spcPct val="0"/>
              </a:spcAft>
              <a:buClrTx/>
              <a:buSzTx/>
              <a:buFontTx/>
              <a:buAutoNum type="arabicParenR"/>
              <a:tabLst/>
            </a:pPr>
            <a:r>
              <a:rPr lang="en-US" sz="1200" b="1" dirty="0" smtClean="0"/>
              <a:t>Discharge Power Prediction</a:t>
            </a:r>
          </a:p>
          <a:p>
            <a:pPr marL="342900" marR="0" indent="-342900" algn="l" defTabSz="914400" rtl="0" eaLnBrk="0" fontAlgn="base" latinLnBrk="0" hangingPunct="0">
              <a:lnSpc>
                <a:spcPct val="100000"/>
              </a:lnSpc>
              <a:spcBef>
                <a:spcPct val="0"/>
              </a:spcBef>
              <a:spcAft>
                <a:spcPct val="0"/>
              </a:spcAft>
              <a:buClrTx/>
              <a:buSzTx/>
              <a:buFontTx/>
              <a:buAutoNum type="arabicParenR"/>
              <a:tabLst/>
            </a:pPr>
            <a:r>
              <a:rPr lang="en-US" sz="1200" b="1" dirty="0" smtClean="0"/>
              <a:t>SOC Prediction</a:t>
            </a:r>
          </a:p>
          <a:p>
            <a:pPr marL="0" marR="0" indent="0" algn="l" defTabSz="914400" rtl="0" eaLnBrk="0" fontAlgn="base" latinLnBrk="0" hangingPunct="0">
              <a:lnSpc>
                <a:spcPct val="100000"/>
              </a:lnSpc>
              <a:spcBef>
                <a:spcPct val="0"/>
              </a:spcBef>
              <a:spcAft>
                <a:spcPct val="0"/>
              </a:spcAft>
              <a:buClrTx/>
              <a:buSzTx/>
              <a:buFontTx/>
              <a:buNone/>
              <a:tabLst/>
            </a:pPr>
            <a:endParaRPr kumimoji="0" lang="en-US" sz="1200" b="1" i="0" u="none" strike="noStrike" cap="none" normalizeH="0" baseline="0" dirty="0" smtClean="0">
              <a:ln>
                <a:noFill/>
              </a:ln>
              <a:solidFill>
                <a:schemeClr val="tx1"/>
              </a:solidFill>
              <a:effectLst/>
            </a:endParaRPr>
          </a:p>
        </p:txBody>
      </p:sp>
      <p:sp>
        <p:nvSpPr>
          <p:cNvPr id="6" name="Rectangle 5"/>
          <p:cNvSpPr/>
          <p:nvPr/>
        </p:nvSpPr>
        <p:spPr bwMode="auto">
          <a:xfrm>
            <a:off x="1944705" y="4584879"/>
            <a:ext cx="2833355" cy="1764407"/>
          </a:xfrm>
          <a:prstGeom prst="rect">
            <a:avLst/>
          </a:prstGeom>
          <a:solidFill>
            <a:srgbClr val="FFFFFF"/>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chemeClr val="tx1"/>
              </a:solidFill>
              <a:effectLst/>
              <a:latin typeface="+mn-lt"/>
            </a:endParaRPr>
          </a:p>
          <a:p>
            <a:pPr marL="0" marR="0" indent="0" algn="l" defTabSz="914400" rtl="0" eaLnBrk="0" fontAlgn="base" latinLnBrk="0" hangingPunct="0">
              <a:lnSpc>
                <a:spcPct val="100000"/>
              </a:lnSpc>
              <a:spcBef>
                <a:spcPct val="0"/>
              </a:spcBef>
              <a:spcAft>
                <a:spcPct val="0"/>
              </a:spcAft>
              <a:buClrTx/>
              <a:buSzTx/>
              <a:buFontTx/>
              <a:buNone/>
              <a:tabLst/>
            </a:pPr>
            <a:endParaRPr lang="en-US" sz="1400" b="1" dirty="0">
              <a:latin typeface="+mn-lt"/>
            </a:endParaRPr>
          </a:p>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chemeClr val="tx1"/>
              </a:solidFill>
              <a:effectLst/>
              <a:latin typeface="+mn-lt"/>
            </a:endParaRPr>
          </a:p>
          <a:p>
            <a:pPr marL="0" marR="0" indent="0" algn="l" defTabSz="914400" rtl="0" eaLnBrk="0" fontAlgn="base" latinLnBrk="0" hangingPunct="0">
              <a:lnSpc>
                <a:spcPct val="100000"/>
              </a:lnSpc>
              <a:spcBef>
                <a:spcPct val="0"/>
              </a:spcBef>
              <a:spcAft>
                <a:spcPct val="0"/>
              </a:spcAft>
              <a:buClrTx/>
              <a:buSzTx/>
              <a:buFontTx/>
              <a:buNone/>
              <a:tabLst/>
            </a:pPr>
            <a:endParaRPr lang="en-US" sz="1400" b="1" dirty="0">
              <a:latin typeface="+mn-lt"/>
            </a:endParaRPr>
          </a:p>
          <a:p>
            <a:pPr marL="0" marR="0" indent="0" algn="l" defTabSz="914400" rtl="0" eaLnBrk="0" fontAlgn="base" latinLnBrk="0" hangingPunct="0">
              <a:lnSpc>
                <a:spcPct val="100000"/>
              </a:lnSpc>
              <a:spcBef>
                <a:spcPct val="0"/>
              </a:spcBef>
              <a:spcAft>
                <a:spcPct val="0"/>
              </a:spcAft>
              <a:buClrTx/>
              <a:buSzTx/>
              <a:buFontTx/>
              <a:buNone/>
              <a:tabLst/>
            </a:pPr>
            <a:r>
              <a:rPr kumimoji="0" lang="en-US" sz="1400" b="1" i="0" u="none" strike="noStrike" cap="none" normalizeH="0" baseline="0" dirty="0" smtClean="0">
                <a:ln>
                  <a:noFill/>
                </a:ln>
                <a:solidFill>
                  <a:schemeClr val="tx1"/>
                </a:solidFill>
                <a:effectLst/>
                <a:latin typeface="+mn-lt"/>
              </a:rPr>
              <a:t>Noise</a:t>
            </a:r>
            <a:r>
              <a:rPr kumimoji="0" lang="en-US" sz="1400" b="1" i="0" u="none" strike="noStrike" cap="none" normalizeH="0" dirty="0" smtClean="0">
                <a:ln>
                  <a:noFill/>
                </a:ln>
                <a:solidFill>
                  <a:schemeClr val="tx1"/>
                </a:solidFill>
                <a:effectLst/>
                <a:latin typeface="+mn-lt"/>
              </a:rPr>
              <a:t> Factors:</a:t>
            </a:r>
            <a:endParaRPr kumimoji="0" lang="en-US" sz="1400" b="1" i="0" u="none" strike="noStrike" cap="none" normalizeH="0" baseline="0" dirty="0" smtClean="0">
              <a:ln>
                <a:noFill/>
              </a:ln>
              <a:solidFill>
                <a:schemeClr val="tx1"/>
              </a:solidFill>
              <a:effectLst/>
              <a:latin typeface="+mn-lt"/>
            </a:endParaRPr>
          </a:p>
          <a:p>
            <a:pPr marL="342900" marR="0" indent="-342900" algn="l" defTabSz="914400" rtl="0" eaLnBrk="0" fontAlgn="base" latinLnBrk="0" hangingPunct="0">
              <a:lnSpc>
                <a:spcPct val="100000"/>
              </a:lnSpc>
              <a:spcBef>
                <a:spcPct val="0"/>
              </a:spcBef>
              <a:spcAft>
                <a:spcPct val="0"/>
              </a:spcAft>
              <a:buClrTx/>
              <a:buSzTx/>
              <a:buFontTx/>
              <a:buAutoNum type="arabicParenR"/>
              <a:tabLst/>
            </a:pPr>
            <a:r>
              <a:rPr lang="en-US" sz="1400" dirty="0" smtClean="0"/>
              <a:t>Drive Cycles</a:t>
            </a:r>
          </a:p>
          <a:p>
            <a:pPr marL="800100" lvl="1" indent="-342900">
              <a:buAutoNum type="alphaLcParenR"/>
            </a:pPr>
            <a:r>
              <a:rPr lang="en-US" sz="1400" dirty="0" smtClean="0"/>
              <a:t>US06</a:t>
            </a:r>
          </a:p>
          <a:p>
            <a:pPr marL="800100" lvl="1" indent="-342900">
              <a:buAutoNum type="alphaLcParenR"/>
            </a:pPr>
            <a:r>
              <a:rPr lang="en-US" sz="1400" dirty="0" smtClean="0"/>
              <a:t>City</a:t>
            </a:r>
          </a:p>
          <a:p>
            <a:pPr marL="342900" indent="-342900">
              <a:buAutoNum type="arabicParenR"/>
            </a:pPr>
            <a:r>
              <a:rPr lang="en-US" sz="1400" dirty="0" smtClean="0"/>
              <a:t>Temperature</a:t>
            </a:r>
          </a:p>
          <a:p>
            <a:pPr lvl="1"/>
            <a:r>
              <a:rPr lang="en-US" sz="1400" dirty="0" smtClean="0"/>
              <a:t>a) -10, 25, 40 C</a:t>
            </a:r>
          </a:p>
          <a:p>
            <a:pPr marL="0" marR="0" indent="0" algn="l" defTabSz="914400" rtl="0" eaLnBrk="0" fontAlgn="base" latinLnBrk="0" hangingPunct="0">
              <a:lnSpc>
                <a:spcPct val="100000"/>
              </a:lnSpc>
              <a:spcBef>
                <a:spcPct val="0"/>
              </a:spcBef>
              <a:spcAft>
                <a:spcPct val="0"/>
              </a:spcAft>
              <a:buClrTx/>
              <a:buSzTx/>
              <a:buFontTx/>
              <a:buNone/>
              <a:tabLst/>
            </a:pPr>
            <a:endParaRPr lang="en-US" sz="1400" dirty="0" smtClean="0"/>
          </a:p>
          <a:p>
            <a:pPr marL="0" marR="0" indent="0" algn="l" defTabSz="914400" rtl="0" eaLnBrk="0" fontAlgn="base" latinLnBrk="0" hangingPunct="0">
              <a:lnSpc>
                <a:spcPct val="100000"/>
              </a:lnSpc>
              <a:spcBef>
                <a:spcPct val="0"/>
              </a:spcBef>
              <a:spcAft>
                <a:spcPct val="0"/>
              </a:spcAft>
              <a:buClrTx/>
              <a:buSzTx/>
              <a:buFontTx/>
              <a:buNone/>
              <a:tabLst/>
            </a:pPr>
            <a:endParaRPr lang="en-US" sz="1400" dirty="0" smtClean="0"/>
          </a:p>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smtClean="0">
              <a:ln>
                <a:noFill/>
              </a:ln>
              <a:solidFill>
                <a:schemeClr val="tx1"/>
              </a:solidFill>
              <a:effectLst/>
              <a:latin typeface="GM Sans Regular" pitchFamily="2" charset="0"/>
            </a:endParaRPr>
          </a:p>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smtClean="0">
              <a:ln>
                <a:noFill/>
              </a:ln>
              <a:solidFill>
                <a:schemeClr val="tx1"/>
              </a:solidFill>
              <a:effectLst/>
              <a:latin typeface="GM Sans Regular" pitchFamily="2" charset="0"/>
            </a:endParaRPr>
          </a:p>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smtClean="0">
              <a:ln>
                <a:noFill/>
              </a:ln>
              <a:solidFill>
                <a:schemeClr val="tx1"/>
              </a:solidFill>
              <a:effectLst/>
              <a:latin typeface="GM Sans Regular" pitchFamily="2" charset="0"/>
            </a:endParaRPr>
          </a:p>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smtClean="0">
              <a:ln>
                <a:noFill/>
              </a:ln>
              <a:solidFill>
                <a:schemeClr val="tx1"/>
              </a:solidFill>
              <a:effectLst/>
              <a:latin typeface="GM Sans Regular" pitchFamily="2" charset="0"/>
            </a:endParaRPr>
          </a:p>
        </p:txBody>
      </p:sp>
      <p:sp>
        <p:nvSpPr>
          <p:cNvPr id="8" name="Rectangle 7"/>
          <p:cNvSpPr/>
          <p:nvPr/>
        </p:nvSpPr>
        <p:spPr bwMode="auto">
          <a:xfrm>
            <a:off x="3116687" y="3013658"/>
            <a:ext cx="2009104" cy="888642"/>
          </a:xfrm>
          <a:prstGeom prst="rect">
            <a:avLst/>
          </a:prstGeom>
          <a:solidFill>
            <a:srgbClr val="FFFFFF"/>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sz="1400" dirty="0" smtClean="0"/>
          </a:p>
          <a:p>
            <a:pPr marL="0" marR="0" indent="0" algn="l" defTabSz="914400" rtl="0" eaLnBrk="0" fontAlgn="base" latinLnBrk="0" hangingPunct="0">
              <a:lnSpc>
                <a:spcPct val="100000"/>
              </a:lnSpc>
              <a:spcBef>
                <a:spcPct val="0"/>
              </a:spcBef>
              <a:spcAft>
                <a:spcPct val="0"/>
              </a:spcAft>
              <a:buClrTx/>
              <a:buSzTx/>
              <a:buFontTx/>
              <a:buNone/>
              <a:tabLst/>
            </a:pPr>
            <a:endParaRPr lang="en-US" sz="1400" dirty="0" smtClean="0"/>
          </a:p>
        </p:txBody>
      </p:sp>
      <p:sp>
        <p:nvSpPr>
          <p:cNvPr id="9" name="Rectangle 8"/>
          <p:cNvSpPr/>
          <p:nvPr/>
        </p:nvSpPr>
        <p:spPr bwMode="auto">
          <a:xfrm>
            <a:off x="347730" y="3045856"/>
            <a:ext cx="2009104" cy="824247"/>
          </a:xfrm>
          <a:prstGeom prst="rect">
            <a:avLst/>
          </a:prstGeom>
          <a:solidFill>
            <a:srgbClr val="FFFFFF"/>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200" b="1" i="0" u="none" strike="noStrike" cap="none" normalizeH="0" baseline="0" dirty="0" smtClean="0">
              <a:ln>
                <a:noFill/>
              </a:ln>
              <a:solidFill>
                <a:schemeClr val="tx1"/>
              </a:solidFill>
              <a:effectLst/>
              <a:latin typeface="+mn-lt"/>
            </a:endParaRPr>
          </a:p>
          <a:p>
            <a:pPr marL="0" marR="0" indent="0" algn="l"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dirty="0" smtClean="0">
                <a:ln>
                  <a:noFill/>
                </a:ln>
                <a:solidFill>
                  <a:schemeClr val="tx1"/>
                </a:solidFill>
                <a:effectLst/>
                <a:latin typeface="+mn-lt"/>
              </a:rPr>
              <a:t>Input</a:t>
            </a:r>
          </a:p>
          <a:p>
            <a:pPr marL="342900" marR="0" indent="-342900" algn="l" defTabSz="914400" rtl="0" eaLnBrk="0" fontAlgn="base" latinLnBrk="0" hangingPunct="0">
              <a:lnSpc>
                <a:spcPct val="100000"/>
              </a:lnSpc>
              <a:spcBef>
                <a:spcPct val="0"/>
              </a:spcBef>
              <a:spcAft>
                <a:spcPct val="0"/>
              </a:spcAft>
              <a:buClrTx/>
              <a:buSzTx/>
              <a:buFontTx/>
              <a:buAutoNum type="arabicParenR"/>
              <a:tabLst/>
            </a:pPr>
            <a:r>
              <a:rPr lang="en-US" sz="1200" b="1" dirty="0" smtClean="0">
                <a:latin typeface="+mn-lt"/>
              </a:rPr>
              <a:t>Current Measured by</a:t>
            </a:r>
          </a:p>
          <a:p>
            <a:pPr marR="0" algn="l" defTabSz="914400" rtl="0" eaLnBrk="0" fontAlgn="base" latinLnBrk="0" hangingPunct="0">
              <a:lnSpc>
                <a:spcPct val="100000"/>
              </a:lnSpc>
              <a:spcBef>
                <a:spcPct val="0"/>
              </a:spcBef>
              <a:spcAft>
                <a:spcPct val="0"/>
              </a:spcAft>
              <a:buClrTx/>
              <a:buSzTx/>
              <a:tabLst/>
            </a:pPr>
            <a:r>
              <a:rPr lang="en-US" sz="1200" b="1" dirty="0" smtClean="0">
                <a:latin typeface="+mn-lt"/>
              </a:rPr>
              <a:t> Shunt</a:t>
            </a:r>
          </a:p>
          <a:p>
            <a:pPr marR="0" algn="l" defTabSz="914400" rtl="0" eaLnBrk="0" fontAlgn="base" latinLnBrk="0" hangingPunct="0">
              <a:lnSpc>
                <a:spcPct val="100000"/>
              </a:lnSpc>
              <a:spcBef>
                <a:spcPct val="0"/>
              </a:spcBef>
              <a:spcAft>
                <a:spcPct val="0"/>
              </a:spcAft>
              <a:buClrTx/>
              <a:buSzTx/>
              <a:tabLst/>
            </a:pPr>
            <a:r>
              <a:rPr lang="en-US" sz="1200" b="1" dirty="0" smtClean="0">
                <a:latin typeface="+mn-lt"/>
              </a:rPr>
              <a:t>2) Pack Initial Voltage</a:t>
            </a:r>
            <a:endParaRPr lang="en-US" sz="1200" dirty="0" smtClean="0"/>
          </a:p>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smtClean="0">
              <a:ln>
                <a:noFill/>
              </a:ln>
              <a:solidFill>
                <a:schemeClr val="tx1"/>
              </a:solidFill>
              <a:effectLst/>
              <a:latin typeface="GM Sans Regular" pitchFamily="2" charset="0"/>
            </a:endParaRPr>
          </a:p>
        </p:txBody>
      </p:sp>
      <p:cxnSp>
        <p:nvCxnSpPr>
          <p:cNvPr id="11" name="Straight Arrow Connector 10"/>
          <p:cNvCxnSpPr/>
          <p:nvPr/>
        </p:nvCxnSpPr>
        <p:spPr bwMode="auto">
          <a:xfrm flipV="1">
            <a:off x="2356834" y="3457979"/>
            <a:ext cx="759853" cy="1"/>
          </a:xfrm>
          <a:prstGeom prst="straightConnector1">
            <a:avLst/>
          </a:prstGeom>
          <a:solidFill>
            <a:srgbClr val="FFFFFF"/>
          </a:solidFill>
          <a:ln w="12700" cap="flat" cmpd="sng" algn="ctr">
            <a:solidFill>
              <a:schemeClr val="tx1"/>
            </a:solidFill>
            <a:prstDash val="solid"/>
            <a:round/>
            <a:headEnd type="none" w="med" len="med"/>
            <a:tailEnd type="arrow"/>
          </a:ln>
          <a:effectLst/>
        </p:spPr>
      </p:cxnSp>
      <p:cxnSp>
        <p:nvCxnSpPr>
          <p:cNvPr id="15" name="Straight Arrow Connector 14"/>
          <p:cNvCxnSpPr>
            <a:stCxn id="8" idx="3"/>
            <a:endCxn id="5" idx="1"/>
          </p:cNvCxnSpPr>
          <p:nvPr/>
        </p:nvCxnSpPr>
        <p:spPr bwMode="auto">
          <a:xfrm>
            <a:off x="5125791" y="3457979"/>
            <a:ext cx="914395" cy="1"/>
          </a:xfrm>
          <a:prstGeom prst="straightConnector1">
            <a:avLst/>
          </a:prstGeom>
          <a:solidFill>
            <a:srgbClr val="FFFFFF"/>
          </a:solidFill>
          <a:ln w="12700" cap="flat" cmpd="sng" algn="ctr">
            <a:solidFill>
              <a:schemeClr val="tx1"/>
            </a:solidFill>
            <a:prstDash val="solid"/>
            <a:round/>
            <a:headEnd type="none" w="med" len="med"/>
            <a:tailEnd type="arrow"/>
          </a:ln>
          <a:effectLst/>
        </p:spPr>
      </p:cxnSp>
      <p:cxnSp>
        <p:nvCxnSpPr>
          <p:cNvPr id="23" name="Straight Arrow Connector 22"/>
          <p:cNvCxnSpPr>
            <a:stCxn id="8" idx="2"/>
          </p:cNvCxnSpPr>
          <p:nvPr/>
        </p:nvCxnSpPr>
        <p:spPr bwMode="auto">
          <a:xfrm rot="5400000">
            <a:off x="3773510" y="4250029"/>
            <a:ext cx="695459" cy="1588"/>
          </a:xfrm>
          <a:prstGeom prst="straightConnector1">
            <a:avLst/>
          </a:prstGeom>
          <a:solidFill>
            <a:srgbClr val="FFFFFF"/>
          </a:solidFill>
          <a:ln w="12700" cap="flat" cmpd="sng" algn="ctr">
            <a:solidFill>
              <a:schemeClr val="tx1"/>
            </a:solidFill>
            <a:prstDash val="solid"/>
            <a:round/>
            <a:headEnd type="none" w="med" len="med"/>
            <a:tailEnd type="arrow"/>
          </a:ln>
          <a:effectLst/>
        </p:spPr>
      </p:cxnSp>
      <p:cxnSp>
        <p:nvCxnSpPr>
          <p:cNvPr id="25" name="Straight Arrow Connector 24"/>
          <p:cNvCxnSpPr>
            <a:stCxn id="8" idx="0"/>
          </p:cNvCxnSpPr>
          <p:nvPr/>
        </p:nvCxnSpPr>
        <p:spPr bwMode="auto">
          <a:xfrm rot="5400000" flipH="1" flipV="1">
            <a:off x="3915177" y="2807596"/>
            <a:ext cx="412124" cy="1588"/>
          </a:xfrm>
          <a:prstGeom prst="straightConnector1">
            <a:avLst/>
          </a:prstGeom>
          <a:solidFill>
            <a:srgbClr val="FFFFFF"/>
          </a:solidFill>
          <a:ln w="12700" cap="flat" cmpd="sng" algn="ctr">
            <a:solidFill>
              <a:schemeClr val="tx1"/>
            </a:solidFill>
            <a:prstDash val="solid"/>
            <a:round/>
            <a:headEnd type="none" w="med" len="med"/>
            <a:tailEnd type="arrow"/>
          </a:ln>
          <a:effectLst/>
        </p:spPr>
      </p:cxnSp>
      <p:sp>
        <p:nvSpPr>
          <p:cNvPr id="26" name="Rectangle 2"/>
          <p:cNvSpPr txBox="1">
            <a:spLocks noChangeArrowheads="1"/>
          </p:cNvSpPr>
          <p:nvPr/>
        </p:nvSpPr>
        <p:spPr bwMode="auto">
          <a:xfrm>
            <a:off x="1403798" y="156761"/>
            <a:ext cx="5245167" cy="554037"/>
          </a:xfrm>
          <a:prstGeom prst="rect">
            <a:avLst/>
          </a:prstGeom>
          <a:noFill/>
          <a:ln>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800" b="1" i="0" u="none" strike="noStrike" kern="0" cap="none" spc="0" normalizeH="0" baseline="0" noProof="0" dirty="0" smtClean="0">
                <a:ln>
                  <a:noFill/>
                </a:ln>
                <a:solidFill>
                  <a:schemeClr val="tx2"/>
                </a:solidFill>
                <a:effectLst/>
                <a:uLnTx/>
                <a:uFillTx/>
                <a:latin typeface="Arial" charset="0"/>
                <a:ea typeface="+mj-ea"/>
                <a:cs typeface="Arial" charset="0"/>
              </a:rPr>
              <a:t>Parameter Diagram</a:t>
            </a:r>
            <a:endParaRPr kumimoji="0" lang="en-US" sz="2800" b="1" i="0" u="none" strike="noStrike" kern="0" cap="none" spc="0" normalizeH="0" baseline="0" noProof="0" dirty="0">
              <a:ln>
                <a:noFill/>
              </a:ln>
              <a:solidFill>
                <a:schemeClr val="tx2"/>
              </a:solidFill>
              <a:effectLst/>
              <a:uLnTx/>
              <a:uFillTx/>
              <a:latin typeface="Arial" charset="0"/>
              <a:ea typeface="+mj-ea"/>
              <a:cs typeface="Arial" charset="0"/>
            </a:endParaRPr>
          </a:p>
        </p:txBody>
      </p:sp>
      <p:sp>
        <p:nvSpPr>
          <p:cNvPr id="27" name="AutoShape 25"/>
          <p:cNvSpPr>
            <a:spLocks noChangeArrowheads="1"/>
          </p:cNvSpPr>
          <p:nvPr/>
        </p:nvSpPr>
        <p:spPr bwMode="auto">
          <a:xfrm>
            <a:off x="7280275" y="228600"/>
            <a:ext cx="355600" cy="241300"/>
          </a:xfrm>
          <a:prstGeom prst="flowChartPunchedTape">
            <a:avLst/>
          </a:prstGeom>
          <a:solidFill>
            <a:srgbClr val="00FF00"/>
          </a:solidFill>
          <a:ln w="12700">
            <a:solidFill>
              <a:schemeClr val="tx1"/>
            </a:solidFill>
            <a:miter lim="800000"/>
            <a:headEnd/>
            <a:tailEnd/>
          </a:ln>
          <a:effectLst/>
        </p:spPr>
        <p:txBody>
          <a:bodyPr wrap="none" anchor="ctr"/>
          <a:lstStyle/>
          <a:p>
            <a:pPr algn="ctr"/>
            <a:r>
              <a:rPr lang="en-US" sz="1000">
                <a:latin typeface="Arial" charset="0"/>
                <a:cs typeface="Arial" charset="0"/>
              </a:rPr>
              <a:t>I</a:t>
            </a:r>
          </a:p>
        </p:txBody>
      </p:sp>
      <p:sp>
        <p:nvSpPr>
          <p:cNvPr id="28" name="AutoShape 26"/>
          <p:cNvSpPr>
            <a:spLocks noChangeArrowheads="1"/>
          </p:cNvSpPr>
          <p:nvPr/>
        </p:nvSpPr>
        <p:spPr bwMode="auto">
          <a:xfrm>
            <a:off x="7623175" y="228600"/>
            <a:ext cx="355600" cy="241300"/>
          </a:xfrm>
          <a:prstGeom prst="flowChartPunchedTape">
            <a:avLst/>
          </a:prstGeom>
          <a:solidFill>
            <a:srgbClr val="00FF00"/>
          </a:solidFill>
          <a:ln w="12700">
            <a:solidFill>
              <a:schemeClr val="tx1"/>
            </a:solidFill>
            <a:miter lim="800000"/>
            <a:headEnd/>
            <a:tailEnd/>
          </a:ln>
          <a:effectLst/>
        </p:spPr>
        <p:txBody>
          <a:bodyPr wrap="none" anchor="ctr"/>
          <a:lstStyle/>
          <a:p>
            <a:pPr algn="ctr"/>
            <a:r>
              <a:rPr lang="en-US" sz="1000">
                <a:latin typeface="Arial" charset="0"/>
                <a:cs typeface="Arial" charset="0"/>
              </a:rPr>
              <a:t>D</a:t>
            </a:r>
          </a:p>
        </p:txBody>
      </p:sp>
      <p:sp>
        <p:nvSpPr>
          <p:cNvPr id="29" name="AutoShape 27"/>
          <p:cNvSpPr>
            <a:spLocks noChangeArrowheads="1"/>
          </p:cNvSpPr>
          <p:nvPr/>
        </p:nvSpPr>
        <p:spPr bwMode="auto">
          <a:xfrm>
            <a:off x="7966075" y="228600"/>
            <a:ext cx="355600" cy="241300"/>
          </a:xfrm>
          <a:prstGeom prst="flowChartPunchedTape">
            <a:avLst/>
          </a:prstGeom>
          <a:solidFill>
            <a:srgbClr val="00FF00"/>
          </a:solidFill>
          <a:ln w="12700">
            <a:solidFill>
              <a:schemeClr val="tx1"/>
            </a:solidFill>
            <a:miter lim="800000"/>
            <a:headEnd/>
            <a:tailEnd/>
          </a:ln>
          <a:effectLst/>
        </p:spPr>
        <p:txBody>
          <a:bodyPr wrap="none" anchor="ctr"/>
          <a:lstStyle/>
          <a:p>
            <a:pPr algn="ctr"/>
            <a:r>
              <a:rPr lang="en-US" sz="1000">
                <a:latin typeface="Arial" charset="0"/>
                <a:cs typeface="Arial" charset="0"/>
              </a:rPr>
              <a:t>D</a:t>
            </a:r>
          </a:p>
        </p:txBody>
      </p:sp>
      <p:sp>
        <p:nvSpPr>
          <p:cNvPr id="30" name="AutoShape 28"/>
          <p:cNvSpPr>
            <a:spLocks noChangeArrowheads="1"/>
          </p:cNvSpPr>
          <p:nvPr/>
        </p:nvSpPr>
        <p:spPr bwMode="auto">
          <a:xfrm>
            <a:off x="8308975" y="228600"/>
            <a:ext cx="355600" cy="241300"/>
          </a:xfrm>
          <a:prstGeom prst="flowChartPunchedTape">
            <a:avLst/>
          </a:prstGeom>
          <a:solidFill>
            <a:schemeClr val="accent2">
              <a:lumMod val="60000"/>
              <a:lumOff val="40000"/>
            </a:schemeClr>
          </a:solidFill>
          <a:ln w="12700">
            <a:solidFill>
              <a:schemeClr val="tx1"/>
            </a:solidFill>
            <a:miter lim="800000"/>
            <a:headEnd/>
            <a:tailEnd/>
          </a:ln>
          <a:effectLst/>
        </p:spPr>
        <p:txBody>
          <a:bodyPr wrap="none" anchor="ctr"/>
          <a:lstStyle/>
          <a:p>
            <a:pPr algn="ctr"/>
            <a:r>
              <a:rPr lang="en-US" sz="1000" dirty="0">
                <a:latin typeface="Arial" charset="0"/>
                <a:cs typeface="Arial" charset="0"/>
              </a:rPr>
              <a:t>O</a:t>
            </a:r>
          </a:p>
        </p:txBody>
      </p:sp>
      <p:sp>
        <p:nvSpPr>
          <p:cNvPr id="31" name="AutoShape 29"/>
          <p:cNvSpPr>
            <a:spLocks noChangeArrowheads="1"/>
          </p:cNvSpPr>
          <p:nvPr/>
        </p:nvSpPr>
        <p:spPr bwMode="auto">
          <a:xfrm>
            <a:off x="8651875" y="228600"/>
            <a:ext cx="355600" cy="241300"/>
          </a:xfrm>
          <a:prstGeom prst="flowChartPunchedTape">
            <a:avLst/>
          </a:prstGeom>
          <a:noFill/>
          <a:ln w="12700">
            <a:solidFill>
              <a:schemeClr val="tx1"/>
            </a:solidFill>
            <a:miter lim="800000"/>
            <a:headEnd/>
            <a:tailEnd/>
          </a:ln>
          <a:effectLst/>
        </p:spPr>
        <p:txBody>
          <a:bodyPr wrap="none" anchor="ctr"/>
          <a:lstStyle/>
          <a:p>
            <a:pPr algn="ctr"/>
            <a:r>
              <a:rPr lang="en-US" sz="1000">
                <a:latin typeface="Arial" charset="0"/>
                <a:cs typeface="Arial" charset="0"/>
              </a:rPr>
              <a:t>V</a:t>
            </a:r>
          </a:p>
        </p:txBody>
      </p:sp>
      <p:sp>
        <p:nvSpPr>
          <p:cNvPr id="32" name="Rectangle 31"/>
          <p:cNvSpPr/>
          <p:nvPr/>
        </p:nvSpPr>
        <p:spPr bwMode="auto">
          <a:xfrm>
            <a:off x="6001550" y="5087156"/>
            <a:ext cx="2833355" cy="1017430"/>
          </a:xfrm>
          <a:prstGeom prst="rect">
            <a:avLst/>
          </a:prstGeom>
          <a:solidFill>
            <a:srgbClr val="FFFFFF"/>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chemeClr val="tx1"/>
              </a:solidFill>
              <a:effectLst/>
              <a:latin typeface="+mn-lt"/>
            </a:endParaRPr>
          </a:p>
          <a:p>
            <a:pPr marL="0" marR="0" indent="0" algn="l" defTabSz="914400" rtl="0" eaLnBrk="0" fontAlgn="base" latinLnBrk="0" hangingPunct="0">
              <a:lnSpc>
                <a:spcPct val="100000"/>
              </a:lnSpc>
              <a:spcBef>
                <a:spcPct val="0"/>
              </a:spcBef>
              <a:spcAft>
                <a:spcPct val="0"/>
              </a:spcAft>
              <a:buClrTx/>
              <a:buSzTx/>
              <a:buFontTx/>
              <a:buNone/>
              <a:tabLst/>
            </a:pPr>
            <a:endParaRPr lang="en-US" sz="1400" b="1" dirty="0">
              <a:latin typeface="+mn-lt"/>
            </a:endParaRPr>
          </a:p>
          <a:p>
            <a:pPr marL="0" marR="0" indent="0" algn="l" defTabSz="914400" rtl="0" eaLnBrk="0" fontAlgn="base" latinLnBrk="0" hangingPunct="0">
              <a:lnSpc>
                <a:spcPct val="100000"/>
              </a:lnSpc>
              <a:spcBef>
                <a:spcPct val="0"/>
              </a:spcBef>
              <a:spcAft>
                <a:spcPct val="0"/>
              </a:spcAft>
              <a:buClrTx/>
              <a:buSzTx/>
              <a:buFontTx/>
              <a:buNone/>
              <a:tabLst/>
            </a:pPr>
            <a:r>
              <a:rPr kumimoji="0" lang="en-US" sz="1400" b="1" i="0" u="none" strike="noStrike" cap="none" normalizeH="0" baseline="0" dirty="0" smtClean="0">
                <a:ln>
                  <a:noFill/>
                </a:ln>
                <a:solidFill>
                  <a:schemeClr val="tx1"/>
                </a:solidFill>
                <a:effectLst/>
                <a:latin typeface="+mn-lt"/>
              </a:rPr>
              <a:t>Symptoms</a:t>
            </a:r>
            <a:r>
              <a:rPr kumimoji="0" lang="en-US" sz="1400" b="1" i="0" u="none" strike="noStrike" cap="none" normalizeH="0" dirty="0" smtClean="0">
                <a:ln>
                  <a:noFill/>
                </a:ln>
                <a:solidFill>
                  <a:schemeClr val="tx1"/>
                </a:solidFill>
                <a:effectLst/>
                <a:latin typeface="+mn-lt"/>
              </a:rPr>
              <a:t>:</a:t>
            </a:r>
            <a:endParaRPr kumimoji="0" lang="en-US" sz="1400" b="1" i="0" u="none" strike="noStrike" cap="none" normalizeH="0" baseline="0" dirty="0" smtClean="0">
              <a:ln>
                <a:noFill/>
              </a:ln>
              <a:solidFill>
                <a:schemeClr val="tx1"/>
              </a:solidFill>
              <a:effectLst/>
              <a:latin typeface="+mn-lt"/>
            </a:endParaRPr>
          </a:p>
          <a:p>
            <a:pPr marL="342900" marR="0" indent="-342900" algn="l" defTabSz="914400" rtl="0" eaLnBrk="0" fontAlgn="base" latinLnBrk="0" hangingPunct="0">
              <a:lnSpc>
                <a:spcPct val="100000"/>
              </a:lnSpc>
              <a:spcBef>
                <a:spcPct val="0"/>
              </a:spcBef>
              <a:spcAft>
                <a:spcPct val="0"/>
              </a:spcAft>
              <a:buClrTx/>
              <a:buSzTx/>
              <a:buFontTx/>
              <a:buAutoNum type="arabicParenR"/>
              <a:tabLst/>
            </a:pPr>
            <a:r>
              <a:rPr lang="en-US" sz="1400" dirty="0" smtClean="0"/>
              <a:t>Inaccurate SOC </a:t>
            </a:r>
          </a:p>
          <a:p>
            <a:pPr marL="800100" lvl="1" indent="-342900">
              <a:buAutoNum type="alphaLcParenR"/>
            </a:pPr>
            <a:r>
              <a:rPr lang="en-US" sz="1400" dirty="0" smtClean="0"/>
              <a:t>Battery Life</a:t>
            </a:r>
          </a:p>
          <a:p>
            <a:pPr marL="800100" lvl="1" indent="-342900">
              <a:buAutoNum type="alphaLcParenR"/>
            </a:pPr>
            <a:r>
              <a:rPr lang="en-US" sz="1400" dirty="0" smtClean="0"/>
              <a:t>Fuel Economy</a:t>
            </a:r>
          </a:p>
          <a:p>
            <a:pPr marL="0" marR="0" indent="0" algn="l" defTabSz="914400" rtl="0" eaLnBrk="0" fontAlgn="base" latinLnBrk="0" hangingPunct="0">
              <a:lnSpc>
                <a:spcPct val="100000"/>
              </a:lnSpc>
              <a:spcBef>
                <a:spcPct val="0"/>
              </a:spcBef>
              <a:spcAft>
                <a:spcPct val="0"/>
              </a:spcAft>
              <a:buClrTx/>
              <a:buSzTx/>
              <a:buFontTx/>
              <a:buNone/>
              <a:tabLst/>
            </a:pPr>
            <a:endParaRPr lang="en-US" sz="1400" dirty="0" smtClean="0"/>
          </a:p>
          <a:p>
            <a:pPr marL="0" marR="0" indent="0" algn="l" defTabSz="914400" rtl="0" eaLnBrk="0" fontAlgn="base" latinLnBrk="0" hangingPunct="0">
              <a:lnSpc>
                <a:spcPct val="100000"/>
              </a:lnSpc>
              <a:spcBef>
                <a:spcPct val="0"/>
              </a:spcBef>
              <a:spcAft>
                <a:spcPct val="0"/>
              </a:spcAft>
              <a:buClrTx/>
              <a:buSzTx/>
              <a:buFontTx/>
              <a:buNone/>
              <a:tabLst/>
            </a:pPr>
            <a:endParaRPr lang="en-US" sz="1400" dirty="0" smtClean="0"/>
          </a:p>
        </p:txBody>
      </p:sp>
      <p:cxnSp>
        <p:nvCxnSpPr>
          <p:cNvPr id="34" name="Straight Connector 33"/>
          <p:cNvCxnSpPr/>
          <p:nvPr/>
        </p:nvCxnSpPr>
        <p:spPr bwMode="auto">
          <a:xfrm rot="16200000" flipV="1">
            <a:off x="4990564" y="4089042"/>
            <a:ext cx="1159099" cy="837127"/>
          </a:xfrm>
          <a:prstGeom prst="line">
            <a:avLst/>
          </a:prstGeom>
          <a:solidFill>
            <a:srgbClr val="FFFFFF"/>
          </a:solidFill>
          <a:ln w="12700" cap="flat" cmpd="sng" algn="ctr">
            <a:solidFill>
              <a:schemeClr val="tx1"/>
            </a:solidFill>
            <a:prstDash val="solid"/>
            <a:round/>
            <a:headEnd type="none" w="med" len="med"/>
            <a:tailEnd type="none" w="med" len="med"/>
          </a:ln>
          <a:effectLst/>
        </p:spPr>
      </p:cxnSp>
      <p:sp>
        <p:nvSpPr>
          <p:cNvPr id="3" name="Date Placeholder 2"/>
          <p:cNvSpPr>
            <a:spLocks noGrp="1"/>
          </p:cNvSpPr>
          <p:nvPr>
            <p:ph type="dt" sz="half" idx="4294967295"/>
          </p:nvPr>
        </p:nvSpPr>
        <p:spPr>
          <a:xfrm>
            <a:off x="253778" y="6488621"/>
            <a:ext cx="2475774" cy="269791"/>
          </a:xfrm>
          <a:prstGeom prst="rect">
            <a:avLst/>
          </a:prstGeom>
        </p:spPr>
        <p:txBody>
          <a:bodyPr/>
          <a:lstStyle/>
          <a:p>
            <a:r>
              <a:rPr lang="en-US" dirty="0" smtClean="0"/>
              <a:t>Form Revised 5/30/12</a:t>
            </a:r>
            <a:endParaRPr lang="en-US" dirty="0"/>
          </a:p>
        </p:txBody>
      </p:sp>
      <p:sp>
        <p:nvSpPr>
          <p:cNvPr id="7" name="Footer Placeholder 6"/>
          <p:cNvSpPr>
            <a:spLocks noGrp="1"/>
          </p:cNvSpPr>
          <p:nvPr>
            <p:ph type="ftr" sz="quarter" idx="4294967295"/>
          </p:nvPr>
        </p:nvSpPr>
        <p:spPr>
          <a:xfrm>
            <a:off x="3314700" y="6488621"/>
            <a:ext cx="2514600" cy="304800"/>
          </a:xfrm>
          <a:prstGeom prst="rect">
            <a:avLst/>
          </a:prstGeom>
        </p:spPr>
        <p:txBody>
          <a:bodyPr/>
          <a:lstStyle/>
          <a:p>
            <a:r>
              <a:rPr lang="en-US" smtClean="0"/>
              <a:t>2012 Copyright General Motors - GM Information</a:t>
            </a:r>
            <a:endParaRPr lang="en-US" dirty="0"/>
          </a:p>
        </p:txBody>
      </p:sp>
      <p:sp>
        <p:nvSpPr>
          <p:cNvPr id="10" name="Rectangle 9"/>
          <p:cNvSpPr/>
          <p:nvPr/>
        </p:nvSpPr>
        <p:spPr bwMode="auto">
          <a:xfrm>
            <a:off x="3232298" y="3274828"/>
            <a:ext cx="520995" cy="457200"/>
          </a:xfrm>
          <a:prstGeom prst="rect">
            <a:avLst/>
          </a:prstGeom>
          <a:solidFill>
            <a:srgbClr val="FFFFFF"/>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900" b="0" i="0" u="none" strike="noStrike" cap="none" normalizeH="0" baseline="0" dirty="0" smtClean="0">
                <a:ln>
                  <a:noFill/>
                </a:ln>
                <a:solidFill>
                  <a:schemeClr val="tx1"/>
                </a:solidFill>
                <a:effectLst/>
                <a:latin typeface="GM Sans Regular" pitchFamily="2" charset="0"/>
              </a:rPr>
              <a:t>Sensor</a:t>
            </a:r>
          </a:p>
        </p:txBody>
      </p:sp>
      <p:sp>
        <p:nvSpPr>
          <p:cNvPr id="24" name="Rectangle 23"/>
          <p:cNvSpPr/>
          <p:nvPr/>
        </p:nvSpPr>
        <p:spPr bwMode="auto">
          <a:xfrm>
            <a:off x="4549906" y="3287858"/>
            <a:ext cx="391911" cy="457200"/>
          </a:xfrm>
          <a:prstGeom prst="rect">
            <a:avLst/>
          </a:prstGeom>
          <a:solidFill>
            <a:srgbClr val="FFFFFF"/>
          </a:solidFill>
          <a:ln w="127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900" b="0" i="0" u="none" strike="noStrike" cap="none" normalizeH="0" baseline="0" dirty="0" smtClean="0">
                <a:ln>
                  <a:noFill/>
                </a:ln>
                <a:solidFill>
                  <a:schemeClr val="tx1"/>
                </a:solidFill>
                <a:effectLst/>
                <a:latin typeface="GM Sans Regular" pitchFamily="2" charset="0"/>
              </a:rPr>
              <a:t>BSM</a:t>
            </a:r>
          </a:p>
          <a:p>
            <a:pPr marL="0" marR="0" indent="0" algn="l" defTabSz="914400" rtl="0" eaLnBrk="0" fontAlgn="base" latinLnBrk="0" hangingPunct="0">
              <a:lnSpc>
                <a:spcPct val="100000"/>
              </a:lnSpc>
              <a:spcBef>
                <a:spcPct val="0"/>
              </a:spcBef>
              <a:spcAft>
                <a:spcPct val="0"/>
              </a:spcAft>
              <a:buClrTx/>
              <a:buSzTx/>
              <a:buFontTx/>
              <a:buNone/>
              <a:tabLst/>
            </a:pPr>
            <a:r>
              <a:rPr kumimoji="0" lang="en-US" sz="900" b="0" i="0" u="none" strike="noStrike" cap="none" normalizeH="0" baseline="0" dirty="0" smtClean="0">
                <a:ln>
                  <a:noFill/>
                </a:ln>
                <a:solidFill>
                  <a:schemeClr val="tx1"/>
                </a:solidFill>
                <a:effectLst/>
                <a:latin typeface="GM Sans Regular" pitchFamily="2" charset="0"/>
              </a:rPr>
              <a:t>/BSE</a:t>
            </a:r>
          </a:p>
        </p:txBody>
      </p:sp>
      <p:sp>
        <p:nvSpPr>
          <p:cNvPr id="12" name="TextBox 11"/>
          <p:cNvSpPr txBox="1"/>
          <p:nvPr/>
        </p:nvSpPr>
        <p:spPr>
          <a:xfrm>
            <a:off x="3786750" y="3010859"/>
            <a:ext cx="670568" cy="276999"/>
          </a:xfrm>
          <a:prstGeom prst="rect">
            <a:avLst/>
          </a:prstGeom>
          <a:noFill/>
        </p:spPr>
        <p:txBody>
          <a:bodyPr wrap="none" rtlCol="0">
            <a:spAutoFit/>
          </a:bodyPr>
          <a:lstStyle/>
          <a:p>
            <a:r>
              <a:rPr lang="en-US" sz="1200" dirty="0" smtClean="0"/>
              <a:t>System</a:t>
            </a:r>
          </a:p>
        </p:txBody>
      </p:sp>
      <p:cxnSp>
        <p:nvCxnSpPr>
          <p:cNvPr id="14" name="Straight Arrow Connector 13"/>
          <p:cNvCxnSpPr/>
          <p:nvPr/>
        </p:nvCxnSpPr>
        <p:spPr bwMode="auto">
          <a:xfrm>
            <a:off x="3786750" y="3457980"/>
            <a:ext cx="763156" cy="0"/>
          </a:xfrm>
          <a:prstGeom prst="straightConnector1">
            <a:avLst/>
          </a:prstGeom>
          <a:solidFill>
            <a:srgbClr val="FFFFFF"/>
          </a:solidFill>
          <a:ln w="12700" cap="flat" cmpd="sng" algn="ctr">
            <a:solidFill>
              <a:schemeClr val="tx1"/>
            </a:solidFill>
            <a:prstDash val="solid"/>
            <a:round/>
            <a:headEnd type="none" w="med" len="med"/>
            <a:tailEnd type="arrow"/>
          </a:ln>
          <a:effectLst/>
        </p:spPr>
      </p:cxnSp>
      <p:sp>
        <p:nvSpPr>
          <p:cNvPr id="16" name="TextBox 15"/>
          <p:cNvSpPr txBox="1"/>
          <p:nvPr/>
        </p:nvSpPr>
        <p:spPr>
          <a:xfrm>
            <a:off x="3809003" y="3457980"/>
            <a:ext cx="458780" cy="246221"/>
          </a:xfrm>
          <a:prstGeom prst="rect">
            <a:avLst/>
          </a:prstGeom>
          <a:noFill/>
        </p:spPr>
        <p:txBody>
          <a:bodyPr wrap="none" rtlCol="0">
            <a:spAutoFit/>
          </a:bodyPr>
          <a:lstStyle/>
          <a:p>
            <a:r>
              <a:rPr lang="en-US" sz="1000" dirty="0" err="1" smtClean="0"/>
              <a:t>Vout</a:t>
            </a:r>
            <a:endParaRPr lang="en-US" sz="1000" dirty="0" smtClean="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294967295"/>
          </p:nvPr>
        </p:nvSpPr>
        <p:spPr>
          <a:xfrm>
            <a:off x="7008813" y="6553200"/>
            <a:ext cx="1905000" cy="304800"/>
          </a:xfrm>
        </p:spPr>
        <p:txBody>
          <a:bodyPr/>
          <a:lstStyle/>
          <a:p>
            <a:pPr>
              <a:defRPr/>
            </a:pPr>
            <a:fld id="{A95CB4DD-8676-4F65-9CBB-7E86C58568A5}" type="slidenum">
              <a:rPr lang="en-US" smtClean="0"/>
              <a:pPr>
                <a:defRPr/>
              </a:pPr>
              <a:t>13</a:t>
            </a:fld>
            <a:endParaRPr lang="en-US"/>
          </a:p>
        </p:txBody>
      </p:sp>
      <p:sp>
        <p:nvSpPr>
          <p:cNvPr id="3" name="Rectangle 2"/>
          <p:cNvSpPr txBox="1">
            <a:spLocks noChangeArrowheads="1"/>
          </p:cNvSpPr>
          <p:nvPr/>
        </p:nvSpPr>
        <p:spPr bwMode="auto">
          <a:xfrm>
            <a:off x="1326524" y="158728"/>
            <a:ext cx="5087155" cy="639762"/>
          </a:xfrm>
          <a:prstGeom prst="rect">
            <a:avLst/>
          </a:prstGeom>
          <a:noFill/>
          <a:ln>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3200" b="1" i="0" u="none" strike="noStrike" kern="0" cap="none" spc="0" normalizeH="0" baseline="0" noProof="0" dirty="0" smtClean="0">
                <a:ln>
                  <a:noFill/>
                </a:ln>
                <a:solidFill>
                  <a:schemeClr val="tx2"/>
                </a:solidFill>
                <a:effectLst/>
                <a:uLnTx/>
                <a:uFillTx/>
                <a:latin typeface="Arial" charset="0"/>
                <a:ea typeface="+mj-ea"/>
                <a:cs typeface="Arial" charset="0"/>
              </a:rPr>
              <a:t>Control &amp; Noise </a:t>
            </a:r>
            <a:r>
              <a:rPr kumimoji="0" lang="en-US" sz="2800" b="1" i="0" u="none" strike="noStrike" kern="0" cap="none" spc="0" normalizeH="0" baseline="0" noProof="0" dirty="0" smtClean="0">
                <a:ln>
                  <a:noFill/>
                </a:ln>
                <a:solidFill>
                  <a:schemeClr val="tx2"/>
                </a:solidFill>
                <a:effectLst/>
                <a:uLnTx/>
                <a:uFillTx/>
                <a:latin typeface="Arial" charset="0"/>
                <a:ea typeface="+mj-ea"/>
                <a:cs typeface="Arial" charset="0"/>
              </a:rPr>
              <a:t>Strategy</a:t>
            </a:r>
            <a:r>
              <a:rPr kumimoji="0" lang="en-US" sz="3200" b="1" i="0" u="none" strike="noStrike" kern="0" cap="none" spc="0" normalizeH="0" baseline="0" noProof="0" dirty="0" smtClean="0">
                <a:ln>
                  <a:noFill/>
                </a:ln>
                <a:solidFill>
                  <a:schemeClr val="tx2"/>
                </a:solidFill>
                <a:effectLst/>
                <a:uLnTx/>
                <a:uFillTx/>
                <a:latin typeface="Arial" charset="0"/>
                <a:ea typeface="+mj-ea"/>
                <a:cs typeface="Arial" charset="0"/>
              </a:rPr>
              <a:t/>
            </a:r>
            <a:br>
              <a:rPr kumimoji="0" lang="en-US" sz="3200" b="1" i="0" u="none" strike="noStrike" kern="0" cap="none" spc="0" normalizeH="0" baseline="0" noProof="0" dirty="0" smtClean="0">
                <a:ln>
                  <a:noFill/>
                </a:ln>
                <a:solidFill>
                  <a:schemeClr val="tx2"/>
                </a:solidFill>
                <a:effectLst/>
                <a:uLnTx/>
                <a:uFillTx/>
                <a:latin typeface="Arial" charset="0"/>
                <a:ea typeface="+mj-ea"/>
                <a:cs typeface="Arial" charset="0"/>
              </a:rPr>
            </a:br>
            <a:endParaRPr kumimoji="0" lang="en-US" sz="3200" b="1" i="0" u="none" strike="noStrike" kern="0" cap="none" spc="0" normalizeH="0" baseline="0" noProof="0" dirty="0">
              <a:ln>
                <a:noFill/>
              </a:ln>
              <a:solidFill>
                <a:schemeClr val="tx2"/>
              </a:solidFill>
              <a:effectLst/>
              <a:uLnTx/>
              <a:uFillTx/>
              <a:latin typeface="Arial" charset="0"/>
              <a:ea typeface="+mj-ea"/>
              <a:cs typeface="Arial" charset="0"/>
            </a:endParaRPr>
          </a:p>
        </p:txBody>
      </p:sp>
      <p:sp>
        <p:nvSpPr>
          <p:cNvPr id="4" name="AutoShape 384"/>
          <p:cNvSpPr>
            <a:spLocks noChangeArrowheads="1"/>
          </p:cNvSpPr>
          <p:nvPr/>
        </p:nvSpPr>
        <p:spPr bwMode="auto">
          <a:xfrm>
            <a:off x="7280275" y="228600"/>
            <a:ext cx="355600" cy="241300"/>
          </a:xfrm>
          <a:prstGeom prst="flowChartPunchedTape">
            <a:avLst/>
          </a:prstGeom>
          <a:solidFill>
            <a:srgbClr val="00FF00"/>
          </a:solidFill>
          <a:ln w="12700">
            <a:solidFill>
              <a:schemeClr val="tx1"/>
            </a:solidFill>
            <a:miter lim="800000"/>
            <a:headEnd/>
            <a:tailEnd/>
          </a:ln>
          <a:effectLst/>
        </p:spPr>
        <p:txBody>
          <a:bodyPr wrap="none" anchor="ctr"/>
          <a:lstStyle/>
          <a:p>
            <a:pPr algn="ctr"/>
            <a:r>
              <a:rPr lang="en-US" sz="1000">
                <a:latin typeface="Arial" charset="0"/>
                <a:cs typeface="Arial" charset="0"/>
              </a:rPr>
              <a:t>I</a:t>
            </a:r>
          </a:p>
        </p:txBody>
      </p:sp>
      <p:sp>
        <p:nvSpPr>
          <p:cNvPr id="5" name="AutoShape 385"/>
          <p:cNvSpPr>
            <a:spLocks noChangeArrowheads="1"/>
          </p:cNvSpPr>
          <p:nvPr/>
        </p:nvSpPr>
        <p:spPr bwMode="auto">
          <a:xfrm>
            <a:off x="7623175" y="228600"/>
            <a:ext cx="355600" cy="241300"/>
          </a:xfrm>
          <a:prstGeom prst="flowChartPunchedTape">
            <a:avLst/>
          </a:prstGeom>
          <a:solidFill>
            <a:srgbClr val="00FF00"/>
          </a:solidFill>
          <a:ln w="12700">
            <a:solidFill>
              <a:schemeClr val="tx1"/>
            </a:solidFill>
            <a:miter lim="800000"/>
            <a:headEnd/>
            <a:tailEnd/>
          </a:ln>
          <a:effectLst/>
        </p:spPr>
        <p:txBody>
          <a:bodyPr wrap="none" anchor="ctr"/>
          <a:lstStyle/>
          <a:p>
            <a:pPr algn="ctr"/>
            <a:r>
              <a:rPr lang="en-US" sz="1000">
                <a:latin typeface="Arial" charset="0"/>
                <a:cs typeface="Arial" charset="0"/>
              </a:rPr>
              <a:t>D</a:t>
            </a:r>
          </a:p>
        </p:txBody>
      </p:sp>
      <p:sp>
        <p:nvSpPr>
          <p:cNvPr id="6" name="AutoShape 386"/>
          <p:cNvSpPr>
            <a:spLocks noChangeArrowheads="1"/>
          </p:cNvSpPr>
          <p:nvPr/>
        </p:nvSpPr>
        <p:spPr bwMode="auto">
          <a:xfrm>
            <a:off x="7966075" y="228600"/>
            <a:ext cx="355600" cy="241300"/>
          </a:xfrm>
          <a:prstGeom prst="flowChartPunchedTape">
            <a:avLst/>
          </a:prstGeom>
          <a:solidFill>
            <a:srgbClr val="00FF00"/>
          </a:solidFill>
          <a:ln w="12700">
            <a:solidFill>
              <a:schemeClr val="tx1"/>
            </a:solidFill>
            <a:miter lim="800000"/>
            <a:headEnd/>
            <a:tailEnd/>
          </a:ln>
          <a:effectLst/>
        </p:spPr>
        <p:txBody>
          <a:bodyPr wrap="none" anchor="ctr"/>
          <a:lstStyle/>
          <a:p>
            <a:pPr algn="ctr"/>
            <a:r>
              <a:rPr lang="en-US" sz="1000">
                <a:latin typeface="Arial" charset="0"/>
                <a:cs typeface="Arial" charset="0"/>
              </a:rPr>
              <a:t>D</a:t>
            </a:r>
          </a:p>
        </p:txBody>
      </p:sp>
      <p:sp>
        <p:nvSpPr>
          <p:cNvPr id="7" name="AutoShape 387"/>
          <p:cNvSpPr>
            <a:spLocks noChangeArrowheads="1"/>
          </p:cNvSpPr>
          <p:nvPr/>
        </p:nvSpPr>
        <p:spPr bwMode="auto">
          <a:xfrm>
            <a:off x="8308975" y="228600"/>
            <a:ext cx="355600" cy="241300"/>
          </a:xfrm>
          <a:prstGeom prst="flowChartPunchedTape">
            <a:avLst/>
          </a:prstGeom>
          <a:solidFill>
            <a:srgbClr val="00FF00"/>
          </a:solidFill>
          <a:ln w="12700">
            <a:solidFill>
              <a:schemeClr val="tx1"/>
            </a:solidFill>
            <a:miter lim="800000"/>
            <a:headEnd/>
            <a:tailEnd/>
          </a:ln>
          <a:effectLst/>
        </p:spPr>
        <p:txBody>
          <a:bodyPr wrap="none" anchor="ctr"/>
          <a:lstStyle/>
          <a:p>
            <a:pPr algn="ctr"/>
            <a:r>
              <a:rPr lang="en-US" sz="1000">
                <a:latin typeface="Arial" charset="0"/>
                <a:cs typeface="Arial" charset="0"/>
              </a:rPr>
              <a:t>O</a:t>
            </a:r>
          </a:p>
        </p:txBody>
      </p:sp>
      <p:sp>
        <p:nvSpPr>
          <p:cNvPr id="8" name="AutoShape 388"/>
          <p:cNvSpPr>
            <a:spLocks noChangeArrowheads="1"/>
          </p:cNvSpPr>
          <p:nvPr/>
        </p:nvSpPr>
        <p:spPr bwMode="auto">
          <a:xfrm>
            <a:off x="8651875" y="228600"/>
            <a:ext cx="355600" cy="241300"/>
          </a:xfrm>
          <a:prstGeom prst="flowChartPunchedTape">
            <a:avLst/>
          </a:prstGeom>
          <a:noFill/>
          <a:ln w="12700">
            <a:solidFill>
              <a:schemeClr val="tx1"/>
            </a:solidFill>
            <a:miter lim="800000"/>
            <a:headEnd/>
            <a:tailEnd/>
          </a:ln>
          <a:effectLst/>
        </p:spPr>
        <p:txBody>
          <a:bodyPr wrap="none" anchor="ctr"/>
          <a:lstStyle/>
          <a:p>
            <a:pPr algn="ctr"/>
            <a:r>
              <a:rPr lang="en-US" sz="1000">
                <a:latin typeface="Arial" charset="0"/>
                <a:cs typeface="Arial" charset="0"/>
              </a:rPr>
              <a:t>V</a:t>
            </a:r>
          </a:p>
        </p:txBody>
      </p:sp>
      <p:sp>
        <p:nvSpPr>
          <p:cNvPr id="16" name="Date Placeholder 15"/>
          <p:cNvSpPr>
            <a:spLocks noGrp="1"/>
          </p:cNvSpPr>
          <p:nvPr>
            <p:ph type="dt" sz="half" idx="4294967295"/>
          </p:nvPr>
        </p:nvSpPr>
        <p:spPr>
          <a:xfrm>
            <a:off x="253778" y="6488621"/>
            <a:ext cx="2475774" cy="269791"/>
          </a:xfrm>
          <a:prstGeom prst="rect">
            <a:avLst/>
          </a:prstGeom>
        </p:spPr>
        <p:txBody>
          <a:bodyPr/>
          <a:lstStyle/>
          <a:p>
            <a:r>
              <a:rPr lang="en-US" dirty="0" smtClean="0"/>
              <a:t>Form Revised 5/30/12</a:t>
            </a:r>
            <a:endParaRPr lang="en-US" dirty="0"/>
          </a:p>
        </p:txBody>
      </p:sp>
      <p:sp>
        <p:nvSpPr>
          <p:cNvPr id="17" name="Footer Placeholder 16"/>
          <p:cNvSpPr>
            <a:spLocks noGrp="1"/>
          </p:cNvSpPr>
          <p:nvPr>
            <p:ph type="ftr" sz="quarter" idx="4294967295"/>
          </p:nvPr>
        </p:nvSpPr>
        <p:spPr>
          <a:xfrm>
            <a:off x="3314700" y="6488621"/>
            <a:ext cx="2514600" cy="304800"/>
          </a:xfrm>
          <a:prstGeom prst="rect">
            <a:avLst/>
          </a:prstGeom>
        </p:spPr>
        <p:txBody>
          <a:bodyPr/>
          <a:lstStyle/>
          <a:p>
            <a:r>
              <a:rPr lang="en-US" dirty="0" smtClean="0"/>
              <a:t>2012 Copyright General Motors - GM Information</a:t>
            </a:r>
            <a:endParaRPr lang="en-US" dirty="0"/>
          </a:p>
        </p:txBody>
      </p:sp>
      <p:pic>
        <p:nvPicPr>
          <p:cNvPr id="4301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3706" y="1293262"/>
            <a:ext cx="3396395" cy="25046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301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86965" y="2740390"/>
            <a:ext cx="1388231" cy="622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4" name="Table 13"/>
          <p:cNvGraphicFramePr>
            <a:graphicFrameLocks noGrp="1"/>
          </p:cNvGraphicFramePr>
          <p:nvPr>
            <p:extLst>
              <p:ext uri="{D42A27DB-BD31-4B8C-83A1-F6EECF244321}">
                <p14:modId xmlns:p14="http://schemas.microsoft.com/office/powerpoint/2010/main" val="2484104281"/>
              </p:ext>
            </p:extLst>
          </p:nvPr>
        </p:nvGraphicFramePr>
        <p:xfrm>
          <a:off x="5944234" y="2793089"/>
          <a:ext cx="2377441" cy="477162"/>
        </p:xfrm>
        <a:graphic>
          <a:graphicData uri="http://schemas.openxmlformats.org/drawingml/2006/table">
            <a:tbl>
              <a:tblPr>
                <a:tableStyleId>{5C22544A-7EE6-4342-B048-85BDC9FD1C3A}</a:tableStyleId>
              </a:tblPr>
              <a:tblGrid>
                <a:gridCol w="922352"/>
                <a:gridCol w="1455089"/>
              </a:tblGrid>
              <a:tr h="238581">
                <a:tc>
                  <a:txBody>
                    <a:bodyPr/>
                    <a:lstStyle/>
                    <a:p>
                      <a:pPr algn="ctr" fontAlgn="b"/>
                      <a:r>
                        <a:rPr lang="en-US" sz="900" u="none" strike="noStrike" dirty="0">
                          <a:effectLst/>
                        </a:rPr>
                        <a:t>a1=small range</a:t>
                      </a:r>
                      <a:endParaRPr lang="en-US" sz="900" b="0" i="0" u="none" strike="noStrike" dirty="0">
                        <a:effectLst/>
                        <a:latin typeface="Arial"/>
                      </a:endParaRPr>
                    </a:p>
                  </a:txBody>
                  <a:tcPr marL="0" marR="0" marT="0" marB="0" anchor="ctr"/>
                </a:tc>
                <a:tc>
                  <a:txBody>
                    <a:bodyPr/>
                    <a:lstStyle/>
                    <a:p>
                      <a:pPr algn="ctr" fontAlgn="b"/>
                      <a:r>
                        <a:rPr lang="en-US" sz="900" u="none" strike="noStrike" dirty="0">
                          <a:effectLst/>
                        </a:rPr>
                        <a:t>b1=high 1st stage gain</a:t>
                      </a:r>
                      <a:endParaRPr lang="en-US" sz="900" b="0" i="0" u="none" strike="noStrike" dirty="0">
                        <a:effectLst/>
                        <a:latin typeface="Arial"/>
                      </a:endParaRPr>
                    </a:p>
                  </a:txBody>
                  <a:tcPr marL="0" marR="0" marT="0" marB="0" anchor="ctr"/>
                </a:tc>
              </a:tr>
              <a:tr h="238581">
                <a:tc>
                  <a:txBody>
                    <a:bodyPr/>
                    <a:lstStyle/>
                    <a:p>
                      <a:pPr algn="ctr" fontAlgn="b"/>
                      <a:r>
                        <a:rPr lang="en-US" sz="900" u="none" strike="noStrike" dirty="0">
                          <a:effectLst/>
                        </a:rPr>
                        <a:t>a2= large range</a:t>
                      </a:r>
                      <a:endParaRPr lang="en-US" sz="900" b="0" i="0" u="none" strike="noStrike" dirty="0">
                        <a:effectLst/>
                        <a:latin typeface="Arial"/>
                      </a:endParaRPr>
                    </a:p>
                  </a:txBody>
                  <a:tcPr marL="0" marR="0" marT="0" marB="0" anchor="ctr"/>
                </a:tc>
                <a:tc>
                  <a:txBody>
                    <a:bodyPr/>
                    <a:lstStyle/>
                    <a:p>
                      <a:pPr algn="ctr" fontAlgn="b"/>
                      <a:r>
                        <a:rPr lang="en-US" sz="900" u="none" strike="noStrike" dirty="0">
                          <a:effectLst/>
                        </a:rPr>
                        <a:t>b2= low 1st stage gain</a:t>
                      </a:r>
                      <a:endParaRPr lang="en-US" sz="900" b="0" i="0" u="none" strike="noStrike" dirty="0">
                        <a:effectLst/>
                        <a:latin typeface="Arial"/>
                      </a:endParaRPr>
                    </a:p>
                  </a:txBody>
                  <a:tcPr marL="0" marR="0" marT="0" marB="0" anchor="ctr"/>
                </a:tc>
              </a:tr>
            </a:tbl>
          </a:graphicData>
        </a:graphic>
      </p:graphicFrame>
      <p:sp>
        <p:nvSpPr>
          <p:cNvPr id="15" name="TextBox 14"/>
          <p:cNvSpPr txBox="1"/>
          <p:nvPr/>
        </p:nvSpPr>
        <p:spPr>
          <a:xfrm>
            <a:off x="4079019" y="1293262"/>
            <a:ext cx="4585556" cy="1384995"/>
          </a:xfrm>
          <a:prstGeom prst="rect">
            <a:avLst/>
          </a:prstGeom>
          <a:noFill/>
        </p:spPr>
        <p:txBody>
          <a:bodyPr wrap="square" rtlCol="0">
            <a:spAutoFit/>
          </a:bodyPr>
          <a:lstStyle/>
          <a:p>
            <a:r>
              <a:rPr lang="en-US" sz="1200" dirty="0" smtClean="0"/>
              <a:t>The table to the left describes the control factors and noise strategy for this study.  The gain refers to the input gain, where the higher number defines the 1</a:t>
            </a:r>
            <a:r>
              <a:rPr lang="en-US" sz="1200" baseline="30000" dirty="0" smtClean="0"/>
              <a:t>st</a:t>
            </a:r>
            <a:r>
              <a:rPr lang="en-US" sz="1200" dirty="0" smtClean="0"/>
              <a:t> stage gain in a two stage system.  The range of the system is </a:t>
            </a:r>
            <a:r>
              <a:rPr lang="en-US" sz="1200" dirty="0"/>
              <a:t>defined where Range 1 = -250 to 175 </a:t>
            </a:r>
            <a:r>
              <a:rPr lang="en-US" sz="1200" dirty="0" smtClean="0"/>
              <a:t>A </a:t>
            </a:r>
            <a:r>
              <a:rPr lang="en-US" sz="1200" dirty="0"/>
              <a:t>and Range 0 = -320 to 230 </a:t>
            </a:r>
            <a:r>
              <a:rPr lang="en-US" sz="1200" dirty="0" smtClean="0"/>
              <a:t>A.    The orthogonal array below has been used for the for the upcoming response plots in this document.  </a:t>
            </a:r>
          </a:p>
        </p:txBody>
      </p:sp>
      <p:sp>
        <p:nvSpPr>
          <p:cNvPr id="18" name="TextBox 17"/>
          <p:cNvSpPr txBox="1"/>
          <p:nvPr/>
        </p:nvSpPr>
        <p:spPr>
          <a:xfrm>
            <a:off x="620202" y="3941556"/>
            <a:ext cx="7866573" cy="2492990"/>
          </a:xfrm>
          <a:prstGeom prst="rect">
            <a:avLst/>
          </a:prstGeom>
          <a:noFill/>
        </p:spPr>
        <p:txBody>
          <a:bodyPr wrap="square" rtlCol="0">
            <a:spAutoFit/>
          </a:bodyPr>
          <a:lstStyle/>
          <a:p>
            <a:r>
              <a:rPr lang="en-US" sz="1200" dirty="0" smtClean="0"/>
              <a:t>The criteria assessed for each current sensor is the % error of the SOC,  charge power, and discharge power prediction as made by </a:t>
            </a:r>
            <a:r>
              <a:rPr lang="en-US" sz="1200" dirty="0"/>
              <a:t>the Battery System Estimator (BSE) algorithm.  </a:t>
            </a:r>
            <a:r>
              <a:rPr lang="en-US" sz="1200" dirty="0" smtClean="0"/>
              <a:t>This was accomplished in the study with a noise strategy of 2 drive cycles with 3 temperatures.  In the drive cycles the current and voltage response of a pack is measured and is post-processed with the BSE.   </a:t>
            </a:r>
          </a:p>
          <a:p>
            <a:pPr marL="171450" indent="-171450">
              <a:buFont typeface="Arial" pitchFamily="34" charset="0"/>
              <a:buChar char="•"/>
            </a:pPr>
            <a:r>
              <a:rPr lang="en-US" sz="1200" dirty="0" smtClean="0"/>
              <a:t>The drive cycles were modified to contain both a maximum charge and discharge pulse toward the end of the cycle.   These pulses were compared with the BSE predicted power capability just before the pulse occurred to develop the % error of power prediction for each sensor.  </a:t>
            </a:r>
          </a:p>
          <a:p>
            <a:pPr marL="171450" indent="-171450">
              <a:buFont typeface="Arial" pitchFamily="34" charset="0"/>
              <a:buChar char="•"/>
            </a:pPr>
            <a:r>
              <a:rPr lang="en-US" sz="1200" dirty="0" smtClean="0"/>
              <a:t>The SOC prediction at the end of the cycle was compared to the rested OCV of the test pack after it was allowed to equilibrate for 2 hours.</a:t>
            </a:r>
          </a:p>
          <a:p>
            <a:pPr marL="171450" indent="-171450">
              <a:buFont typeface="Arial" pitchFamily="34" charset="0"/>
              <a:buChar char="•"/>
            </a:pPr>
            <a:endParaRPr lang="en-US" sz="1200" dirty="0"/>
          </a:p>
          <a:p>
            <a:r>
              <a:rPr lang="en-US" sz="1200" dirty="0" smtClean="0"/>
              <a:t>The noise strategy chosen was  devised to include temperature variation effect and the current </a:t>
            </a:r>
            <a:r>
              <a:rPr lang="en-US" sz="1200" dirty="0" err="1" smtClean="0"/>
              <a:t>vs</a:t>
            </a:r>
            <a:r>
              <a:rPr lang="en-US" sz="1200" dirty="0" smtClean="0"/>
              <a:t> voltage response induced from high throughput and lower throughput drive cycles.   Noise factors such as cell-to-cell temperature variation,  capacity variation, voltage sensing, and thermistor error were considered outside of scope for this study.  </a:t>
            </a: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4" name="Rectangle 2"/>
          <p:cNvSpPr>
            <a:spLocks noGrp="1" noChangeArrowheads="1"/>
          </p:cNvSpPr>
          <p:nvPr>
            <p:ph type="title"/>
          </p:nvPr>
        </p:nvSpPr>
        <p:spPr bwMode="auto">
          <a:xfrm>
            <a:off x="928688" y="196850"/>
            <a:ext cx="6557962" cy="560388"/>
          </a:xfrm>
          <a:noFill/>
          <a:ln w="12700">
            <a:miter lim="800000"/>
            <a:headEnd/>
            <a:tailEnd/>
          </a:ln>
        </p:spPr>
        <p:txBody>
          <a:bodyPr vert="horz" wrap="none" lIns="91440" tIns="45720" rIns="91440" bIns="45720" numCol="1" anchor="ctr" anchorCtr="0" compatLnSpc="1">
            <a:prstTxWarp prst="textNoShape">
              <a:avLst/>
            </a:prstTxWarp>
          </a:bodyPr>
          <a:lstStyle/>
          <a:p>
            <a:r>
              <a:rPr lang="en-US" sz="2800" b="1" dirty="0" smtClean="0">
                <a:latin typeface="Arial" charset="0"/>
              </a:rPr>
              <a:t>Optimization Details</a:t>
            </a:r>
            <a:endParaRPr lang="en-US" sz="2800" dirty="0" smtClean="0">
              <a:latin typeface="Arial" charset="0"/>
            </a:endParaRPr>
          </a:p>
        </p:txBody>
      </p:sp>
      <p:sp>
        <p:nvSpPr>
          <p:cNvPr id="35846" name="AutoShape 21"/>
          <p:cNvSpPr>
            <a:spLocks noChangeArrowheads="1"/>
          </p:cNvSpPr>
          <p:nvPr/>
        </p:nvSpPr>
        <p:spPr bwMode="auto">
          <a:xfrm>
            <a:off x="7280275" y="228600"/>
            <a:ext cx="355600" cy="241300"/>
          </a:xfrm>
          <a:prstGeom prst="flowChartPunchedTape">
            <a:avLst/>
          </a:prstGeom>
          <a:solidFill>
            <a:srgbClr val="00FF00"/>
          </a:solidFill>
          <a:ln w="12700">
            <a:solidFill>
              <a:schemeClr val="tx1"/>
            </a:solidFill>
            <a:miter lim="800000"/>
            <a:headEnd/>
            <a:tailEnd/>
          </a:ln>
        </p:spPr>
        <p:txBody>
          <a:bodyPr wrap="none" anchor="ctr"/>
          <a:lstStyle/>
          <a:p>
            <a:pPr algn="ctr"/>
            <a:r>
              <a:rPr lang="en-US" sz="1000">
                <a:latin typeface="Arial" charset="0"/>
                <a:cs typeface="Arial" charset="0"/>
              </a:rPr>
              <a:t>I</a:t>
            </a:r>
          </a:p>
        </p:txBody>
      </p:sp>
      <p:sp>
        <p:nvSpPr>
          <p:cNvPr id="35847" name="AutoShape 22"/>
          <p:cNvSpPr>
            <a:spLocks noChangeArrowheads="1"/>
          </p:cNvSpPr>
          <p:nvPr/>
        </p:nvSpPr>
        <p:spPr bwMode="auto">
          <a:xfrm>
            <a:off x="7623175" y="228600"/>
            <a:ext cx="355600" cy="241300"/>
          </a:xfrm>
          <a:prstGeom prst="flowChartPunchedTape">
            <a:avLst/>
          </a:prstGeom>
          <a:solidFill>
            <a:srgbClr val="00FF00"/>
          </a:solidFill>
          <a:ln w="12700">
            <a:solidFill>
              <a:schemeClr val="tx1"/>
            </a:solidFill>
            <a:miter lim="800000"/>
            <a:headEnd/>
            <a:tailEnd/>
          </a:ln>
        </p:spPr>
        <p:txBody>
          <a:bodyPr wrap="none" anchor="ctr"/>
          <a:lstStyle/>
          <a:p>
            <a:pPr algn="ctr"/>
            <a:r>
              <a:rPr lang="en-US" sz="1000">
                <a:latin typeface="Arial" charset="0"/>
                <a:cs typeface="Arial" charset="0"/>
              </a:rPr>
              <a:t>D</a:t>
            </a:r>
          </a:p>
        </p:txBody>
      </p:sp>
      <p:sp>
        <p:nvSpPr>
          <p:cNvPr id="35848" name="AutoShape 23"/>
          <p:cNvSpPr>
            <a:spLocks noChangeArrowheads="1"/>
          </p:cNvSpPr>
          <p:nvPr/>
        </p:nvSpPr>
        <p:spPr bwMode="auto">
          <a:xfrm>
            <a:off x="7966075" y="228600"/>
            <a:ext cx="355600" cy="241300"/>
          </a:xfrm>
          <a:prstGeom prst="flowChartPunchedTape">
            <a:avLst/>
          </a:prstGeom>
          <a:solidFill>
            <a:srgbClr val="00FF00"/>
          </a:solidFill>
          <a:ln w="12700">
            <a:solidFill>
              <a:schemeClr val="tx1"/>
            </a:solidFill>
            <a:miter lim="800000"/>
            <a:headEnd/>
            <a:tailEnd/>
          </a:ln>
        </p:spPr>
        <p:txBody>
          <a:bodyPr wrap="none" anchor="ctr"/>
          <a:lstStyle/>
          <a:p>
            <a:pPr algn="ctr"/>
            <a:r>
              <a:rPr lang="en-US" sz="1000">
                <a:latin typeface="Arial" charset="0"/>
                <a:cs typeface="Arial" charset="0"/>
              </a:rPr>
              <a:t>D</a:t>
            </a:r>
          </a:p>
        </p:txBody>
      </p:sp>
      <p:sp>
        <p:nvSpPr>
          <p:cNvPr id="35849" name="AutoShape 24"/>
          <p:cNvSpPr>
            <a:spLocks noChangeArrowheads="1"/>
          </p:cNvSpPr>
          <p:nvPr/>
        </p:nvSpPr>
        <p:spPr bwMode="auto">
          <a:xfrm>
            <a:off x="8308975" y="228600"/>
            <a:ext cx="355600" cy="241300"/>
          </a:xfrm>
          <a:prstGeom prst="flowChartPunchedTape">
            <a:avLst/>
          </a:prstGeom>
          <a:solidFill>
            <a:srgbClr val="00FF00"/>
          </a:solidFill>
          <a:ln w="12700">
            <a:solidFill>
              <a:schemeClr val="tx1"/>
            </a:solidFill>
            <a:miter lim="800000"/>
            <a:headEnd/>
            <a:tailEnd/>
          </a:ln>
        </p:spPr>
        <p:txBody>
          <a:bodyPr wrap="none" anchor="ctr"/>
          <a:lstStyle/>
          <a:p>
            <a:pPr algn="ctr"/>
            <a:r>
              <a:rPr lang="en-US" sz="1000">
                <a:latin typeface="Arial" charset="0"/>
                <a:cs typeface="Arial" charset="0"/>
              </a:rPr>
              <a:t>O</a:t>
            </a:r>
          </a:p>
        </p:txBody>
      </p:sp>
      <p:sp>
        <p:nvSpPr>
          <p:cNvPr id="35850" name="AutoShape 25"/>
          <p:cNvSpPr>
            <a:spLocks noChangeArrowheads="1"/>
          </p:cNvSpPr>
          <p:nvPr/>
        </p:nvSpPr>
        <p:spPr bwMode="auto">
          <a:xfrm>
            <a:off x="8651875" y="228600"/>
            <a:ext cx="355600" cy="241300"/>
          </a:xfrm>
          <a:prstGeom prst="flowChartPunchedTape">
            <a:avLst/>
          </a:prstGeom>
          <a:noFill/>
          <a:ln w="12700">
            <a:solidFill>
              <a:schemeClr val="tx1"/>
            </a:solidFill>
            <a:miter lim="800000"/>
            <a:headEnd/>
            <a:tailEnd/>
          </a:ln>
        </p:spPr>
        <p:txBody>
          <a:bodyPr wrap="none" anchor="ctr"/>
          <a:lstStyle/>
          <a:p>
            <a:pPr algn="ctr"/>
            <a:r>
              <a:rPr lang="en-US" sz="1000">
                <a:latin typeface="Arial" charset="0"/>
                <a:cs typeface="Arial" charset="0"/>
              </a:rPr>
              <a:t>V</a:t>
            </a:r>
          </a:p>
        </p:txBody>
      </p:sp>
      <p:sp>
        <p:nvSpPr>
          <p:cNvPr id="13" name="Slide Number Placeholder 12"/>
          <p:cNvSpPr>
            <a:spLocks noGrp="1"/>
          </p:cNvSpPr>
          <p:nvPr>
            <p:ph type="sldNum" sz="quarter" idx="4294967295"/>
          </p:nvPr>
        </p:nvSpPr>
        <p:spPr>
          <a:xfrm>
            <a:off x="7008813" y="6553200"/>
            <a:ext cx="1905000" cy="304800"/>
          </a:xfrm>
        </p:spPr>
        <p:txBody>
          <a:bodyPr/>
          <a:lstStyle/>
          <a:p>
            <a:fld id="{34F5EBBD-115B-4512-AEF9-680DD32D1E53}" type="slidenum">
              <a:rPr lang="en-US" smtClean="0"/>
              <a:pPr/>
              <a:t>14</a:t>
            </a:fld>
            <a:endParaRPr lang="en-US"/>
          </a:p>
        </p:txBody>
      </p:sp>
      <p:sp>
        <p:nvSpPr>
          <p:cNvPr id="2" name="Date Placeholder 1"/>
          <p:cNvSpPr>
            <a:spLocks noGrp="1"/>
          </p:cNvSpPr>
          <p:nvPr>
            <p:ph type="dt" sz="half" idx="4294967295"/>
          </p:nvPr>
        </p:nvSpPr>
        <p:spPr>
          <a:xfrm>
            <a:off x="253778" y="6488621"/>
            <a:ext cx="2475774" cy="269791"/>
          </a:xfrm>
          <a:prstGeom prst="rect">
            <a:avLst/>
          </a:prstGeom>
        </p:spPr>
        <p:txBody>
          <a:bodyPr/>
          <a:lstStyle/>
          <a:p>
            <a:r>
              <a:rPr lang="en-US" dirty="0" smtClean="0"/>
              <a:t>Form Revised 5/30/12</a:t>
            </a:r>
            <a:endParaRPr lang="en-US" dirty="0"/>
          </a:p>
        </p:txBody>
      </p:sp>
      <p:sp>
        <p:nvSpPr>
          <p:cNvPr id="3" name="Footer Placeholder 2"/>
          <p:cNvSpPr>
            <a:spLocks noGrp="1"/>
          </p:cNvSpPr>
          <p:nvPr>
            <p:ph type="ftr" sz="quarter" idx="4294967295"/>
          </p:nvPr>
        </p:nvSpPr>
        <p:spPr>
          <a:xfrm>
            <a:off x="3314700" y="6488621"/>
            <a:ext cx="2514600" cy="304800"/>
          </a:xfrm>
          <a:prstGeom prst="rect">
            <a:avLst/>
          </a:prstGeom>
        </p:spPr>
        <p:txBody>
          <a:bodyPr/>
          <a:lstStyle/>
          <a:p>
            <a:r>
              <a:rPr lang="en-US" smtClean="0"/>
              <a:t>2012 Copyright General Motors - GM Information</a:t>
            </a:r>
            <a:endParaRPr lang="en-US" dirty="0"/>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97286" y="1643865"/>
            <a:ext cx="6349429" cy="4762072"/>
          </a:xfrm>
          <a:prstGeom prst="rect">
            <a:avLst/>
          </a:prstGeom>
        </p:spPr>
      </p:pic>
      <p:sp>
        <p:nvSpPr>
          <p:cNvPr id="19" name="TextBox 18"/>
          <p:cNvSpPr txBox="1"/>
          <p:nvPr/>
        </p:nvSpPr>
        <p:spPr>
          <a:xfrm>
            <a:off x="2545597" y="928072"/>
            <a:ext cx="4052807" cy="369332"/>
          </a:xfrm>
          <a:prstGeom prst="rect">
            <a:avLst/>
          </a:prstGeom>
          <a:noFill/>
        </p:spPr>
        <p:txBody>
          <a:bodyPr wrap="square" rtlCol="0">
            <a:spAutoFit/>
          </a:bodyPr>
          <a:lstStyle/>
          <a:p>
            <a:pPr algn="ctr"/>
            <a:r>
              <a:rPr lang="en-US" sz="1800" dirty="0" smtClean="0"/>
              <a:t>Test setup</a:t>
            </a:r>
            <a:endParaRPr lang="en-US" sz="1600" dirty="0" smtClean="0"/>
          </a:p>
        </p:txBody>
      </p:sp>
      <p:sp>
        <p:nvSpPr>
          <p:cNvPr id="20" name="TextBox 19"/>
          <p:cNvSpPr txBox="1"/>
          <p:nvPr/>
        </p:nvSpPr>
        <p:spPr>
          <a:xfrm>
            <a:off x="51370" y="1496602"/>
            <a:ext cx="1545230" cy="861774"/>
          </a:xfrm>
          <a:prstGeom prst="rect">
            <a:avLst/>
          </a:prstGeom>
          <a:solidFill>
            <a:schemeClr val="bg1"/>
          </a:solidFill>
          <a:ln>
            <a:solidFill>
              <a:schemeClr val="accent1"/>
            </a:solidFill>
          </a:ln>
        </p:spPr>
        <p:txBody>
          <a:bodyPr wrap="square" rtlCol="0">
            <a:spAutoFit/>
          </a:bodyPr>
          <a:lstStyle/>
          <a:p>
            <a:pPr algn="ctr"/>
            <a:r>
              <a:rPr lang="en-US" sz="1400" dirty="0" smtClean="0"/>
              <a:t>Environmental Chamber</a:t>
            </a:r>
          </a:p>
          <a:p>
            <a:pPr algn="ctr"/>
            <a:r>
              <a:rPr lang="en-US" sz="1050" i="1" dirty="0" smtClean="0"/>
              <a:t>Control temperature and humidity</a:t>
            </a:r>
            <a:endParaRPr lang="en-US" sz="1000" i="1" dirty="0" smtClean="0"/>
          </a:p>
        </p:txBody>
      </p:sp>
      <p:sp>
        <p:nvSpPr>
          <p:cNvPr id="21" name="TextBox 20"/>
          <p:cNvSpPr txBox="1"/>
          <p:nvPr/>
        </p:nvSpPr>
        <p:spPr>
          <a:xfrm>
            <a:off x="51370" y="2814116"/>
            <a:ext cx="1545230" cy="523220"/>
          </a:xfrm>
          <a:prstGeom prst="rect">
            <a:avLst/>
          </a:prstGeom>
          <a:solidFill>
            <a:schemeClr val="bg1"/>
          </a:solidFill>
          <a:ln>
            <a:solidFill>
              <a:schemeClr val="accent1"/>
            </a:solidFill>
          </a:ln>
        </p:spPr>
        <p:txBody>
          <a:bodyPr wrap="square" rtlCol="0">
            <a:spAutoFit/>
          </a:bodyPr>
          <a:lstStyle/>
          <a:p>
            <a:pPr algn="ctr"/>
            <a:r>
              <a:rPr lang="en-US" sz="1400" dirty="0" smtClean="0"/>
              <a:t>BAS 3.0 Battery Pack</a:t>
            </a:r>
          </a:p>
        </p:txBody>
      </p:sp>
      <p:sp>
        <p:nvSpPr>
          <p:cNvPr id="22" name="TextBox 21"/>
          <p:cNvSpPr txBox="1"/>
          <p:nvPr/>
        </p:nvSpPr>
        <p:spPr>
          <a:xfrm>
            <a:off x="51370" y="3683797"/>
            <a:ext cx="1545230" cy="1007968"/>
          </a:xfrm>
          <a:prstGeom prst="rect">
            <a:avLst/>
          </a:prstGeom>
          <a:solidFill>
            <a:schemeClr val="bg1"/>
          </a:solidFill>
          <a:ln>
            <a:solidFill>
              <a:schemeClr val="accent1"/>
            </a:solidFill>
          </a:ln>
        </p:spPr>
        <p:txBody>
          <a:bodyPr wrap="square" rtlCol="0">
            <a:spAutoFit/>
          </a:bodyPr>
          <a:lstStyle/>
          <a:p>
            <a:pPr algn="ctr"/>
            <a:r>
              <a:rPr lang="en-US" sz="1400" dirty="0" smtClean="0"/>
              <a:t>Current sensors under test</a:t>
            </a:r>
          </a:p>
          <a:p>
            <a:pPr algn="ctr"/>
            <a:r>
              <a:rPr lang="en-US" sz="1050" i="1" dirty="0" smtClean="0"/>
              <a:t>With the same HV wire running through all of them (see next slide)</a:t>
            </a:r>
            <a:endParaRPr lang="en-US" sz="1000" i="1" dirty="0" smtClean="0"/>
          </a:p>
        </p:txBody>
      </p:sp>
      <p:sp>
        <p:nvSpPr>
          <p:cNvPr id="23" name="TextBox 22"/>
          <p:cNvSpPr txBox="1"/>
          <p:nvPr/>
        </p:nvSpPr>
        <p:spPr>
          <a:xfrm>
            <a:off x="7547400" y="4948619"/>
            <a:ext cx="1545230" cy="630942"/>
          </a:xfrm>
          <a:prstGeom prst="rect">
            <a:avLst/>
          </a:prstGeom>
          <a:solidFill>
            <a:schemeClr val="bg1"/>
          </a:solidFill>
          <a:ln>
            <a:solidFill>
              <a:schemeClr val="accent1"/>
            </a:solidFill>
          </a:ln>
        </p:spPr>
        <p:txBody>
          <a:bodyPr wrap="square" rtlCol="0">
            <a:spAutoFit/>
          </a:bodyPr>
          <a:lstStyle/>
          <a:p>
            <a:pPr algn="ctr"/>
            <a:r>
              <a:rPr lang="en-US" sz="1400" dirty="0" smtClean="0"/>
              <a:t>Current Shunt</a:t>
            </a:r>
          </a:p>
          <a:p>
            <a:pPr algn="ctr"/>
            <a:r>
              <a:rPr lang="en-US" sz="1050" i="1" dirty="0" smtClean="0"/>
              <a:t>To provide high accuracy current value</a:t>
            </a:r>
            <a:endParaRPr lang="en-US" sz="1000" i="1" dirty="0" smtClean="0"/>
          </a:p>
        </p:txBody>
      </p:sp>
      <p:sp>
        <p:nvSpPr>
          <p:cNvPr id="24" name="TextBox 23"/>
          <p:cNvSpPr txBox="1"/>
          <p:nvPr/>
        </p:nvSpPr>
        <p:spPr>
          <a:xfrm>
            <a:off x="7555964" y="3303048"/>
            <a:ext cx="1545230" cy="630942"/>
          </a:xfrm>
          <a:prstGeom prst="rect">
            <a:avLst/>
          </a:prstGeom>
          <a:solidFill>
            <a:schemeClr val="bg1"/>
          </a:solidFill>
          <a:ln>
            <a:solidFill>
              <a:schemeClr val="accent1"/>
            </a:solidFill>
          </a:ln>
        </p:spPr>
        <p:txBody>
          <a:bodyPr wrap="square" rtlCol="0">
            <a:spAutoFit/>
          </a:bodyPr>
          <a:lstStyle/>
          <a:p>
            <a:pPr algn="ctr"/>
            <a:r>
              <a:rPr lang="en-US" sz="1400" dirty="0" smtClean="0"/>
              <a:t>I/O Rack</a:t>
            </a:r>
          </a:p>
          <a:p>
            <a:pPr algn="ctr"/>
            <a:r>
              <a:rPr lang="en-US" sz="1050" i="1" dirty="0" smtClean="0"/>
              <a:t>Used for data collection</a:t>
            </a:r>
            <a:endParaRPr lang="en-US" sz="1000" i="1" dirty="0" smtClean="0"/>
          </a:p>
        </p:txBody>
      </p:sp>
      <p:sp>
        <p:nvSpPr>
          <p:cNvPr id="25" name="TextBox 24"/>
          <p:cNvSpPr txBox="1"/>
          <p:nvPr/>
        </p:nvSpPr>
        <p:spPr>
          <a:xfrm>
            <a:off x="7486650" y="1698467"/>
            <a:ext cx="1545230" cy="792525"/>
          </a:xfrm>
          <a:prstGeom prst="rect">
            <a:avLst/>
          </a:prstGeom>
          <a:solidFill>
            <a:schemeClr val="bg1"/>
          </a:solidFill>
          <a:ln>
            <a:solidFill>
              <a:schemeClr val="accent1"/>
            </a:solidFill>
          </a:ln>
        </p:spPr>
        <p:txBody>
          <a:bodyPr wrap="square" rtlCol="0">
            <a:spAutoFit/>
          </a:bodyPr>
          <a:lstStyle/>
          <a:p>
            <a:pPr algn="ctr"/>
            <a:r>
              <a:rPr lang="en-US" sz="1400" dirty="0" smtClean="0"/>
              <a:t>Cycler</a:t>
            </a:r>
          </a:p>
          <a:p>
            <a:pPr algn="ctr"/>
            <a:r>
              <a:rPr lang="en-US" sz="1050" i="1" dirty="0" smtClean="0"/>
              <a:t>Control current and voltage of the battery pack</a:t>
            </a:r>
            <a:endParaRPr lang="en-US" sz="1000" i="1" dirty="0" smtClean="0"/>
          </a:p>
        </p:txBody>
      </p:sp>
      <p:cxnSp>
        <p:nvCxnSpPr>
          <p:cNvPr id="7" name="Straight Arrow Connector 6"/>
          <p:cNvCxnSpPr>
            <a:stCxn id="25" idx="1"/>
          </p:cNvCxnSpPr>
          <p:nvPr/>
        </p:nvCxnSpPr>
        <p:spPr bwMode="auto">
          <a:xfrm flipH="1">
            <a:off x="5979560" y="2094730"/>
            <a:ext cx="1507090" cy="719386"/>
          </a:xfrm>
          <a:prstGeom prst="straightConnector1">
            <a:avLst/>
          </a:prstGeom>
          <a:solidFill>
            <a:srgbClr val="FFFFFF"/>
          </a:solidFill>
          <a:ln w="41275" cap="flat" cmpd="sng" algn="ctr">
            <a:solidFill>
              <a:srgbClr val="FF0000"/>
            </a:solidFill>
            <a:prstDash val="solid"/>
            <a:round/>
            <a:headEnd type="none" w="med" len="med"/>
            <a:tailEnd type="triangle"/>
          </a:ln>
          <a:effectLst/>
        </p:spPr>
      </p:cxnSp>
      <p:cxnSp>
        <p:nvCxnSpPr>
          <p:cNvPr id="26" name="Straight Arrow Connector 25"/>
          <p:cNvCxnSpPr>
            <a:stCxn id="24" idx="1"/>
          </p:cNvCxnSpPr>
          <p:nvPr/>
        </p:nvCxnSpPr>
        <p:spPr bwMode="auto">
          <a:xfrm flipH="1" flipV="1">
            <a:off x="7157485" y="3336060"/>
            <a:ext cx="398479" cy="282459"/>
          </a:xfrm>
          <a:prstGeom prst="straightConnector1">
            <a:avLst/>
          </a:prstGeom>
          <a:solidFill>
            <a:srgbClr val="FFFFFF"/>
          </a:solidFill>
          <a:ln w="41275" cap="flat" cmpd="sng" algn="ctr">
            <a:solidFill>
              <a:srgbClr val="FF0000"/>
            </a:solidFill>
            <a:prstDash val="solid"/>
            <a:round/>
            <a:headEnd type="none" w="med" len="med"/>
            <a:tailEnd type="triangle"/>
          </a:ln>
          <a:effectLst/>
        </p:spPr>
      </p:cxnSp>
      <p:cxnSp>
        <p:nvCxnSpPr>
          <p:cNvPr id="28" name="Straight Arrow Connector 27"/>
          <p:cNvCxnSpPr>
            <a:stCxn id="23" idx="1"/>
          </p:cNvCxnSpPr>
          <p:nvPr/>
        </p:nvCxnSpPr>
        <p:spPr bwMode="auto">
          <a:xfrm flipH="1" flipV="1">
            <a:off x="6270799" y="4843962"/>
            <a:ext cx="1276601" cy="420128"/>
          </a:xfrm>
          <a:prstGeom prst="straightConnector1">
            <a:avLst/>
          </a:prstGeom>
          <a:solidFill>
            <a:srgbClr val="FFFFFF"/>
          </a:solidFill>
          <a:ln w="41275" cap="flat" cmpd="sng" algn="ctr">
            <a:solidFill>
              <a:srgbClr val="FF0000"/>
            </a:solidFill>
            <a:prstDash val="solid"/>
            <a:round/>
            <a:headEnd type="none" w="med" len="med"/>
            <a:tailEnd type="triangle"/>
          </a:ln>
          <a:effectLst/>
        </p:spPr>
      </p:cxnSp>
      <p:cxnSp>
        <p:nvCxnSpPr>
          <p:cNvPr id="31" name="Straight Arrow Connector 30"/>
          <p:cNvCxnSpPr>
            <a:stCxn id="20" idx="3"/>
          </p:cNvCxnSpPr>
          <p:nvPr/>
        </p:nvCxnSpPr>
        <p:spPr bwMode="auto">
          <a:xfrm>
            <a:off x="1596600" y="1927489"/>
            <a:ext cx="1228793" cy="777348"/>
          </a:xfrm>
          <a:prstGeom prst="straightConnector1">
            <a:avLst/>
          </a:prstGeom>
          <a:solidFill>
            <a:srgbClr val="FFFFFF"/>
          </a:solidFill>
          <a:ln w="41275" cap="flat" cmpd="sng" algn="ctr">
            <a:solidFill>
              <a:srgbClr val="FF0000"/>
            </a:solidFill>
            <a:prstDash val="solid"/>
            <a:round/>
            <a:headEnd type="none" w="med" len="med"/>
            <a:tailEnd type="triangle"/>
          </a:ln>
          <a:effectLst/>
        </p:spPr>
      </p:cxnSp>
      <p:cxnSp>
        <p:nvCxnSpPr>
          <p:cNvPr id="34" name="Straight Arrow Connector 33"/>
          <p:cNvCxnSpPr>
            <a:stCxn id="21" idx="3"/>
          </p:cNvCxnSpPr>
          <p:nvPr/>
        </p:nvCxnSpPr>
        <p:spPr bwMode="auto">
          <a:xfrm>
            <a:off x="1596600" y="3075726"/>
            <a:ext cx="1629485" cy="698708"/>
          </a:xfrm>
          <a:prstGeom prst="straightConnector1">
            <a:avLst/>
          </a:prstGeom>
          <a:solidFill>
            <a:srgbClr val="FFFFFF"/>
          </a:solidFill>
          <a:ln w="41275" cap="flat" cmpd="sng" algn="ctr">
            <a:solidFill>
              <a:srgbClr val="FF0000"/>
            </a:solidFill>
            <a:prstDash val="solid"/>
            <a:round/>
            <a:headEnd type="none" w="med" len="med"/>
            <a:tailEnd type="triangle"/>
          </a:ln>
          <a:effectLst/>
        </p:spPr>
      </p:cxnSp>
      <p:cxnSp>
        <p:nvCxnSpPr>
          <p:cNvPr id="37" name="Straight Arrow Connector 36"/>
          <p:cNvCxnSpPr>
            <a:stCxn id="22" idx="3"/>
          </p:cNvCxnSpPr>
          <p:nvPr/>
        </p:nvCxnSpPr>
        <p:spPr bwMode="auto">
          <a:xfrm>
            <a:off x="1596600" y="4187781"/>
            <a:ext cx="1345916" cy="0"/>
          </a:xfrm>
          <a:prstGeom prst="straightConnector1">
            <a:avLst/>
          </a:prstGeom>
          <a:solidFill>
            <a:srgbClr val="FFFFFF"/>
          </a:solidFill>
          <a:ln w="41275" cap="flat" cmpd="sng" algn="ctr">
            <a:solidFill>
              <a:srgbClr val="FF0000"/>
            </a:solidFill>
            <a:prstDash val="solid"/>
            <a:round/>
            <a:headEnd type="none" w="med" len="med"/>
            <a:tailEnd type="triangle"/>
          </a:ln>
          <a:effectLst/>
        </p:spPr>
      </p:cxn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4" name="Rectangle 2"/>
          <p:cNvSpPr>
            <a:spLocks noGrp="1" noChangeArrowheads="1"/>
          </p:cNvSpPr>
          <p:nvPr>
            <p:ph type="title"/>
          </p:nvPr>
        </p:nvSpPr>
        <p:spPr bwMode="auto">
          <a:xfrm>
            <a:off x="928688" y="196850"/>
            <a:ext cx="6557962" cy="560388"/>
          </a:xfrm>
          <a:noFill/>
          <a:ln w="12700">
            <a:miter lim="800000"/>
            <a:headEnd/>
            <a:tailEnd/>
          </a:ln>
        </p:spPr>
        <p:txBody>
          <a:bodyPr vert="horz" wrap="none" lIns="91440" tIns="45720" rIns="91440" bIns="45720" numCol="1" anchor="ctr" anchorCtr="0" compatLnSpc="1">
            <a:prstTxWarp prst="textNoShape">
              <a:avLst/>
            </a:prstTxWarp>
          </a:bodyPr>
          <a:lstStyle/>
          <a:p>
            <a:r>
              <a:rPr lang="en-US" sz="2800" b="1" dirty="0" smtClean="0">
                <a:latin typeface="Arial" charset="0"/>
              </a:rPr>
              <a:t>Optimization Details</a:t>
            </a:r>
            <a:endParaRPr lang="en-US" sz="2800" dirty="0" smtClean="0">
              <a:latin typeface="Arial" charset="0"/>
            </a:endParaRPr>
          </a:p>
        </p:txBody>
      </p:sp>
      <p:sp>
        <p:nvSpPr>
          <p:cNvPr id="35846" name="AutoShape 21"/>
          <p:cNvSpPr>
            <a:spLocks noChangeArrowheads="1"/>
          </p:cNvSpPr>
          <p:nvPr/>
        </p:nvSpPr>
        <p:spPr bwMode="auto">
          <a:xfrm>
            <a:off x="7280275" y="228600"/>
            <a:ext cx="355600" cy="241300"/>
          </a:xfrm>
          <a:prstGeom prst="flowChartPunchedTape">
            <a:avLst/>
          </a:prstGeom>
          <a:solidFill>
            <a:srgbClr val="00FF00"/>
          </a:solidFill>
          <a:ln w="12700">
            <a:solidFill>
              <a:schemeClr val="tx1"/>
            </a:solidFill>
            <a:miter lim="800000"/>
            <a:headEnd/>
            <a:tailEnd/>
          </a:ln>
        </p:spPr>
        <p:txBody>
          <a:bodyPr wrap="none" anchor="ctr"/>
          <a:lstStyle/>
          <a:p>
            <a:pPr algn="ctr"/>
            <a:r>
              <a:rPr lang="en-US" sz="1000">
                <a:latin typeface="Arial" charset="0"/>
                <a:cs typeface="Arial" charset="0"/>
              </a:rPr>
              <a:t>I</a:t>
            </a:r>
          </a:p>
        </p:txBody>
      </p:sp>
      <p:sp>
        <p:nvSpPr>
          <p:cNvPr id="35847" name="AutoShape 22"/>
          <p:cNvSpPr>
            <a:spLocks noChangeArrowheads="1"/>
          </p:cNvSpPr>
          <p:nvPr/>
        </p:nvSpPr>
        <p:spPr bwMode="auto">
          <a:xfrm>
            <a:off x="7623175" y="228600"/>
            <a:ext cx="355600" cy="241300"/>
          </a:xfrm>
          <a:prstGeom prst="flowChartPunchedTape">
            <a:avLst/>
          </a:prstGeom>
          <a:solidFill>
            <a:srgbClr val="00FF00"/>
          </a:solidFill>
          <a:ln w="12700">
            <a:solidFill>
              <a:schemeClr val="tx1"/>
            </a:solidFill>
            <a:miter lim="800000"/>
            <a:headEnd/>
            <a:tailEnd/>
          </a:ln>
        </p:spPr>
        <p:txBody>
          <a:bodyPr wrap="none" anchor="ctr"/>
          <a:lstStyle/>
          <a:p>
            <a:pPr algn="ctr"/>
            <a:r>
              <a:rPr lang="en-US" sz="1000">
                <a:latin typeface="Arial" charset="0"/>
                <a:cs typeface="Arial" charset="0"/>
              </a:rPr>
              <a:t>D</a:t>
            </a:r>
          </a:p>
        </p:txBody>
      </p:sp>
      <p:sp>
        <p:nvSpPr>
          <p:cNvPr id="35848" name="AutoShape 23"/>
          <p:cNvSpPr>
            <a:spLocks noChangeArrowheads="1"/>
          </p:cNvSpPr>
          <p:nvPr/>
        </p:nvSpPr>
        <p:spPr bwMode="auto">
          <a:xfrm>
            <a:off x="7966075" y="228600"/>
            <a:ext cx="355600" cy="241300"/>
          </a:xfrm>
          <a:prstGeom prst="flowChartPunchedTape">
            <a:avLst/>
          </a:prstGeom>
          <a:solidFill>
            <a:srgbClr val="00FF00"/>
          </a:solidFill>
          <a:ln w="12700">
            <a:solidFill>
              <a:schemeClr val="tx1"/>
            </a:solidFill>
            <a:miter lim="800000"/>
            <a:headEnd/>
            <a:tailEnd/>
          </a:ln>
        </p:spPr>
        <p:txBody>
          <a:bodyPr wrap="none" anchor="ctr"/>
          <a:lstStyle/>
          <a:p>
            <a:pPr algn="ctr"/>
            <a:r>
              <a:rPr lang="en-US" sz="1000">
                <a:latin typeface="Arial" charset="0"/>
                <a:cs typeface="Arial" charset="0"/>
              </a:rPr>
              <a:t>D</a:t>
            </a:r>
          </a:p>
        </p:txBody>
      </p:sp>
      <p:sp>
        <p:nvSpPr>
          <p:cNvPr id="35849" name="AutoShape 24"/>
          <p:cNvSpPr>
            <a:spLocks noChangeArrowheads="1"/>
          </p:cNvSpPr>
          <p:nvPr/>
        </p:nvSpPr>
        <p:spPr bwMode="auto">
          <a:xfrm>
            <a:off x="8308975" y="228600"/>
            <a:ext cx="355600" cy="241300"/>
          </a:xfrm>
          <a:prstGeom prst="flowChartPunchedTape">
            <a:avLst/>
          </a:prstGeom>
          <a:solidFill>
            <a:srgbClr val="00FF00"/>
          </a:solidFill>
          <a:ln w="12700">
            <a:solidFill>
              <a:schemeClr val="tx1"/>
            </a:solidFill>
            <a:miter lim="800000"/>
            <a:headEnd/>
            <a:tailEnd/>
          </a:ln>
        </p:spPr>
        <p:txBody>
          <a:bodyPr wrap="none" anchor="ctr"/>
          <a:lstStyle/>
          <a:p>
            <a:pPr algn="ctr"/>
            <a:r>
              <a:rPr lang="en-US" sz="1000">
                <a:latin typeface="Arial" charset="0"/>
                <a:cs typeface="Arial" charset="0"/>
              </a:rPr>
              <a:t>O</a:t>
            </a:r>
          </a:p>
        </p:txBody>
      </p:sp>
      <p:sp>
        <p:nvSpPr>
          <p:cNvPr id="35850" name="AutoShape 25"/>
          <p:cNvSpPr>
            <a:spLocks noChangeArrowheads="1"/>
          </p:cNvSpPr>
          <p:nvPr/>
        </p:nvSpPr>
        <p:spPr bwMode="auto">
          <a:xfrm>
            <a:off x="8651875" y="228600"/>
            <a:ext cx="355600" cy="241300"/>
          </a:xfrm>
          <a:prstGeom prst="flowChartPunchedTape">
            <a:avLst/>
          </a:prstGeom>
          <a:noFill/>
          <a:ln w="12700">
            <a:solidFill>
              <a:schemeClr val="tx1"/>
            </a:solidFill>
            <a:miter lim="800000"/>
            <a:headEnd/>
            <a:tailEnd/>
          </a:ln>
        </p:spPr>
        <p:txBody>
          <a:bodyPr wrap="none" anchor="ctr"/>
          <a:lstStyle/>
          <a:p>
            <a:pPr algn="ctr"/>
            <a:r>
              <a:rPr lang="en-US" sz="1000">
                <a:latin typeface="Arial" charset="0"/>
                <a:cs typeface="Arial" charset="0"/>
              </a:rPr>
              <a:t>V</a:t>
            </a:r>
          </a:p>
        </p:txBody>
      </p:sp>
      <p:sp>
        <p:nvSpPr>
          <p:cNvPr id="13" name="Slide Number Placeholder 12"/>
          <p:cNvSpPr>
            <a:spLocks noGrp="1"/>
          </p:cNvSpPr>
          <p:nvPr>
            <p:ph type="sldNum" sz="quarter" idx="4294967295"/>
          </p:nvPr>
        </p:nvSpPr>
        <p:spPr>
          <a:xfrm>
            <a:off x="7008813" y="6553200"/>
            <a:ext cx="1905000" cy="304800"/>
          </a:xfrm>
        </p:spPr>
        <p:txBody>
          <a:bodyPr/>
          <a:lstStyle/>
          <a:p>
            <a:fld id="{34F5EBBD-115B-4512-AEF9-680DD32D1E53}" type="slidenum">
              <a:rPr lang="en-US" smtClean="0"/>
              <a:pPr/>
              <a:t>15</a:t>
            </a:fld>
            <a:endParaRPr lang="en-US"/>
          </a:p>
        </p:txBody>
      </p:sp>
      <p:sp>
        <p:nvSpPr>
          <p:cNvPr id="2" name="Date Placeholder 1"/>
          <p:cNvSpPr>
            <a:spLocks noGrp="1"/>
          </p:cNvSpPr>
          <p:nvPr>
            <p:ph type="dt" sz="half" idx="4294967295"/>
          </p:nvPr>
        </p:nvSpPr>
        <p:spPr>
          <a:xfrm>
            <a:off x="253778" y="6488621"/>
            <a:ext cx="2475774" cy="269791"/>
          </a:xfrm>
          <a:prstGeom prst="rect">
            <a:avLst/>
          </a:prstGeom>
        </p:spPr>
        <p:txBody>
          <a:bodyPr/>
          <a:lstStyle/>
          <a:p>
            <a:r>
              <a:rPr lang="en-US" dirty="0" smtClean="0"/>
              <a:t>Form Revised 5/30/12</a:t>
            </a:r>
            <a:endParaRPr lang="en-US"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02423" y="1643865"/>
            <a:ext cx="6339154" cy="4754366"/>
          </a:xfrm>
          <a:prstGeom prst="rect">
            <a:avLst/>
          </a:prstGeom>
        </p:spPr>
      </p:pic>
      <p:sp>
        <p:nvSpPr>
          <p:cNvPr id="3" name="Footer Placeholder 2"/>
          <p:cNvSpPr>
            <a:spLocks noGrp="1"/>
          </p:cNvSpPr>
          <p:nvPr>
            <p:ph type="ftr" sz="quarter" idx="4294967295"/>
          </p:nvPr>
        </p:nvSpPr>
        <p:spPr>
          <a:xfrm>
            <a:off x="3314700" y="6488621"/>
            <a:ext cx="2514600" cy="304800"/>
          </a:xfrm>
          <a:prstGeom prst="rect">
            <a:avLst/>
          </a:prstGeom>
        </p:spPr>
        <p:txBody>
          <a:bodyPr/>
          <a:lstStyle/>
          <a:p>
            <a:r>
              <a:rPr lang="en-US" smtClean="0"/>
              <a:t>2012 Copyright General Motors - GM Information</a:t>
            </a:r>
            <a:endParaRPr lang="en-US" dirty="0"/>
          </a:p>
        </p:txBody>
      </p:sp>
      <p:sp>
        <p:nvSpPr>
          <p:cNvPr id="19" name="TextBox 18"/>
          <p:cNvSpPr txBox="1"/>
          <p:nvPr/>
        </p:nvSpPr>
        <p:spPr>
          <a:xfrm>
            <a:off x="2545597" y="928072"/>
            <a:ext cx="4052807" cy="369332"/>
          </a:xfrm>
          <a:prstGeom prst="rect">
            <a:avLst/>
          </a:prstGeom>
          <a:noFill/>
        </p:spPr>
        <p:txBody>
          <a:bodyPr wrap="square" rtlCol="0">
            <a:spAutoFit/>
          </a:bodyPr>
          <a:lstStyle/>
          <a:p>
            <a:pPr algn="ctr"/>
            <a:r>
              <a:rPr lang="en-US" sz="1800" dirty="0" smtClean="0"/>
              <a:t>Test setup</a:t>
            </a:r>
            <a:endParaRPr lang="en-US" sz="1600" dirty="0" smtClean="0"/>
          </a:p>
        </p:txBody>
      </p:sp>
      <p:sp>
        <p:nvSpPr>
          <p:cNvPr id="20" name="TextBox 19"/>
          <p:cNvSpPr txBox="1"/>
          <p:nvPr/>
        </p:nvSpPr>
        <p:spPr>
          <a:xfrm>
            <a:off x="51370" y="1496602"/>
            <a:ext cx="1545230" cy="861774"/>
          </a:xfrm>
          <a:prstGeom prst="rect">
            <a:avLst/>
          </a:prstGeom>
          <a:solidFill>
            <a:schemeClr val="bg1"/>
          </a:solidFill>
          <a:ln>
            <a:solidFill>
              <a:schemeClr val="accent1"/>
            </a:solidFill>
          </a:ln>
        </p:spPr>
        <p:txBody>
          <a:bodyPr wrap="square" rtlCol="0">
            <a:spAutoFit/>
          </a:bodyPr>
          <a:lstStyle/>
          <a:p>
            <a:pPr algn="ctr"/>
            <a:r>
              <a:rPr lang="en-US" sz="1400" dirty="0" smtClean="0"/>
              <a:t>Environmental Chamber</a:t>
            </a:r>
          </a:p>
          <a:p>
            <a:pPr algn="ctr"/>
            <a:r>
              <a:rPr lang="en-US" sz="1050" i="1" dirty="0" smtClean="0"/>
              <a:t>Control temperature and humidity</a:t>
            </a:r>
            <a:endParaRPr lang="en-US" sz="1000" i="1" dirty="0" smtClean="0"/>
          </a:p>
        </p:txBody>
      </p:sp>
      <p:sp>
        <p:nvSpPr>
          <p:cNvPr id="21" name="TextBox 20"/>
          <p:cNvSpPr txBox="1"/>
          <p:nvPr/>
        </p:nvSpPr>
        <p:spPr>
          <a:xfrm>
            <a:off x="51370" y="2814116"/>
            <a:ext cx="1545230" cy="523220"/>
          </a:xfrm>
          <a:prstGeom prst="rect">
            <a:avLst/>
          </a:prstGeom>
          <a:solidFill>
            <a:schemeClr val="bg1"/>
          </a:solidFill>
          <a:ln>
            <a:solidFill>
              <a:schemeClr val="accent1"/>
            </a:solidFill>
          </a:ln>
        </p:spPr>
        <p:txBody>
          <a:bodyPr wrap="square" rtlCol="0">
            <a:spAutoFit/>
          </a:bodyPr>
          <a:lstStyle/>
          <a:p>
            <a:pPr algn="ctr"/>
            <a:r>
              <a:rPr lang="en-US" sz="1400" dirty="0" smtClean="0"/>
              <a:t>BAS 3.0 Battery Pack</a:t>
            </a:r>
          </a:p>
        </p:txBody>
      </p:sp>
      <p:sp>
        <p:nvSpPr>
          <p:cNvPr id="22" name="TextBox 21"/>
          <p:cNvSpPr txBox="1"/>
          <p:nvPr/>
        </p:nvSpPr>
        <p:spPr>
          <a:xfrm>
            <a:off x="51370" y="3708225"/>
            <a:ext cx="1545230" cy="846386"/>
          </a:xfrm>
          <a:prstGeom prst="rect">
            <a:avLst/>
          </a:prstGeom>
          <a:solidFill>
            <a:schemeClr val="bg1"/>
          </a:solidFill>
          <a:ln>
            <a:solidFill>
              <a:schemeClr val="accent1"/>
            </a:solidFill>
          </a:ln>
        </p:spPr>
        <p:txBody>
          <a:bodyPr wrap="square" rtlCol="0">
            <a:spAutoFit/>
          </a:bodyPr>
          <a:lstStyle/>
          <a:p>
            <a:pPr algn="ctr"/>
            <a:r>
              <a:rPr lang="en-US" sz="1400" dirty="0" smtClean="0"/>
              <a:t>Current sensors under test</a:t>
            </a:r>
          </a:p>
          <a:p>
            <a:pPr algn="ctr"/>
            <a:r>
              <a:rPr lang="en-US" sz="1050" i="1" dirty="0" smtClean="0"/>
              <a:t>With negative HV line running through them</a:t>
            </a:r>
            <a:endParaRPr lang="en-US" sz="1000" i="1" dirty="0" smtClean="0"/>
          </a:p>
        </p:txBody>
      </p:sp>
      <p:sp>
        <p:nvSpPr>
          <p:cNvPr id="23" name="TextBox 22"/>
          <p:cNvSpPr txBox="1"/>
          <p:nvPr/>
        </p:nvSpPr>
        <p:spPr>
          <a:xfrm>
            <a:off x="7547400" y="4948619"/>
            <a:ext cx="1545230" cy="1115690"/>
          </a:xfrm>
          <a:prstGeom prst="rect">
            <a:avLst/>
          </a:prstGeom>
          <a:solidFill>
            <a:schemeClr val="bg1"/>
          </a:solidFill>
          <a:ln>
            <a:solidFill>
              <a:schemeClr val="accent1"/>
            </a:solidFill>
          </a:ln>
        </p:spPr>
        <p:txBody>
          <a:bodyPr wrap="square" rtlCol="0">
            <a:spAutoFit/>
          </a:bodyPr>
          <a:lstStyle/>
          <a:p>
            <a:pPr algn="ctr"/>
            <a:r>
              <a:rPr lang="en-US" sz="1400" dirty="0" smtClean="0"/>
              <a:t>Wire to shunt</a:t>
            </a:r>
          </a:p>
          <a:p>
            <a:pPr algn="ctr"/>
            <a:r>
              <a:rPr lang="en-US" sz="1050" i="1" dirty="0" smtClean="0"/>
              <a:t>Shunt current is measured outside of chamber to avoid temperature differences</a:t>
            </a:r>
            <a:endParaRPr lang="en-US" sz="1000" i="1" dirty="0" smtClean="0"/>
          </a:p>
        </p:txBody>
      </p:sp>
      <p:cxnSp>
        <p:nvCxnSpPr>
          <p:cNvPr id="28" name="Straight Arrow Connector 27"/>
          <p:cNvCxnSpPr>
            <a:stCxn id="23" idx="1"/>
          </p:cNvCxnSpPr>
          <p:nvPr/>
        </p:nvCxnSpPr>
        <p:spPr bwMode="auto">
          <a:xfrm flipH="1" flipV="1">
            <a:off x="7280276" y="5078457"/>
            <a:ext cx="267124" cy="428007"/>
          </a:xfrm>
          <a:prstGeom prst="straightConnector1">
            <a:avLst/>
          </a:prstGeom>
          <a:solidFill>
            <a:srgbClr val="FFFFFF"/>
          </a:solidFill>
          <a:ln w="41275" cap="flat" cmpd="sng" algn="ctr">
            <a:solidFill>
              <a:srgbClr val="FF0000"/>
            </a:solidFill>
            <a:prstDash val="solid"/>
            <a:round/>
            <a:headEnd type="none" w="med" len="med"/>
            <a:tailEnd type="triangle"/>
          </a:ln>
          <a:effectLst/>
        </p:spPr>
      </p:cxnSp>
      <p:cxnSp>
        <p:nvCxnSpPr>
          <p:cNvPr id="31" name="Straight Arrow Connector 30"/>
          <p:cNvCxnSpPr>
            <a:stCxn id="20" idx="3"/>
          </p:cNvCxnSpPr>
          <p:nvPr/>
        </p:nvCxnSpPr>
        <p:spPr bwMode="auto">
          <a:xfrm>
            <a:off x="1596600" y="1927489"/>
            <a:ext cx="2800739" cy="543880"/>
          </a:xfrm>
          <a:prstGeom prst="straightConnector1">
            <a:avLst/>
          </a:prstGeom>
          <a:solidFill>
            <a:srgbClr val="FFFFFF"/>
          </a:solidFill>
          <a:ln w="41275" cap="flat" cmpd="sng" algn="ctr">
            <a:solidFill>
              <a:srgbClr val="FF0000"/>
            </a:solidFill>
            <a:prstDash val="solid"/>
            <a:round/>
            <a:headEnd type="none" w="med" len="med"/>
            <a:tailEnd type="triangle"/>
          </a:ln>
          <a:effectLst/>
        </p:spPr>
      </p:cxnSp>
      <p:cxnSp>
        <p:nvCxnSpPr>
          <p:cNvPr id="34" name="Straight Arrow Connector 33"/>
          <p:cNvCxnSpPr>
            <a:stCxn id="21" idx="3"/>
          </p:cNvCxnSpPr>
          <p:nvPr/>
        </p:nvCxnSpPr>
        <p:spPr bwMode="auto">
          <a:xfrm>
            <a:off x="1596600" y="3075726"/>
            <a:ext cx="2067851" cy="515738"/>
          </a:xfrm>
          <a:prstGeom prst="straightConnector1">
            <a:avLst/>
          </a:prstGeom>
          <a:solidFill>
            <a:srgbClr val="FFFFFF"/>
          </a:solidFill>
          <a:ln w="41275" cap="flat" cmpd="sng" algn="ctr">
            <a:solidFill>
              <a:srgbClr val="FF0000"/>
            </a:solidFill>
            <a:prstDash val="solid"/>
            <a:round/>
            <a:headEnd type="none" w="med" len="med"/>
            <a:tailEnd type="triangle"/>
          </a:ln>
          <a:effectLst/>
        </p:spPr>
      </p:cxnSp>
      <p:cxnSp>
        <p:nvCxnSpPr>
          <p:cNvPr id="37" name="Straight Arrow Connector 36"/>
          <p:cNvCxnSpPr>
            <a:stCxn id="22" idx="3"/>
          </p:cNvCxnSpPr>
          <p:nvPr/>
        </p:nvCxnSpPr>
        <p:spPr bwMode="auto">
          <a:xfrm>
            <a:off x="1596600" y="4131418"/>
            <a:ext cx="814742" cy="947036"/>
          </a:xfrm>
          <a:prstGeom prst="straightConnector1">
            <a:avLst/>
          </a:prstGeom>
          <a:solidFill>
            <a:srgbClr val="FFFFFF"/>
          </a:solidFill>
          <a:ln w="41275" cap="flat" cmpd="sng" algn="ctr">
            <a:solidFill>
              <a:srgbClr val="FF0000"/>
            </a:solidFill>
            <a:prstDash val="solid"/>
            <a:round/>
            <a:headEnd type="none" w="med" len="med"/>
            <a:tailEnd type="triangle"/>
          </a:ln>
          <a:effectLst/>
        </p:spPr>
      </p:cxnSp>
    </p:spTree>
    <p:extLst>
      <p:ext uri="{BB962C8B-B14F-4D97-AF65-F5344CB8AC3E}">
        <p14:creationId xmlns:p14="http://schemas.microsoft.com/office/powerpoint/2010/main" val="369816848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4" name="Rectangle 2"/>
          <p:cNvSpPr>
            <a:spLocks noGrp="1" noChangeArrowheads="1"/>
          </p:cNvSpPr>
          <p:nvPr>
            <p:ph type="title"/>
          </p:nvPr>
        </p:nvSpPr>
        <p:spPr bwMode="auto">
          <a:xfrm>
            <a:off x="928688" y="196850"/>
            <a:ext cx="6557962" cy="560388"/>
          </a:xfrm>
          <a:noFill/>
          <a:ln w="12700">
            <a:miter lim="800000"/>
            <a:headEnd/>
            <a:tailEnd/>
          </a:ln>
        </p:spPr>
        <p:txBody>
          <a:bodyPr vert="horz" wrap="none" lIns="91440" tIns="45720" rIns="91440" bIns="45720" numCol="1" anchor="ctr" anchorCtr="0" compatLnSpc="1">
            <a:prstTxWarp prst="textNoShape">
              <a:avLst/>
            </a:prstTxWarp>
          </a:bodyPr>
          <a:lstStyle/>
          <a:p>
            <a:r>
              <a:rPr lang="en-US" sz="2800" b="1" dirty="0" smtClean="0">
                <a:latin typeface="Arial" charset="0"/>
              </a:rPr>
              <a:t>Optimization Details</a:t>
            </a:r>
            <a:endParaRPr lang="en-US" sz="2800" dirty="0" smtClean="0">
              <a:latin typeface="Arial" charset="0"/>
            </a:endParaRPr>
          </a:p>
        </p:txBody>
      </p:sp>
      <p:sp>
        <p:nvSpPr>
          <p:cNvPr id="35846" name="AutoShape 21"/>
          <p:cNvSpPr>
            <a:spLocks noChangeArrowheads="1"/>
          </p:cNvSpPr>
          <p:nvPr/>
        </p:nvSpPr>
        <p:spPr bwMode="auto">
          <a:xfrm>
            <a:off x="7280275" y="228600"/>
            <a:ext cx="355600" cy="241300"/>
          </a:xfrm>
          <a:prstGeom prst="flowChartPunchedTape">
            <a:avLst/>
          </a:prstGeom>
          <a:solidFill>
            <a:srgbClr val="00FF00"/>
          </a:solidFill>
          <a:ln w="12700">
            <a:solidFill>
              <a:schemeClr val="tx1"/>
            </a:solidFill>
            <a:miter lim="800000"/>
            <a:headEnd/>
            <a:tailEnd/>
          </a:ln>
        </p:spPr>
        <p:txBody>
          <a:bodyPr wrap="none" anchor="ctr"/>
          <a:lstStyle/>
          <a:p>
            <a:pPr algn="ctr"/>
            <a:r>
              <a:rPr lang="en-US" sz="1000">
                <a:latin typeface="Arial" charset="0"/>
                <a:cs typeface="Arial" charset="0"/>
              </a:rPr>
              <a:t>I</a:t>
            </a:r>
          </a:p>
        </p:txBody>
      </p:sp>
      <p:sp>
        <p:nvSpPr>
          <p:cNvPr id="35847" name="AutoShape 22"/>
          <p:cNvSpPr>
            <a:spLocks noChangeArrowheads="1"/>
          </p:cNvSpPr>
          <p:nvPr/>
        </p:nvSpPr>
        <p:spPr bwMode="auto">
          <a:xfrm>
            <a:off x="7623175" y="228600"/>
            <a:ext cx="355600" cy="241300"/>
          </a:xfrm>
          <a:prstGeom prst="flowChartPunchedTape">
            <a:avLst/>
          </a:prstGeom>
          <a:solidFill>
            <a:srgbClr val="00FF00"/>
          </a:solidFill>
          <a:ln w="12700">
            <a:solidFill>
              <a:schemeClr val="tx1"/>
            </a:solidFill>
            <a:miter lim="800000"/>
            <a:headEnd/>
            <a:tailEnd/>
          </a:ln>
        </p:spPr>
        <p:txBody>
          <a:bodyPr wrap="none" anchor="ctr"/>
          <a:lstStyle/>
          <a:p>
            <a:pPr algn="ctr"/>
            <a:r>
              <a:rPr lang="en-US" sz="1000">
                <a:latin typeface="Arial" charset="0"/>
                <a:cs typeface="Arial" charset="0"/>
              </a:rPr>
              <a:t>D</a:t>
            </a:r>
          </a:p>
        </p:txBody>
      </p:sp>
      <p:sp>
        <p:nvSpPr>
          <p:cNvPr id="35848" name="AutoShape 23"/>
          <p:cNvSpPr>
            <a:spLocks noChangeArrowheads="1"/>
          </p:cNvSpPr>
          <p:nvPr/>
        </p:nvSpPr>
        <p:spPr bwMode="auto">
          <a:xfrm>
            <a:off x="7966075" y="228600"/>
            <a:ext cx="355600" cy="241300"/>
          </a:xfrm>
          <a:prstGeom prst="flowChartPunchedTape">
            <a:avLst/>
          </a:prstGeom>
          <a:solidFill>
            <a:srgbClr val="00FF00"/>
          </a:solidFill>
          <a:ln w="12700">
            <a:solidFill>
              <a:schemeClr val="tx1"/>
            </a:solidFill>
            <a:miter lim="800000"/>
            <a:headEnd/>
            <a:tailEnd/>
          </a:ln>
        </p:spPr>
        <p:txBody>
          <a:bodyPr wrap="none" anchor="ctr"/>
          <a:lstStyle/>
          <a:p>
            <a:pPr algn="ctr"/>
            <a:r>
              <a:rPr lang="en-US" sz="1000">
                <a:latin typeface="Arial" charset="0"/>
                <a:cs typeface="Arial" charset="0"/>
              </a:rPr>
              <a:t>D</a:t>
            </a:r>
          </a:p>
        </p:txBody>
      </p:sp>
      <p:sp>
        <p:nvSpPr>
          <p:cNvPr id="35849" name="AutoShape 24"/>
          <p:cNvSpPr>
            <a:spLocks noChangeArrowheads="1"/>
          </p:cNvSpPr>
          <p:nvPr/>
        </p:nvSpPr>
        <p:spPr bwMode="auto">
          <a:xfrm>
            <a:off x="8308975" y="228600"/>
            <a:ext cx="355600" cy="241300"/>
          </a:xfrm>
          <a:prstGeom prst="flowChartPunchedTape">
            <a:avLst/>
          </a:prstGeom>
          <a:solidFill>
            <a:srgbClr val="00FF00"/>
          </a:solidFill>
          <a:ln w="12700">
            <a:solidFill>
              <a:schemeClr val="tx1"/>
            </a:solidFill>
            <a:miter lim="800000"/>
            <a:headEnd/>
            <a:tailEnd/>
          </a:ln>
        </p:spPr>
        <p:txBody>
          <a:bodyPr wrap="none" anchor="ctr"/>
          <a:lstStyle/>
          <a:p>
            <a:pPr algn="ctr"/>
            <a:r>
              <a:rPr lang="en-US" sz="1000">
                <a:latin typeface="Arial" charset="0"/>
                <a:cs typeface="Arial" charset="0"/>
              </a:rPr>
              <a:t>O</a:t>
            </a:r>
          </a:p>
        </p:txBody>
      </p:sp>
      <p:sp>
        <p:nvSpPr>
          <p:cNvPr id="35850" name="AutoShape 25"/>
          <p:cNvSpPr>
            <a:spLocks noChangeArrowheads="1"/>
          </p:cNvSpPr>
          <p:nvPr/>
        </p:nvSpPr>
        <p:spPr bwMode="auto">
          <a:xfrm>
            <a:off x="8651875" y="228600"/>
            <a:ext cx="355600" cy="241300"/>
          </a:xfrm>
          <a:prstGeom prst="flowChartPunchedTape">
            <a:avLst/>
          </a:prstGeom>
          <a:noFill/>
          <a:ln w="12700">
            <a:solidFill>
              <a:schemeClr val="tx1"/>
            </a:solidFill>
            <a:miter lim="800000"/>
            <a:headEnd/>
            <a:tailEnd/>
          </a:ln>
        </p:spPr>
        <p:txBody>
          <a:bodyPr wrap="none" anchor="ctr"/>
          <a:lstStyle/>
          <a:p>
            <a:pPr algn="ctr"/>
            <a:r>
              <a:rPr lang="en-US" sz="1000">
                <a:latin typeface="Arial" charset="0"/>
                <a:cs typeface="Arial" charset="0"/>
              </a:rPr>
              <a:t>V</a:t>
            </a:r>
          </a:p>
        </p:txBody>
      </p:sp>
      <p:sp>
        <p:nvSpPr>
          <p:cNvPr id="13" name="Slide Number Placeholder 12"/>
          <p:cNvSpPr>
            <a:spLocks noGrp="1"/>
          </p:cNvSpPr>
          <p:nvPr>
            <p:ph type="sldNum" sz="quarter" idx="4294967295"/>
          </p:nvPr>
        </p:nvSpPr>
        <p:spPr>
          <a:xfrm>
            <a:off x="7008813" y="6553200"/>
            <a:ext cx="1905000" cy="304800"/>
          </a:xfrm>
        </p:spPr>
        <p:txBody>
          <a:bodyPr/>
          <a:lstStyle/>
          <a:p>
            <a:fld id="{34F5EBBD-115B-4512-AEF9-680DD32D1E53}" type="slidenum">
              <a:rPr lang="en-US" smtClean="0"/>
              <a:pPr/>
              <a:t>16</a:t>
            </a:fld>
            <a:endParaRPr lang="en-US"/>
          </a:p>
        </p:txBody>
      </p:sp>
      <p:sp>
        <p:nvSpPr>
          <p:cNvPr id="2" name="Date Placeholder 1"/>
          <p:cNvSpPr>
            <a:spLocks noGrp="1"/>
          </p:cNvSpPr>
          <p:nvPr>
            <p:ph type="dt" sz="half" idx="4294967295"/>
          </p:nvPr>
        </p:nvSpPr>
        <p:spPr>
          <a:xfrm>
            <a:off x="253778" y="6488621"/>
            <a:ext cx="2475774" cy="269791"/>
          </a:xfrm>
          <a:prstGeom prst="rect">
            <a:avLst/>
          </a:prstGeom>
        </p:spPr>
        <p:txBody>
          <a:bodyPr/>
          <a:lstStyle/>
          <a:p>
            <a:r>
              <a:rPr lang="en-US" dirty="0" smtClean="0"/>
              <a:t>Form Revised 5/30/12</a:t>
            </a:r>
            <a:endParaRPr lang="en-US" dirty="0"/>
          </a:p>
        </p:txBody>
      </p:sp>
      <p:sp>
        <p:nvSpPr>
          <p:cNvPr id="3" name="Footer Placeholder 2"/>
          <p:cNvSpPr>
            <a:spLocks noGrp="1"/>
          </p:cNvSpPr>
          <p:nvPr>
            <p:ph type="ftr" sz="quarter" idx="4294967295"/>
          </p:nvPr>
        </p:nvSpPr>
        <p:spPr>
          <a:xfrm>
            <a:off x="3314700" y="6488621"/>
            <a:ext cx="2514600" cy="304800"/>
          </a:xfrm>
          <a:prstGeom prst="rect">
            <a:avLst/>
          </a:prstGeom>
        </p:spPr>
        <p:txBody>
          <a:bodyPr/>
          <a:lstStyle/>
          <a:p>
            <a:r>
              <a:rPr lang="en-US" smtClean="0"/>
              <a:t>2012 Copyright General Motors - GM Information</a:t>
            </a:r>
            <a:endParaRPr lang="en-US" dirty="0"/>
          </a:p>
        </p:txBody>
      </p:sp>
      <p:sp>
        <p:nvSpPr>
          <p:cNvPr id="19" name="TextBox 18"/>
          <p:cNvSpPr txBox="1"/>
          <p:nvPr/>
        </p:nvSpPr>
        <p:spPr>
          <a:xfrm>
            <a:off x="2545597" y="928072"/>
            <a:ext cx="4052807" cy="369332"/>
          </a:xfrm>
          <a:prstGeom prst="rect">
            <a:avLst/>
          </a:prstGeom>
          <a:noFill/>
        </p:spPr>
        <p:txBody>
          <a:bodyPr wrap="square" rtlCol="0">
            <a:spAutoFit/>
          </a:bodyPr>
          <a:lstStyle/>
          <a:p>
            <a:pPr algn="ctr"/>
            <a:r>
              <a:rPr lang="en-US" sz="1800" dirty="0" smtClean="0"/>
              <a:t>Test setup</a:t>
            </a:r>
            <a:endParaRPr lang="en-US" sz="1600" dirty="0" smtClean="0"/>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6305" y="1341701"/>
            <a:ext cx="7511390" cy="4225157"/>
          </a:xfrm>
          <a:prstGeom prst="rect">
            <a:avLst/>
          </a:prstGeom>
        </p:spPr>
      </p:pic>
      <p:sp>
        <p:nvSpPr>
          <p:cNvPr id="24" name="TextBox 23"/>
          <p:cNvSpPr txBox="1"/>
          <p:nvPr/>
        </p:nvSpPr>
        <p:spPr>
          <a:xfrm>
            <a:off x="2014786" y="5604546"/>
            <a:ext cx="5114428" cy="738664"/>
          </a:xfrm>
          <a:prstGeom prst="rect">
            <a:avLst/>
          </a:prstGeom>
          <a:solidFill>
            <a:schemeClr val="bg1"/>
          </a:solidFill>
          <a:ln>
            <a:noFill/>
          </a:ln>
        </p:spPr>
        <p:txBody>
          <a:bodyPr wrap="square" rtlCol="0">
            <a:spAutoFit/>
          </a:bodyPr>
          <a:lstStyle/>
          <a:p>
            <a:pPr algn="ctr"/>
            <a:r>
              <a:rPr lang="en-US" sz="1400" dirty="0" smtClean="0"/>
              <a:t>Each current sensor required 5V supply voltage supplied by the I/O rack.  The I/O rack also measured the signal voltage for each sensor</a:t>
            </a:r>
            <a:endParaRPr lang="en-US" sz="1000" i="1" dirty="0" smtClean="0"/>
          </a:p>
        </p:txBody>
      </p:sp>
    </p:spTree>
    <p:extLst>
      <p:ext uri="{BB962C8B-B14F-4D97-AF65-F5344CB8AC3E}">
        <p14:creationId xmlns:p14="http://schemas.microsoft.com/office/powerpoint/2010/main" val="112939786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4" name="Rectangle 2"/>
          <p:cNvSpPr>
            <a:spLocks noGrp="1" noChangeArrowheads="1"/>
          </p:cNvSpPr>
          <p:nvPr>
            <p:ph type="title"/>
          </p:nvPr>
        </p:nvSpPr>
        <p:spPr bwMode="auto">
          <a:xfrm>
            <a:off x="928688" y="196850"/>
            <a:ext cx="6557962" cy="560388"/>
          </a:xfrm>
          <a:noFill/>
          <a:ln w="12700">
            <a:miter lim="800000"/>
            <a:headEnd/>
            <a:tailEnd/>
          </a:ln>
        </p:spPr>
        <p:txBody>
          <a:bodyPr vert="horz" wrap="none" lIns="91440" tIns="45720" rIns="91440" bIns="45720" numCol="1" anchor="ctr" anchorCtr="0" compatLnSpc="1">
            <a:prstTxWarp prst="textNoShape">
              <a:avLst/>
            </a:prstTxWarp>
          </a:bodyPr>
          <a:lstStyle/>
          <a:p>
            <a:r>
              <a:rPr lang="en-US" sz="2800" b="1" dirty="0" smtClean="0">
                <a:latin typeface="Arial" charset="0"/>
              </a:rPr>
              <a:t>Optimization Details</a:t>
            </a:r>
            <a:endParaRPr lang="en-US" sz="2800" dirty="0" smtClean="0">
              <a:latin typeface="Arial" charset="0"/>
            </a:endParaRPr>
          </a:p>
        </p:txBody>
      </p:sp>
      <p:sp>
        <p:nvSpPr>
          <p:cNvPr id="35846" name="AutoShape 21"/>
          <p:cNvSpPr>
            <a:spLocks noChangeArrowheads="1"/>
          </p:cNvSpPr>
          <p:nvPr/>
        </p:nvSpPr>
        <p:spPr bwMode="auto">
          <a:xfrm>
            <a:off x="7280275" y="228600"/>
            <a:ext cx="355600" cy="241300"/>
          </a:xfrm>
          <a:prstGeom prst="flowChartPunchedTape">
            <a:avLst/>
          </a:prstGeom>
          <a:solidFill>
            <a:srgbClr val="00FF00"/>
          </a:solidFill>
          <a:ln w="12700">
            <a:solidFill>
              <a:schemeClr val="tx1"/>
            </a:solidFill>
            <a:miter lim="800000"/>
            <a:headEnd/>
            <a:tailEnd/>
          </a:ln>
        </p:spPr>
        <p:txBody>
          <a:bodyPr wrap="none" anchor="ctr"/>
          <a:lstStyle/>
          <a:p>
            <a:pPr algn="ctr"/>
            <a:r>
              <a:rPr lang="en-US" sz="1000">
                <a:latin typeface="Arial" charset="0"/>
                <a:cs typeface="Arial" charset="0"/>
              </a:rPr>
              <a:t>I</a:t>
            </a:r>
          </a:p>
        </p:txBody>
      </p:sp>
      <p:sp>
        <p:nvSpPr>
          <p:cNvPr id="35847" name="AutoShape 22"/>
          <p:cNvSpPr>
            <a:spLocks noChangeArrowheads="1"/>
          </p:cNvSpPr>
          <p:nvPr/>
        </p:nvSpPr>
        <p:spPr bwMode="auto">
          <a:xfrm>
            <a:off x="7623175" y="228600"/>
            <a:ext cx="355600" cy="241300"/>
          </a:xfrm>
          <a:prstGeom prst="flowChartPunchedTape">
            <a:avLst/>
          </a:prstGeom>
          <a:solidFill>
            <a:srgbClr val="00FF00"/>
          </a:solidFill>
          <a:ln w="12700">
            <a:solidFill>
              <a:schemeClr val="tx1"/>
            </a:solidFill>
            <a:miter lim="800000"/>
            <a:headEnd/>
            <a:tailEnd/>
          </a:ln>
        </p:spPr>
        <p:txBody>
          <a:bodyPr wrap="none" anchor="ctr"/>
          <a:lstStyle/>
          <a:p>
            <a:pPr algn="ctr"/>
            <a:r>
              <a:rPr lang="en-US" sz="1000">
                <a:latin typeface="Arial" charset="0"/>
                <a:cs typeface="Arial" charset="0"/>
              </a:rPr>
              <a:t>D</a:t>
            </a:r>
          </a:p>
        </p:txBody>
      </p:sp>
      <p:sp>
        <p:nvSpPr>
          <p:cNvPr id="35848" name="AutoShape 23"/>
          <p:cNvSpPr>
            <a:spLocks noChangeArrowheads="1"/>
          </p:cNvSpPr>
          <p:nvPr/>
        </p:nvSpPr>
        <p:spPr bwMode="auto">
          <a:xfrm>
            <a:off x="7966075" y="228600"/>
            <a:ext cx="355600" cy="241300"/>
          </a:xfrm>
          <a:prstGeom prst="flowChartPunchedTape">
            <a:avLst/>
          </a:prstGeom>
          <a:solidFill>
            <a:srgbClr val="00FF00"/>
          </a:solidFill>
          <a:ln w="12700">
            <a:solidFill>
              <a:schemeClr val="tx1"/>
            </a:solidFill>
            <a:miter lim="800000"/>
            <a:headEnd/>
            <a:tailEnd/>
          </a:ln>
        </p:spPr>
        <p:txBody>
          <a:bodyPr wrap="none" anchor="ctr"/>
          <a:lstStyle/>
          <a:p>
            <a:pPr algn="ctr"/>
            <a:r>
              <a:rPr lang="en-US" sz="1000">
                <a:latin typeface="Arial" charset="0"/>
                <a:cs typeface="Arial" charset="0"/>
              </a:rPr>
              <a:t>D</a:t>
            </a:r>
          </a:p>
        </p:txBody>
      </p:sp>
      <p:sp>
        <p:nvSpPr>
          <p:cNvPr id="35849" name="AutoShape 24"/>
          <p:cNvSpPr>
            <a:spLocks noChangeArrowheads="1"/>
          </p:cNvSpPr>
          <p:nvPr/>
        </p:nvSpPr>
        <p:spPr bwMode="auto">
          <a:xfrm>
            <a:off x="8308975" y="228600"/>
            <a:ext cx="355600" cy="241300"/>
          </a:xfrm>
          <a:prstGeom prst="flowChartPunchedTape">
            <a:avLst/>
          </a:prstGeom>
          <a:solidFill>
            <a:srgbClr val="00FF00"/>
          </a:solidFill>
          <a:ln w="12700">
            <a:solidFill>
              <a:schemeClr val="tx1"/>
            </a:solidFill>
            <a:miter lim="800000"/>
            <a:headEnd/>
            <a:tailEnd/>
          </a:ln>
        </p:spPr>
        <p:txBody>
          <a:bodyPr wrap="none" anchor="ctr"/>
          <a:lstStyle/>
          <a:p>
            <a:pPr algn="ctr"/>
            <a:r>
              <a:rPr lang="en-US" sz="1000">
                <a:latin typeface="Arial" charset="0"/>
                <a:cs typeface="Arial" charset="0"/>
              </a:rPr>
              <a:t>O</a:t>
            </a:r>
          </a:p>
        </p:txBody>
      </p:sp>
      <p:sp>
        <p:nvSpPr>
          <p:cNvPr id="35850" name="AutoShape 25"/>
          <p:cNvSpPr>
            <a:spLocks noChangeArrowheads="1"/>
          </p:cNvSpPr>
          <p:nvPr/>
        </p:nvSpPr>
        <p:spPr bwMode="auto">
          <a:xfrm>
            <a:off x="8651875" y="228600"/>
            <a:ext cx="355600" cy="241300"/>
          </a:xfrm>
          <a:prstGeom prst="flowChartPunchedTape">
            <a:avLst/>
          </a:prstGeom>
          <a:noFill/>
          <a:ln w="12700">
            <a:solidFill>
              <a:schemeClr val="tx1"/>
            </a:solidFill>
            <a:miter lim="800000"/>
            <a:headEnd/>
            <a:tailEnd/>
          </a:ln>
        </p:spPr>
        <p:txBody>
          <a:bodyPr wrap="none" anchor="ctr"/>
          <a:lstStyle/>
          <a:p>
            <a:pPr algn="ctr"/>
            <a:r>
              <a:rPr lang="en-US" sz="1000">
                <a:latin typeface="Arial" charset="0"/>
                <a:cs typeface="Arial" charset="0"/>
              </a:rPr>
              <a:t>V</a:t>
            </a:r>
          </a:p>
        </p:txBody>
      </p:sp>
      <p:sp>
        <p:nvSpPr>
          <p:cNvPr id="13" name="Slide Number Placeholder 12"/>
          <p:cNvSpPr>
            <a:spLocks noGrp="1"/>
          </p:cNvSpPr>
          <p:nvPr>
            <p:ph type="sldNum" sz="quarter" idx="4294967295"/>
          </p:nvPr>
        </p:nvSpPr>
        <p:spPr>
          <a:xfrm>
            <a:off x="7008813" y="6553200"/>
            <a:ext cx="1905000" cy="304800"/>
          </a:xfrm>
        </p:spPr>
        <p:txBody>
          <a:bodyPr/>
          <a:lstStyle/>
          <a:p>
            <a:fld id="{34F5EBBD-115B-4512-AEF9-680DD32D1E53}" type="slidenum">
              <a:rPr lang="en-US" smtClean="0"/>
              <a:pPr/>
              <a:t>17</a:t>
            </a:fld>
            <a:endParaRPr lang="en-US"/>
          </a:p>
        </p:txBody>
      </p:sp>
      <p:sp>
        <p:nvSpPr>
          <p:cNvPr id="2" name="Date Placeholder 1"/>
          <p:cNvSpPr>
            <a:spLocks noGrp="1"/>
          </p:cNvSpPr>
          <p:nvPr>
            <p:ph type="dt" sz="half" idx="4294967295"/>
          </p:nvPr>
        </p:nvSpPr>
        <p:spPr>
          <a:xfrm>
            <a:off x="253778" y="6488621"/>
            <a:ext cx="2475774" cy="269791"/>
          </a:xfrm>
          <a:prstGeom prst="rect">
            <a:avLst/>
          </a:prstGeom>
        </p:spPr>
        <p:txBody>
          <a:bodyPr/>
          <a:lstStyle/>
          <a:p>
            <a:r>
              <a:rPr lang="en-US" dirty="0" smtClean="0"/>
              <a:t>Form Revised 5/30/12</a:t>
            </a:r>
            <a:endParaRPr lang="en-US" dirty="0"/>
          </a:p>
        </p:txBody>
      </p:sp>
      <p:sp>
        <p:nvSpPr>
          <p:cNvPr id="3" name="Footer Placeholder 2"/>
          <p:cNvSpPr>
            <a:spLocks noGrp="1"/>
          </p:cNvSpPr>
          <p:nvPr>
            <p:ph type="ftr" sz="quarter" idx="4294967295"/>
          </p:nvPr>
        </p:nvSpPr>
        <p:spPr>
          <a:xfrm>
            <a:off x="3314700" y="6488621"/>
            <a:ext cx="2514600" cy="304800"/>
          </a:xfrm>
          <a:prstGeom prst="rect">
            <a:avLst/>
          </a:prstGeom>
        </p:spPr>
        <p:txBody>
          <a:bodyPr/>
          <a:lstStyle/>
          <a:p>
            <a:r>
              <a:rPr lang="en-US" smtClean="0"/>
              <a:t>2012 Copyright General Motors - GM Information</a:t>
            </a:r>
            <a:endParaRPr lang="en-US" dirty="0"/>
          </a:p>
        </p:txBody>
      </p:sp>
      <p:sp>
        <p:nvSpPr>
          <p:cNvPr id="19" name="TextBox 18"/>
          <p:cNvSpPr txBox="1"/>
          <p:nvPr/>
        </p:nvSpPr>
        <p:spPr>
          <a:xfrm>
            <a:off x="2545597" y="928072"/>
            <a:ext cx="4052807" cy="369332"/>
          </a:xfrm>
          <a:prstGeom prst="rect">
            <a:avLst/>
          </a:prstGeom>
          <a:noFill/>
        </p:spPr>
        <p:txBody>
          <a:bodyPr wrap="square" rtlCol="0">
            <a:spAutoFit/>
          </a:bodyPr>
          <a:lstStyle/>
          <a:p>
            <a:pPr algn="ctr"/>
            <a:r>
              <a:rPr lang="en-US" sz="1800" dirty="0" smtClean="0"/>
              <a:t>Test setup</a:t>
            </a:r>
            <a:endParaRPr lang="en-US" sz="1600" dirty="0" smtClean="0"/>
          </a:p>
        </p:txBody>
      </p:sp>
      <p:sp>
        <p:nvSpPr>
          <p:cNvPr id="24" name="TextBox 23"/>
          <p:cNvSpPr txBox="1"/>
          <p:nvPr/>
        </p:nvSpPr>
        <p:spPr>
          <a:xfrm>
            <a:off x="2014786" y="5604546"/>
            <a:ext cx="5114428" cy="523220"/>
          </a:xfrm>
          <a:prstGeom prst="rect">
            <a:avLst/>
          </a:prstGeom>
          <a:solidFill>
            <a:schemeClr val="bg1"/>
          </a:solidFill>
          <a:ln>
            <a:noFill/>
          </a:ln>
        </p:spPr>
        <p:txBody>
          <a:bodyPr wrap="square" rtlCol="0">
            <a:spAutoFit/>
          </a:bodyPr>
          <a:lstStyle/>
          <a:p>
            <a:pPr algn="ctr"/>
            <a:r>
              <a:rPr lang="en-US" sz="1400" dirty="0" err="1" smtClean="0"/>
              <a:t>iTest</a:t>
            </a:r>
            <a:r>
              <a:rPr lang="en-US" sz="1400" dirty="0" smtClean="0"/>
              <a:t> software was used to perform each test case by controlling all the equipment and recording all of the data.</a:t>
            </a:r>
            <a:endParaRPr lang="en-US" sz="1000" i="1" dirty="0" smtClean="0"/>
          </a:p>
        </p:txBody>
      </p:sp>
      <p:pic>
        <p:nvPicPr>
          <p:cNvPr id="4096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28800" y="1417041"/>
            <a:ext cx="5486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3964624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8" name="Rectangle 2"/>
          <p:cNvSpPr>
            <a:spLocks noGrp="1" noChangeArrowheads="1"/>
          </p:cNvSpPr>
          <p:nvPr>
            <p:ph type="title"/>
          </p:nvPr>
        </p:nvSpPr>
        <p:spPr bwMode="auto">
          <a:xfrm>
            <a:off x="368300" y="0"/>
            <a:ext cx="8229600" cy="1143000"/>
          </a:xfrm>
          <a:noFill/>
          <a:ln w="12700">
            <a:miter lim="800000"/>
            <a:headEnd/>
            <a:tailEnd/>
          </a:ln>
        </p:spPr>
        <p:txBody>
          <a:bodyPr vert="horz" wrap="none" lIns="91440" tIns="45720" rIns="91440" bIns="45720" numCol="1" anchor="ctr" anchorCtr="0" compatLnSpc="1">
            <a:prstTxWarp prst="textNoShape">
              <a:avLst/>
            </a:prstTxWarp>
          </a:bodyPr>
          <a:lstStyle/>
          <a:p>
            <a:r>
              <a:rPr lang="en-US" sz="2800" b="1" smtClean="0">
                <a:latin typeface="Arial" charset="0"/>
              </a:rPr>
              <a:t>Response Plots</a:t>
            </a:r>
            <a:endParaRPr lang="en-US" sz="2800" smtClean="0">
              <a:latin typeface="Arial" charset="0"/>
            </a:endParaRPr>
          </a:p>
        </p:txBody>
      </p:sp>
      <p:sp>
        <p:nvSpPr>
          <p:cNvPr id="36870" name="AutoShape 5"/>
          <p:cNvSpPr>
            <a:spLocks noChangeArrowheads="1"/>
          </p:cNvSpPr>
          <p:nvPr/>
        </p:nvSpPr>
        <p:spPr bwMode="auto">
          <a:xfrm>
            <a:off x="7280275" y="228600"/>
            <a:ext cx="355600" cy="241300"/>
          </a:xfrm>
          <a:prstGeom prst="flowChartPunchedTape">
            <a:avLst/>
          </a:prstGeom>
          <a:solidFill>
            <a:srgbClr val="00FF00"/>
          </a:solidFill>
          <a:ln w="12700">
            <a:solidFill>
              <a:schemeClr val="tx1"/>
            </a:solidFill>
            <a:miter lim="800000"/>
            <a:headEnd/>
            <a:tailEnd/>
          </a:ln>
        </p:spPr>
        <p:txBody>
          <a:bodyPr wrap="none" anchor="ctr"/>
          <a:lstStyle/>
          <a:p>
            <a:pPr algn="ctr"/>
            <a:r>
              <a:rPr lang="en-US" sz="1000">
                <a:latin typeface="Arial" charset="0"/>
                <a:cs typeface="Arial" charset="0"/>
              </a:rPr>
              <a:t>I</a:t>
            </a:r>
          </a:p>
        </p:txBody>
      </p:sp>
      <p:sp>
        <p:nvSpPr>
          <p:cNvPr id="36871" name="AutoShape 6"/>
          <p:cNvSpPr>
            <a:spLocks noChangeArrowheads="1"/>
          </p:cNvSpPr>
          <p:nvPr/>
        </p:nvSpPr>
        <p:spPr bwMode="auto">
          <a:xfrm>
            <a:off x="7623175" y="228600"/>
            <a:ext cx="355600" cy="241300"/>
          </a:xfrm>
          <a:prstGeom prst="flowChartPunchedTape">
            <a:avLst/>
          </a:prstGeom>
          <a:solidFill>
            <a:srgbClr val="00FF00"/>
          </a:solidFill>
          <a:ln w="12700">
            <a:solidFill>
              <a:schemeClr val="tx1"/>
            </a:solidFill>
            <a:miter lim="800000"/>
            <a:headEnd/>
            <a:tailEnd/>
          </a:ln>
        </p:spPr>
        <p:txBody>
          <a:bodyPr wrap="none" anchor="ctr"/>
          <a:lstStyle/>
          <a:p>
            <a:pPr algn="ctr"/>
            <a:r>
              <a:rPr lang="en-US" sz="1000">
                <a:latin typeface="Arial" charset="0"/>
                <a:cs typeface="Arial" charset="0"/>
              </a:rPr>
              <a:t>D</a:t>
            </a:r>
          </a:p>
        </p:txBody>
      </p:sp>
      <p:sp>
        <p:nvSpPr>
          <p:cNvPr id="36872" name="AutoShape 7"/>
          <p:cNvSpPr>
            <a:spLocks noChangeArrowheads="1"/>
          </p:cNvSpPr>
          <p:nvPr/>
        </p:nvSpPr>
        <p:spPr bwMode="auto">
          <a:xfrm>
            <a:off x="7966075" y="228600"/>
            <a:ext cx="355600" cy="241300"/>
          </a:xfrm>
          <a:prstGeom prst="flowChartPunchedTape">
            <a:avLst/>
          </a:prstGeom>
          <a:solidFill>
            <a:srgbClr val="00FF00"/>
          </a:solidFill>
          <a:ln w="12700">
            <a:solidFill>
              <a:schemeClr val="tx1"/>
            </a:solidFill>
            <a:miter lim="800000"/>
            <a:headEnd/>
            <a:tailEnd/>
          </a:ln>
        </p:spPr>
        <p:txBody>
          <a:bodyPr wrap="none" anchor="ctr"/>
          <a:lstStyle/>
          <a:p>
            <a:pPr algn="ctr"/>
            <a:r>
              <a:rPr lang="en-US" sz="1000">
                <a:latin typeface="Arial" charset="0"/>
                <a:cs typeface="Arial" charset="0"/>
              </a:rPr>
              <a:t>D</a:t>
            </a:r>
          </a:p>
        </p:txBody>
      </p:sp>
      <p:sp>
        <p:nvSpPr>
          <p:cNvPr id="36873" name="AutoShape 8"/>
          <p:cNvSpPr>
            <a:spLocks noChangeArrowheads="1"/>
          </p:cNvSpPr>
          <p:nvPr/>
        </p:nvSpPr>
        <p:spPr bwMode="auto">
          <a:xfrm>
            <a:off x="8308975" y="228600"/>
            <a:ext cx="355600" cy="241300"/>
          </a:xfrm>
          <a:prstGeom prst="flowChartPunchedTape">
            <a:avLst/>
          </a:prstGeom>
          <a:solidFill>
            <a:srgbClr val="00FF00"/>
          </a:solidFill>
          <a:ln w="12700">
            <a:solidFill>
              <a:schemeClr val="tx1"/>
            </a:solidFill>
            <a:miter lim="800000"/>
            <a:headEnd/>
            <a:tailEnd/>
          </a:ln>
        </p:spPr>
        <p:txBody>
          <a:bodyPr wrap="none" anchor="ctr"/>
          <a:lstStyle/>
          <a:p>
            <a:pPr algn="ctr"/>
            <a:r>
              <a:rPr lang="en-US" sz="1000">
                <a:latin typeface="Arial" charset="0"/>
                <a:cs typeface="Arial" charset="0"/>
              </a:rPr>
              <a:t>O</a:t>
            </a:r>
          </a:p>
        </p:txBody>
      </p:sp>
      <p:sp>
        <p:nvSpPr>
          <p:cNvPr id="36874" name="AutoShape 9"/>
          <p:cNvSpPr>
            <a:spLocks noChangeArrowheads="1"/>
          </p:cNvSpPr>
          <p:nvPr/>
        </p:nvSpPr>
        <p:spPr bwMode="auto">
          <a:xfrm>
            <a:off x="8651875" y="228600"/>
            <a:ext cx="355600" cy="241300"/>
          </a:xfrm>
          <a:prstGeom prst="flowChartPunchedTape">
            <a:avLst/>
          </a:prstGeom>
          <a:noFill/>
          <a:ln w="12700">
            <a:solidFill>
              <a:schemeClr val="tx1"/>
            </a:solidFill>
            <a:miter lim="800000"/>
            <a:headEnd/>
            <a:tailEnd/>
          </a:ln>
        </p:spPr>
        <p:txBody>
          <a:bodyPr wrap="none" anchor="ctr"/>
          <a:lstStyle/>
          <a:p>
            <a:pPr algn="ctr"/>
            <a:r>
              <a:rPr lang="en-US" sz="1000">
                <a:latin typeface="Arial" charset="0"/>
                <a:cs typeface="Arial" charset="0"/>
              </a:rPr>
              <a:t>V</a:t>
            </a:r>
          </a:p>
        </p:txBody>
      </p:sp>
      <p:sp>
        <p:nvSpPr>
          <p:cNvPr id="15" name="Slide Number Placeholder 14"/>
          <p:cNvSpPr>
            <a:spLocks noGrp="1"/>
          </p:cNvSpPr>
          <p:nvPr>
            <p:ph type="sldNum" sz="quarter" idx="4294967295"/>
          </p:nvPr>
        </p:nvSpPr>
        <p:spPr>
          <a:xfrm>
            <a:off x="7008813" y="6553200"/>
            <a:ext cx="1905000" cy="304800"/>
          </a:xfrm>
        </p:spPr>
        <p:txBody>
          <a:bodyPr/>
          <a:lstStyle/>
          <a:p>
            <a:fld id="{34F5EBBD-115B-4512-AEF9-680DD32D1E53}" type="slidenum">
              <a:rPr lang="en-US" smtClean="0"/>
              <a:pPr/>
              <a:t>18</a:t>
            </a:fld>
            <a:endParaRPr lang="en-US"/>
          </a:p>
        </p:txBody>
      </p:sp>
      <p:sp>
        <p:nvSpPr>
          <p:cNvPr id="2" name="Date Placeholder 1"/>
          <p:cNvSpPr>
            <a:spLocks noGrp="1"/>
          </p:cNvSpPr>
          <p:nvPr>
            <p:ph type="dt" sz="half" idx="4294967295"/>
          </p:nvPr>
        </p:nvSpPr>
        <p:spPr>
          <a:xfrm>
            <a:off x="253778" y="6488621"/>
            <a:ext cx="2475774" cy="269791"/>
          </a:xfrm>
          <a:prstGeom prst="rect">
            <a:avLst/>
          </a:prstGeom>
        </p:spPr>
        <p:txBody>
          <a:bodyPr/>
          <a:lstStyle/>
          <a:p>
            <a:r>
              <a:rPr lang="en-US" dirty="0" smtClean="0"/>
              <a:t>Form Revised 5/30/12</a:t>
            </a:r>
            <a:endParaRPr lang="en-US" dirty="0"/>
          </a:p>
        </p:txBody>
      </p:sp>
      <p:sp>
        <p:nvSpPr>
          <p:cNvPr id="3" name="Footer Placeholder 2"/>
          <p:cNvSpPr>
            <a:spLocks noGrp="1"/>
          </p:cNvSpPr>
          <p:nvPr>
            <p:ph type="ftr" sz="quarter" idx="4294967295"/>
          </p:nvPr>
        </p:nvSpPr>
        <p:spPr>
          <a:xfrm>
            <a:off x="3314700" y="6488621"/>
            <a:ext cx="2514600" cy="304800"/>
          </a:xfrm>
          <a:prstGeom prst="rect">
            <a:avLst/>
          </a:prstGeom>
        </p:spPr>
        <p:txBody>
          <a:bodyPr/>
          <a:lstStyle/>
          <a:p>
            <a:r>
              <a:rPr lang="en-US" smtClean="0"/>
              <a:t>2012 Copyright General Motors - GM Information</a:t>
            </a:r>
            <a:endParaRPr lang="en-US" dirty="0"/>
          </a:p>
        </p:txBody>
      </p:sp>
      <p:pic>
        <p:nvPicPr>
          <p:cNvPr id="4096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54880" y="1828800"/>
            <a:ext cx="4297680" cy="31228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63"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65760" y="1828800"/>
            <a:ext cx="4297680" cy="31227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2699028" y="1061634"/>
            <a:ext cx="4052807" cy="307777"/>
          </a:xfrm>
          <a:prstGeom prst="rect">
            <a:avLst/>
          </a:prstGeom>
          <a:noFill/>
        </p:spPr>
        <p:txBody>
          <a:bodyPr wrap="square" rtlCol="0">
            <a:spAutoFit/>
          </a:bodyPr>
          <a:lstStyle/>
          <a:p>
            <a:pPr algn="ctr"/>
            <a:r>
              <a:rPr lang="en-US" sz="1400" dirty="0" smtClean="0"/>
              <a:t>Nominal</a:t>
            </a:r>
            <a:r>
              <a:rPr lang="en-US" sz="1200" dirty="0" smtClean="0"/>
              <a:t> the Best </a:t>
            </a:r>
          </a:p>
        </p:txBody>
      </p:sp>
      <p:pic>
        <p:nvPicPr>
          <p:cNvPr id="14"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68162" y="5372754"/>
            <a:ext cx="1388231" cy="622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6" name="Table 15"/>
          <p:cNvGraphicFramePr>
            <a:graphicFrameLocks noGrp="1"/>
          </p:cNvGraphicFramePr>
          <p:nvPr>
            <p:extLst>
              <p:ext uri="{D42A27DB-BD31-4B8C-83A1-F6EECF244321}">
                <p14:modId xmlns:p14="http://schemas.microsoft.com/office/powerpoint/2010/main" val="2868834615"/>
              </p:ext>
            </p:extLst>
          </p:nvPr>
        </p:nvGraphicFramePr>
        <p:xfrm>
          <a:off x="4725431" y="5425453"/>
          <a:ext cx="2377441" cy="477162"/>
        </p:xfrm>
        <a:graphic>
          <a:graphicData uri="http://schemas.openxmlformats.org/drawingml/2006/table">
            <a:tbl>
              <a:tblPr>
                <a:tableStyleId>{5C22544A-7EE6-4342-B048-85BDC9FD1C3A}</a:tableStyleId>
              </a:tblPr>
              <a:tblGrid>
                <a:gridCol w="922352"/>
                <a:gridCol w="1455089"/>
              </a:tblGrid>
              <a:tr h="238581">
                <a:tc>
                  <a:txBody>
                    <a:bodyPr/>
                    <a:lstStyle/>
                    <a:p>
                      <a:pPr algn="ctr" fontAlgn="b"/>
                      <a:r>
                        <a:rPr lang="en-US" sz="900" u="none" strike="noStrike" dirty="0">
                          <a:effectLst/>
                        </a:rPr>
                        <a:t>a1=small range</a:t>
                      </a:r>
                      <a:endParaRPr lang="en-US" sz="900" b="0" i="0" u="none" strike="noStrike" dirty="0">
                        <a:effectLst/>
                        <a:latin typeface="Arial"/>
                      </a:endParaRPr>
                    </a:p>
                  </a:txBody>
                  <a:tcPr marL="0" marR="0" marT="0" marB="0" anchor="ctr"/>
                </a:tc>
                <a:tc>
                  <a:txBody>
                    <a:bodyPr/>
                    <a:lstStyle/>
                    <a:p>
                      <a:pPr algn="ctr" fontAlgn="b"/>
                      <a:r>
                        <a:rPr lang="en-US" sz="900" u="none" strike="noStrike" dirty="0">
                          <a:effectLst/>
                        </a:rPr>
                        <a:t>b1=high 1st stage gain</a:t>
                      </a:r>
                      <a:endParaRPr lang="en-US" sz="900" b="0" i="0" u="none" strike="noStrike" dirty="0">
                        <a:effectLst/>
                        <a:latin typeface="Arial"/>
                      </a:endParaRPr>
                    </a:p>
                  </a:txBody>
                  <a:tcPr marL="0" marR="0" marT="0" marB="0" anchor="ctr"/>
                </a:tc>
              </a:tr>
              <a:tr h="238581">
                <a:tc>
                  <a:txBody>
                    <a:bodyPr/>
                    <a:lstStyle/>
                    <a:p>
                      <a:pPr algn="ctr" fontAlgn="b"/>
                      <a:r>
                        <a:rPr lang="en-US" sz="900" u="none" strike="noStrike" dirty="0">
                          <a:effectLst/>
                        </a:rPr>
                        <a:t>a2= large range</a:t>
                      </a:r>
                      <a:endParaRPr lang="en-US" sz="900" b="0" i="0" u="none" strike="noStrike" dirty="0">
                        <a:effectLst/>
                        <a:latin typeface="Arial"/>
                      </a:endParaRPr>
                    </a:p>
                  </a:txBody>
                  <a:tcPr marL="0" marR="0" marT="0" marB="0" anchor="ctr"/>
                </a:tc>
                <a:tc>
                  <a:txBody>
                    <a:bodyPr/>
                    <a:lstStyle/>
                    <a:p>
                      <a:pPr algn="ctr" fontAlgn="b"/>
                      <a:r>
                        <a:rPr lang="en-US" sz="900" u="none" strike="noStrike" dirty="0">
                          <a:effectLst/>
                        </a:rPr>
                        <a:t>b2= low 1st stage gain</a:t>
                      </a:r>
                      <a:endParaRPr lang="en-US" sz="900" b="0" i="0" u="none" strike="noStrike" dirty="0">
                        <a:effectLst/>
                        <a:latin typeface="Arial"/>
                      </a:endParaRPr>
                    </a:p>
                  </a:txBody>
                  <a:tcPr marL="0" marR="0" marT="0" marB="0" anchor="ctr"/>
                </a:tc>
              </a:tr>
            </a:tbl>
          </a:graphicData>
        </a:graphic>
      </p:graphicFrame>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8" name="Rectangle 2"/>
          <p:cNvSpPr>
            <a:spLocks noGrp="1" noChangeArrowheads="1"/>
          </p:cNvSpPr>
          <p:nvPr>
            <p:ph type="title"/>
          </p:nvPr>
        </p:nvSpPr>
        <p:spPr bwMode="auto">
          <a:xfrm>
            <a:off x="368300" y="0"/>
            <a:ext cx="8229600" cy="1143000"/>
          </a:xfrm>
          <a:noFill/>
          <a:ln w="12700">
            <a:miter lim="800000"/>
            <a:headEnd/>
            <a:tailEnd/>
          </a:ln>
        </p:spPr>
        <p:txBody>
          <a:bodyPr vert="horz" wrap="none" lIns="91440" tIns="45720" rIns="91440" bIns="45720" numCol="1" anchor="ctr" anchorCtr="0" compatLnSpc="1">
            <a:prstTxWarp prst="textNoShape">
              <a:avLst/>
            </a:prstTxWarp>
          </a:bodyPr>
          <a:lstStyle/>
          <a:p>
            <a:r>
              <a:rPr lang="en-US" sz="2800" b="1" smtClean="0">
                <a:latin typeface="Arial" charset="0"/>
              </a:rPr>
              <a:t>Response Plots</a:t>
            </a:r>
            <a:endParaRPr lang="en-US" sz="2800" smtClean="0">
              <a:latin typeface="Arial" charset="0"/>
            </a:endParaRPr>
          </a:p>
        </p:txBody>
      </p:sp>
      <p:sp>
        <p:nvSpPr>
          <p:cNvPr id="36870" name="AutoShape 5"/>
          <p:cNvSpPr>
            <a:spLocks noChangeArrowheads="1"/>
          </p:cNvSpPr>
          <p:nvPr/>
        </p:nvSpPr>
        <p:spPr bwMode="auto">
          <a:xfrm>
            <a:off x="7280275" y="228600"/>
            <a:ext cx="355600" cy="241300"/>
          </a:xfrm>
          <a:prstGeom prst="flowChartPunchedTape">
            <a:avLst/>
          </a:prstGeom>
          <a:solidFill>
            <a:srgbClr val="00FF00"/>
          </a:solidFill>
          <a:ln w="12700">
            <a:solidFill>
              <a:schemeClr val="tx1"/>
            </a:solidFill>
            <a:miter lim="800000"/>
            <a:headEnd/>
            <a:tailEnd/>
          </a:ln>
        </p:spPr>
        <p:txBody>
          <a:bodyPr wrap="none" anchor="ctr"/>
          <a:lstStyle/>
          <a:p>
            <a:pPr algn="ctr"/>
            <a:r>
              <a:rPr lang="en-US" sz="1000">
                <a:latin typeface="Arial" charset="0"/>
                <a:cs typeface="Arial" charset="0"/>
              </a:rPr>
              <a:t>I</a:t>
            </a:r>
          </a:p>
        </p:txBody>
      </p:sp>
      <p:sp>
        <p:nvSpPr>
          <p:cNvPr id="36871" name="AutoShape 6"/>
          <p:cNvSpPr>
            <a:spLocks noChangeArrowheads="1"/>
          </p:cNvSpPr>
          <p:nvPr/>
        </p:nvSpPr>
        <p:spPr bwMode="auto">
          <a:xfrm>
            <a:off x="7623175" y="228600"/>
            <a:ext cx="355600" cy="241300"/>
          </a:xfrm>
          <a:prstGeom prst="flowChartPunchedTape">
            <a:avLst/>
          </a:prstGeom>
          <a:solidFill>
            <a:srgbClr val="00FF00"/>
          </a:solidFill>
          <a:ln w="12700">
            <a:solidFill>
              <a:schemeClr val="tx1"/>
            </a:solidFill>
            <a:miter lim="800000"/>
            <a:headEnd/>
            <a:tailEnd/>
          </a:ln>
        </p:spPr>
        <p:txBody>
          <a:bodyPr wrap="none" anchor="ctr"/>
          <a:lstStyle/>
          <a:p>
            <a:pPr algn="ctr"/>
            <a:r>
              <a:rPr lang="en-US" sz="1000">
                <a:latin typeface="Arial" charset="0"/>
                <a:cs typeface="Arial" charset="0"/>
              </a:rPr>
              <a:t>D</a:t>
            </a:r>
          </a:p>
        </p:txBody>
      </p:sp>
      <p:sp>
        <p:nvSpPr>
          <p:cNvPr id="36872" name="AutoShape 7"/>
          <p:cNvSpPr>
            <a:spLocks noChangeArrowheads="1"/>
          </p:cNvSpPr>
          <p:nvPr/>
        </p:nvSpPr>
        <p:spPr bwMode="auto">
          <a:xfrm>
            <a:off x="7966075" y="228600"/>
            <a:ext cx="355600" cy="241300"/>
          </a:xfrm>
          <a:prstGeom prst="flowChartPunchedTape">
            <a:avLst/>
          </a:prstGeom>
          <a:solidFill>
            <a:srgbClr val="00FF00"/>
          </a:solidFill>
          <a:ln w="12700">
            <a:solidFill>
              <a:schemeClr val="tx1"/>
            </a:solidFill>
            <a:miter lim="800000"/>
            <a:headEnd/>
            <a:tailEnd/>
          </a:ln>
        </p:spPr>
        <p:txBody>
          <a:bodyPr wrap="none" anchor="ctr"/>
          <a:lstStyle/>
          <a:p>
            <a:pPr algn="ctr"/>
            <a:r>
              <a:rPr lang="en-US" sz="1000">
                <a:latin typeface="Arial" charset="0"/>
                <a:cs typeface="Arial" charset="0"/>
              </a:rPr>
              <a:t>D</a:t>
            </a:r>
          </a:p>
        </p:txBody>
      </p:sp>
      <p:sp>
        <p:nvSpPr>
          <p:cNvPr id="36873" name="AutoShape 8"/>
          <p:cNvSpPr>
            <a:spLocks noChangeArrowheads="1"/>
          </p:cNvSpPr>
          <p:nvPr/>
        </p:nvSpPr>
        <p:spPr bwMode="auto">
          <a:xfrm>
            <a:off x="8308975" y="228600"/>
            <a:ext cx="355600" cy="241300"/>
          </a:xfrm>
          <a:prstGeom prst="flowChartPunchedTape">
            <a:avLst/>
          </a:prstGeom>
          <a:solidFill>
            <a:srgbClr val="00FF00"/>
          </a:solidFill>
          <a:ln w="12700">
            <a:solidFill>
              <a:schemeClr val="tx1"/>
            </a:solidFill>
            <a:miter lim="800000"/>
            <a:headEnd/>
            <a:tailEnd/>
          </a:ln>
        </p:spPr>
        <p:txBody>
          <a:bodyPr wrap="none" anchor="ctr"/>
          <a:lstStyle/>
          <a:p>
            <a:pPr algn="ctr"/>
            <a:r>
              <a:rPr lang="en-US" sz="1000">
                <a:latin typeface="Arial" charset="0"/>
                <a:cs typeface="Arial" charset="0"/>
              </a:rPr>
              <a:t>O</a:t>
            </a:r>
          </a:p>
        </p:txBody>
      </p:sp>
      <p:sp>
        <p:nvSpPr>
          <p:cNvPr id="36874" name="AutoShape 9"/>
          <p:cNvSpPr>
            <a:spLocks noChangeArrowheads="1"/>
          </p:cNvSpPr>
          <p:nvPr/>
        </p:nvSpPr>
        <p:spPr bwMode="auto">
          <a:xfrm>
            <a:off x="8651875" y="228600"/>
            <a:ext cx="355600" cy="241300"/>
          </a:xfrm>
          <a:prstGeom prst="flowChartPunchedTape">
            <a:avLst/>
          </a:prstGeom>
          <a:noFill/>
          <a:ln w="12700">
            <a:solidFill>
              <a:schemeClr val="tx1"/>
            </a:solidFill>
            <a:miter lim="800000"/>
            <a:headEnd/>
            <a:tailEnd/>
          </a:ln>
        </p:spPr>
        <p:txBody>
          <a:bodyPr wrap="none" anchor="ctr"/>
          <a:lstStyle/>
          <a:p>
            <a:pPr algn="ctr"/>
            <a:r>
              <a:rPr lang="en-US" sz="1000">
                <a:latin typeface="Arial" charset="0"/>
                <a:cs typeface="Arial" charset="0"/>
              </a:rPr>
              <a:t>V</a:t>
            </a:r>
          </a:p>
        </p:txBody>
      </p:sp>
      <p:sp>
        <p:nvSpPr>
          <p:cNvPr id="15" name="Slide Number Placeholder 14"/>
          <p:cNvSpPr>
            <a:spLocks noGrp="1"/>
          </p:cNvSpPr>
          <p:nvPr>
            <p:ph type="sldNum" sz="quarter" idx="4294967295"/>
          </p:nvPr>
        </p:nvSpPr>
        <p:spPr>
          <a:xfrm>
            <a:off x="7008813" y="6553200"/>
            <a:ext cx="1905000" cy="304800"/>
          </a:xfrm>
        </p:spPr>
        <p:txBody>
          <a:bodyPr/>
          <a:lstStyle/>
          <a:p>
            <a:fld id="{34F5EBBD-115B-4512-AEF9-680DD32D1E53}" type="slidenum">
              <a:rPr lang="en-US" smtClean="0"/>
              <a:pPr/>
              <a:t>19</a:t>
            </a:fld>
            <a:endParaRPr lang="en-US"/>
          </a:p>
        </p:txBody>
      </p:sp>
      <p:sp>
        <p:nvSpPr>
          <p:cNvPr id="2" name="Date Placeholder 1"/>
          <p:cNvSpPr>
            <a:spLocks noGrp="1"/>
          </p:cNvSpPr>
          <p:nvPr>
            <p:ph type="dt" sz="half" idx="4294967295"/>
          </p:nvPr>
        </p:nvSpPr>
        <p:spPr>
          <a:xfrm>
            <a:off x="253778" y="6488621"/>
            <a:ext cx="2475774" cy="269791"/>
          </a:xfrm>
          <a:prstGeom prst="rect">
            <a:avLst/>
          </a:prstGeom>
        </p:spPr>
        <p:txBody>
          <a:bodyPr/>
          <a:lstStyle/>
          <a:p>
            <a:r>
              <a:rPr lang="en-US" dirty="0" smtClean="0"/>
              <a:t>Form Revised 5/30/12</a:t>
            </a:r>
            <a:endParaRPr lang="en-US" dirty="0"/>
          </a:p>
        </p:txBody>
      </p:sp>
      <p:sp>
        <p:nvSpPr>
          <p:cNvPr id="3" name="Footer Placeholder 2"/>
          <p:cNvSpPr>
            <a:spLocks noGrp="1"/>
          </p:cNvSpPr>
          <p:nvPr>
            <p:ph type="ftr" sz="quarter" idx="4294967295"/>
          </p:nvPr>
        </p:nvSpPr>
        <p:spPr>
          <a:xfrm>
            <a:off x="3314700" y="6488621"/>
            <a:ext cx="2514600" cy="304800"/>
          </a:xfrm>
          <a:prstGeom prst="rect">
            <a:avLst/>
          </a:prstGeom>
        </p:spPr>
        <p:txBody>
          <a:bodyPr/>
          <a:lstStyle/>
          <a:p>
            <a:r>
              <a:rPr lang="en-US" smtClean="0"/>
              <a:t>2012 Copyright General Motors - GM Information</a:t>
            </a:r>
            <a:endParaRPr lang="en-US" dirty="0"/>
          </a:p>
        </p:txBody>
      </p:sp>
      <p:pic>
        <p:nvPicPr>
          <p:cNvPr id="4198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5760" y="1828800"/>
            <a:ext cx="4297680" cy="31227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987"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54880" y="1828800"/>
            <a:ext cx="4297680" cy="31227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TextBox 16"/>
          <p:cNvSpPr txBox="1"/>
          <p:nvPr/>
        </p:nvSpPr>
        <p:spPr>
          <a:xfrm>
            <a:off x="2699028" y="1061634"/>
            <a:ext cx="4052807" cy="307777"/>
          </a:xfrm>
          <a:prstGeom prst="rect">
            <a:avLst/>
          </a:prstGeom>
          <a:noFill/>
        </p:spPr>
        <p:txBody>
          <a:bodyPr wrap="square" rtlCol="0">
            <a:spAutoFit/>
          </a:bodyPr>
          <a:lstStyle/>
          <a:p>
            <a:pPr algn="ctr"/>
            <a:r>
              <a:rPr lang="en-US" sz="1400" dirty="0" smtClean="0"/>
              <a:t>Nominal</a:t>
            </a:r>
            <a:r>
              <a:rPr lang="en-US" sz="1200" dirty="0" smtClean="0"/>
              <a:t> the Best </a:t>
            </a:r>
          </a:p>
        </p:txBody>
      </p:sp>
      <p:pic>
        <p:nvPicPr>
          <p:cNvPr id="18"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68162" y="5372754"/>
            <a:ext cx="1388231" cy="622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9" name="Table 18"/>
          <p:cNvGraphicFramePr>
            <a:graphicFrameLocks noGrp="1"/>
          </p:cNvGraphicFramePr>
          <p:nvPr>
            <p:extLst>
              <p:ext uri="{D42A27DB-BD31-4B8C-83A1-F6EECF244321}">
                <p14:modId xmlns:p14="http://schemas.microsoft.com/office/powerpoint/2010/main" val="403762662"/>
              </p:ext>
            </p:extLst>
          </p:nvPr>
        </p:nvGraphicFramePr>
        <p:xfrm>
          <a:off x="4725431" y="5425453"/>
          <a:ext cx="2377441" cy="477162"/>
        </p:xfrm>
        <a:graphic>
          <a:graphicData uri="http://schemas.openxmlformats.org/drawingml/2006/table">
            <a:tbl>
              <a:tblPr>
                <a:tableStyleId>{5C22544A-7EE6-4342-B048-85BDC9FD1C3A}</a:tableStyleId>
              </a:tblPr>
              <a:tblGrid>
                <a:gridCol w="922352"/>
                <a:gridCol w="1455089"/>
              </a:tblGrid>
              <a:tr h="238581">
                <a:tc>
                  <a:txBody>
                    <a:bodyPr/>
                    <a:lstStyle/>
                    <a:p>
                      <a:pPr algn="ctr" fontAlgn="b"/>
                      <a:r>
                        <a:rPr lang="en-US" sz="900" u="none" strike="noStrike" dirty="0">
                          <a:effectLst/>
                        </a:rPr>
                        <a:t>a1=small range</a:t>
                      </a:r>
                      <a:endParaRPr lang="en-US" sz="900" b="0" i="0" u="none" strike="noStrike" dirty="0">
                        <a:effectLst/>
                        <a:latin typeface="Arial"/>
                      </a:endParaRPr>
                    </a:p>
                  </a:txBody>
                  <a:tcPr marL="0" marR="0" marT="0" marB="0" anchor="ctr"/>
                </a:tc>
                <a:tc>
                  <a:txBody>
                    <a:bodyPr/>
                    <a:lstStyle/>
                    <a:p>
                      <a:pPr algn="ctr" fontAlgn="b"/>
                      <a:r>
                        <a:rPr lang="en-US" sz="900" u="none" strike="noStrike" dirty="0">
                          <a:effectLst/>
                        </a:rPr>
                        <a:t>b1=high 1st stage gain</a:t>
                      </a:r>
                      <a:endParaRPr lang="en-US" sz="900" b="0" i="0" u="none" strike="noStrike" dirty="0">
                        <a:effectLst/>
                        <a:latin typeface="Arial"/>
                      </a:endParaRPr>
                    </a:p>
                  </a:txBody>
                  <a:tcPr marL="0" marR="0" marT="0" marB="0" anchor="ctr"/>
                </a:tc>
              </a:tr>
              <a:tr h="238581">
                <a:tc>
                  <a:txBody>
                    <a:bodyPr/>
                    <a:lstStyle/>
                    <a:p>
                      <a:pPr algn="ctr" fontAlgn="b"/>
                      <a:r>
                        <a:rPr lang="en-US" sz="900" u="none" strike="noStrike" dirty="0">
                          <a:effectLst/>
                        </a:rPr>
                        <a:t>a2= large range</a:t>
                      </a:r>
                      <a:endParaRPr lang="en-US" sz="900" b="0" i="0" u="none" strike="noStrike" dirty="0">
                        <a:effectLst/>
                        <a:latin typeface="Arial"/>
                      </a:endParaRPr>
                    </a:p>
                  </a:txBody>
                  <a:tcPr marL="0" marR="0" marT="0" marB="0" anchor="ctr"/>
                </a:tc>
                <a:tc>
                  <a:txBody>
                    <a:bodyPr/>
                    <a:lstStyle/>
                    <a:p>
                      <a:pPr algn="ctr" fontAlgn="b"/>
                      <a:r>
                        <a:rPr lang="en-US" sz="900" u="none" strike="noStrike" dirty="0">
                          <a:effectLst/>
                        </a:rPr>
                        <a:t>b2= low 1st stage gain</a:t>
                      </a:r>
                      <a:endParaRPr lang="en-US" sz="900" b="0" i="0" u="none" strike="noStrike" dirty="0">
                        <a:effectLst/>
                        <a:latin typeface="Arial"/>
                      </a:endParaRPr>
                    </a:p>
                  </a:txBody>
                  <a:tcPr marL="0" marR="0" marT="0" marB="0" anchor="ctr"/>
                </a:tc>
              </a:tr>
            </a:tbl>
          </a:graphicData>
        </a:graphic>
      </p:graphicFrame>
    </p:spTree>
    <p:extLst>
      <p:ext uri="{BB962C8B-B14F-4D97-AF65-F5344CB8AC3E}">
        <p14:creationId xmlns:p14="http://schemas.microsoft.com/office/powerpoint/2010/main" val="274681962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8852" name="Text Box 4"/>
          <p:cNvSpPr txBox="1">
            <a:spLocks noChangeArrowheads="1"/>
          </p:cNvSpPr>
          <p:nvPr/>
        </p:nvSpPr>
        <p:spPr bwMode="auto">
          <a:xfrm>
            <a:off x="966788" y="211138"/>
            <a:ext cx="5140325" cy="707886"/>
          </a:xfrm>
          <a:prstGeom prst="rect">
            <a:avLst/>
          </a:prstGeom>
          <a:noFill/>
          <a:ln w="9525">
            <a:noFill/>
            <a:miter lim="800000"/>
            <a:headEnd/>
            <a:tailEnd/>
          </a:ln>
          <a:effectLst/>
        </p:spPr>
        <p:txBody>
          <a:bodyPr>
            <a:spAutoFit/>
          </a:bodyPr>
          <a:lstStyle/>
          <a:p>
            <a:r>
              <a:rPr lang="en-US" sz="1600" u="none" dirty="0"/>
              <a:t>Title:  </a:t>
            </a:r>
            <a:r>
              <a:rPr lang="en-US" sz="1200" dirty="0"/>
              <a:t>Single Core Current Sensor: </a:t>
            </a:r>
            <a:r>
              <a:rPr lang="en-US" sz="1200" dirty="0" smtClean="0"/>
              <a:t>Voltage </a:t>
            </a:r>
            <a:r>
              <a:rPr lang="en-US" sz="1200" dirty="0"/>
              <a:t>A/D </a:t>
            </a:r>
            <a:r>
              <a:rPr lang="en-US" sz="1200" dirty="0" smtClean="0"/>
              <a:t>Optimization</a:t>
            </a:r>
          </a:p>
          <a:p>
            <a:r>
              <a:rPr lang="en-US" sz="1200" u="none" dirty="0" smtClean="0"/>
              <a:t>Project </a:t>
            </a:r>
            <a:r>
              <a:rPr lang="en-US" sz="1200" u="none" dirty="0"/>
              <a:t>Leader:  </a:t>
            </a:r>
            <a:r>
              <a:rPr lang="en-US" sz="1200" u="none" dirty="0" smtClean="0"/>
              <a:t>Andrew </a:t>
            </a:r>
            <a:r>
              <a:rPr lang="en-US" sz="1200" u="none" dirty="0" err="1" smtClean="0"/>
              <a:t>Meintz</a:t>
            </a:r>
            <a:endParaRPr lang="en-US" sz="1200" u="none" dirty="0"/>
          </a:p>
          <a:p>
            <a:r>
              <a:rPr lang="en-US" sz="1200" u="none" dirty="0"/>
              <a:t>Project Sponsor:</a:t>
            </a:r>
            <a:r>
              <a:rPr lang="en-US" sz="1200" u="none" dirty="0">
                <a:solidFill>
                  <a:srgbClr val="FF0000"/>
                </a:solidFill>
              </a:rPr>
              <a:t>  </a:t>
            </a:r>
            <a:r>
              <a:rPr lang="en-US" sz="1200" u="none" dirty="0" smtClean="0"/>
              <a:t>Paul Kelley</a:t>
            </a:r>
            <a:endParaRPr lang="en-US" sz="1200" u="none" dirty="0"/>
          </a:p>
        </p:txBody>
      </p:sp>
      <p:sp>
        <p:nvSpPr>
          <p:cNvPr id="718853" name="Text Box 5"/>
          <p:cNvSpPr txBox="1">
            <a:spLocks noChangeArrowheads="1"/>
          </p:cNvSpPr>
          <p:nvPr/>
        </p:nvSpPr>
        <p:spPr bwMode="auto">
          <a:xfrm>
            <a:off x="6689725" y="211138"/>
            <a:ext cx="2454275" cy="612775"/>
          </a:xfrm>
          <a:prstGeom prst="rect">
            <a:avLst/>
          </a:prstGeom>
          <a:noFill/>
          <a:ln w="9525">
            <a:noFill/>
            <a:miter lim="800000"/>
            <a:headEnd/>
            <a:tailEnd/>
          </a:ln>
          <a:effectLst/>
        </p:spPr>
        <p:txBody>
          <a:bodyPr>
            <a:spAutoFit/>
          </a:bodyPr>
          <a:lstStyle/>
          <a:p>
            <a:r>
              <a:rPr lang="en-US" altLang="ja-JP" sz="1200" u="none" dirty="0">
                <a:solidFill>
                  <a:srgbClr val="000000"/>
                </a:solidFill>
                <a:ea typeface="MS PGothic" pitchFamily="34" charset="-128"/>
              </a:rPr>
              <a:t>Project: 	</a:t>
            </a:r>
            <a:r>
              <a:rPr lang="en-US" altLang="ja-JP" sz="1200" u="none" dirty="0">
                <a:solidFill>
                  <a:srgbClr val="FF0000"/>
                </a:solidFill>
                <a:ea typeface="MS PGothic" pitchFamily="34" charset="-128"/>
              </a:rPr>
              <a:t># XXX</a:t>
            </a:r>
          </a:p>
          <a:p>
            <a:pPr>
              <a:lnSpc>
                <a:spcPct val="110000"/>
              </a:lnSpc>
            </a:pPr>
            <a:r>
              <a:rPr lang="en-US" altLang="ja-JP" sz="1200" u="none" dirty="0">
                <a:solidFill>
                  <a:srgbClr val="000000"/>
                </a:solidFill>
                <a:ea typeface="MS PGothic" pitchFamily="34" charset="-128"/>
              </a:rPr>
              <a:t>DFSS Coach:	</a:t>
            </a:r>
            <a:r>
              <a:rPr lang="en-US" altLang="ja-JP" sz="1200" u="none" dirty="0" smtClean="0">
                <a:ea typeface="MS PGothic" pitchFamily="34" charset="-128"/>
              </a:rPr>
              <a:t>Dave Osterman</a:t>
            </a:r>
            <a:endParaRPr lang="en-US" altLang="ja-JP" sz="1200" u="none" dirty="0">
              <a:ea typeface="MS PGothic" pitchFamily="34" charset="-128"/>
            </a:endParaRPr>
          </a:p>
          <a:p>
            <a:endParaRPr lang="en-US" altLang="ja-JP" sz="900" u="none" dirty="0">
              <a:solidFill>
                <a:srgbClr val="FF0000"/>
              </a:solidFill>
              <a:ea typeface="MS PGothic" pitchFamily="34" charset="-128"/>
            </a:endParaRPr>
          </a:p>
        </p:txBody>
      </p:sp>
      <p:sp>
        <p:nvSpPr>
          <p:cNvPr id="718855" name="Text Box 7"/>
          <p:cNvSpPr txBox="1">
            <a:spLocks noChangeArrowheads="1"/>
          </p:cNvSpPr>
          <p:nvPr/>
        </p:nvSpPr>
        <p:spPr bwMode="auto">
          <a:xfrm>
            <a:off x="319088" y="1019175"/>
            <a:ext cx="1157287" cy="304800"/>
          </a:xfrm>
          <a:prstGeom prst="rect">
            <a:avLst/>
          </a:prstGeom>
          <a:noFill/>
          <a:ln w="9525">
            <a:noFill/>
            <a:miter lim="800000"/>
            <a:headEnd/>
            <a:tailEnd/>
          </a:ln>
          <a:effectLst/>
        </p:spPr>
        <p:txBody>
          <a:bodyPr wrap="none">
            <a:spAutoFit/>
          </a:bodyPr>
          <a:lstStyle/>
          <a:p>
            <a:r>
              <a:rPr lang="en-US">
                <a:solidFill>
                  <a:srgbClr val="000099"/>
                </a:solidFill>
              </a:rPr>
              <a:t>Project Scope</a:t>
            </a:r>
          </a:p>
        </p:txBody>
      </p:sp>
      <p:sp>
        <p:nvSpPr>
          <p:cNvPr id="718856" name="Line 8"/>
          <p:cNvSpPr>
            <a:spLocks noChangeShapeType="1"/>
          </p:cNvSpPr>
          <p:nvPr/>
        </p:nvSpPr>
        <p:spPr bwMode="auto">
          <a:xfrm>
            <a:off x="4497388" y="960438"/>
            <a:ext cx="22225" cy="5637212"/>
          </a:xfrm>
          <a:prstGeom prst="line">
            <a:avLst/>
          </a:prstGeom>
          <a:noFill/>
          <a:ln w="9525" cap="rnd">
            <a:solidFill>
              <a:srgbClr val="808080"/>
            </a:solidFill>
            <a:prstDash val="sysDot"/>
            <a:round/>
            <a:headEnd/>
            <a:tailEnd/>
          </a:ln>
          <a:effectLst/>
        </p:spPr>
        <p:txBody>
          <a:bodyPr/>
          <a:lstStyle/>
          <a:p>
            <a:endParaRPr lang="en-US"/>
          </a:p>
        </p:txBody>
      </p:sp>
      <p:sp>
        <p:nvSpPr>
          <p:cNvPr id="718859" name="Text Box 11"/>
          <p:cNvSpPr txBox="1">
            <a:spLocks noChangeArrowheads="1"/>
          </p:cNvSpPr>
          <p:nvPr/>
        </p:nvSpPr>
        <p:spPr bwMode="auto">
          <a:xfrm>
            <a:off x="319087" y="3741462"/>
            <a:ext cx="898525" cy="304800"/>
          </a:xfrm>
          <a:prstGeom prst="rect">
            <a:avLst/>
          </a:prstGeom>
          <a:noFill/>
          <a:ln w="9525" algn="ctr">
            <a:noFill/>
            <a:miter lim="800000"/>
            <a:headEnd/>
            <a:tailEnd/>
          </a:ln>
          <a:effectLst/>
        </p:spPr>
        <p:txBody>
          <a:bodyPr wrap="none">
            <a:spAutoFit/>
          </a:bodyPr>
          <a:lstStyle/>
          <a:p>
            <a:r>
              <a:rPr lang="en-US">
                <a:solidFill>
                  <a:srgbClr val="000099"/>
                </a:solidFill>
              </a:rPr>
              <a:t>P-diagram</a:t>
            </a:r>
          </a:p>
        </p:txBody>
      </p:sp>
      <p:sp>
        <p:nvSpPr>
          <p:cNvPr id="718864" name="Line 16"/>
          <p:cNvSpPr>
            <a:spLocks noChangeShapeType="1"/>
          </p:cNvSpPr>
          <p:nvPr/>
        </p:nvSpPr>
        <p:spPr bwMode="auto">
          <a:xfrm>
            <a:off x="1152526" y="5150908"/>
            <a:ext cx="8597900" cy="0"/>
          </a:xfrm>
          <a:prstGeom prst="line">
            <a:avLst/>
          </a:prstGeom>
          <a:noFill/>
          <a:ln w="9525" cap="rnd">
            <a:solidFill>
              <a:srgbClr val="808080"/>
            </a:solidFill>
            <a:prstDash val="sysDot"/>
            <a:round/>
            <a:headEnd/>
            <a:tailEnd/>
          </a:ln>
          <a:effectLst/>
        </p:spPr>
        <p:txBody>
          <a:bodyPr/>
          <a:lstStyle/>
          <a:p>
            <a:endParaRPr lang="en-US"/>
          </a:p>
        </p:txBody>
      </p:sp>
      <p:sp>
        <p:nvSpPr>
          <p:cNvPr id="718890" name="Text Box 42"/>
          <p:cNvSpPr txBox="1">
            <a:spLocks noChangeArrowheads="1"/>
          </p:cNvSpPr>
          <p:nvPr/>
        </p:nvSpPr>
        <p:spPr bwMode="auto">
          <a:xfrm>
            <a:off x="4522788" y="1019175"/>
            <a:ext cx="1612900" cy="304800"/>
          </a:xfrm>
          <a:prstGeom prst="rect">
            <a:avLst/>
          </a:prstGeom>
          <a:noFill/>
          <a:ln w="9525">
            <a:noFill/>
            <a:miter lim="800000"/>
            <a:headEnd/>
            <a:tailEnd/>
          </a:ln>
          <a:effectLst/>
        </p:spPr>
        <p:txBody>
          <a:bodyPr wrap="none">
            <a:spAutoFit/>
          </a:bodyPr>
          <a:lstStyle/>
          <a:p>
            <a:r>
              <a:rPr lang="en-US">
                <a:solidFill>
                  <a:srgbClr val="000099"/>
                </a:solidFill>
              </a:rPr>
              <a:t>Findings / Learnings</a:t>
            </a:r>
          </a:p>
        </p:txBody>
      </p:sp>
      <p:sp>
        <p:nvSpPr>
          <p:cNvPr id="718891" name="Text Box 43"/>
          <p:cNvSpPr txBox="1">
            <a:spLocks noChangeArrowheads="1"/>
          </p:cNvSpPr>
          <p:nvPr/>
        </p:nvSpPr>
        <p:spPr bwMode="auto">
          <a:xfrm>
            <a:off x="319088" y="1271579"/>
            <a:ext cx="3859326" cy="646331"/>
          </a:xfrm>
          <a:prstGeom prst="rect">
            <a:avLst/>
          </a:prstGeom>
          <a:noFill/>
          <a:ln w="9525">
            <a:noFill/>
            <a:miter lim="800000"/>
            <a:headEnd/>
            <a:tailEnd/>
          </a:ln>
          <a:effectLst/>
        </p:spPr>
        <p:txBody>
          <a:bodyPr wrap="none">
            <a:spAutoFit/>
          </a:bodyPr>
          <a:lstStyle/>
          <a:p>
            <a:pPr marL="117475" indent="-117475">
              <a:buFontTx/>
              <a:buChar char="•"/>
            </a:pPr>
            <a:r>
              <a:rPr lang="en-US" sz="1200" dirty="0" smtClean="0"/>
              <a:t>Proposal to change current sensor range calibration</a:t>
            </a:r>
            <a:endParaRPr lang="en-US" sz="1200" u="none" dirty="0"/>
          </a:p>
          <a:p>
            <a:pPr marL="117475" indent="-117475">
              <a:buFontTx/>
              <a:buChar char="•"/>
            </a:pPr>
            <a:r>
              <a:rPr lang="en-US" sz="1200" u="none" dirty="0" smtClean="0"/>
              <a:t>Potential improvement to Power and SOC prediction </a:t>
            </a:r>
          </a:p>
          <a:p>
            <a:r>
              <a:rPr lang="en-US" sz="1200" u="none" dirty="0" smtClean="0"/>
              <a:t>resulting in improved vehicle FE and Performance </a:t>
            </a:r>
            <a:endParaRPr lang="en-US" sz="1200" u="none" dirty="0"/>
          </a:p>
        </p:txBody>
      </p:sp>
      <p:sp>
        <p:nvSpPr>
          <p:cNvPr id="718892" name="Rectangle 44"/>
          <p:cNvSpPr>
            <a:spLocks noChangeArrowheads="1"/>
          </p:cNvSpPr>
          <p:nvPr/>
        </p:nvSpPr>
        <p:spPr bwMode="auto">
          <a:xfrm>
            <a:off x="4597401" y="1254793"/>
            <a:ext cx="4546600" cy="778344"/>
          </a:xfrm>
          <a:prstGeom prst="rect">
            <a:avLst/>
          </a:prstGeom>
          <a:noFill/>
          <a:ln w="9525" algn="ctr">
            <a:noFill/>
            <a:miter lim="800000"/>
            <a:headEnd/>
            <a:tailEnd/>
          </a:ln>
          <a:effectLst/>
        </p:spPr>
        <p:txBody>
          <a:bodyPr wrap="none">
            <a:noAutofit/>
          </a:bodyPr>
          <a:lstStyle/>
          <a:p>
            <a:pPr marL="117475" indent="-117475">
              <a:buFontTx/>
              <a:buChar char="•"/>
            </a:pPr>
            <a:r>
              <a:rPr lang="en-US" sz="1200" u="none" dirty="0" smtClean="0"/>
              <a:t>Calibration changes to reduce range are not beneficial due to</a:t>
            </a:r>
          </a:p>
          <a:p>
            <a:r>
              <a:rPr lang="en-US" sz="1200" dirty="0" smtClean="0"/>
              <a:t>contradiction in response from charge to discharge power</a:t>
            </a:r>
            <a:endParaRPr lang="en-US" sz="1200" u="none" dirty="0" smtClean="0"/>
          </a:p>
          <a:p>
            <a:pPr marL="117475" indent="-117475">
              <a:buFontTx/>
              <a:buChar char="•"/>
            </a:pPr>
            <a:r>
              <a:rPr lang="en-US" sz="1200" u="none" dirty="0" smtClean="0"/>
              <a:t>Part-to-part variation is important and was demonstrated </a:t>
            </a:r>
          </a:p>
          <a:p>
            <a:r>
              <a:rPr lang="en-US" sz="1200" u="none" dirty="0" smtClean="0"/>
              <a:t>to affect power and SOC prediction error.</a:t>
            </a:r>
            <a:endParaRPr lang="en-US" sz="1200" u="none" dirty="0"/>
          </a:p>
        </p:txBody>
      </p:sp>
      <p:sp>
        <p:nvSpPr>
          <p:cNvPr id="718893" name="Text Box 45"/>
          <p:cNvSpPr txBox="1">
            <a:spLocks noChangeArrowheads="1"/>
          </p:cNvSpPr>
          <p:nvPr/>
        </p:nvSpPr>
        <p:spPr bwMode="auto">
          <a:xfrm>
            <a:off x="4522788" y="3652487"/>
            <a:ext cx="1265237" cy="304800"/>
          </a:xfrm>
          <a:prstGeom prst="rect">
            <a:avLst/>
          </a:prstGeom>
          <a:noFill/>
          <a:ln w="9525">
            <a:noFill/>
            <a:miter lim="800000"/>
            <a:headEnd/>
            <a:tailEnd/>
          </a:ln>
          <a:effectLst/>
        </p:spPr>
        <p:txBody>
          <a:bodyPr wrap="none">
            <a:spAutoFit/>
          </a:bodyPr>
          <a:lstStyle/>
          <a:p>
            <a:r>
              <a:rPr lang="en-US">
                <a:solidFill>
                  <a:srgbClr val="000099"/>
                </a:solidFill>
              </a:rPr>
              <a:t>Implementation</a:t>
            </a:r>
          </a:p>
        </p:txBody>
      </p:sp>
      <p:sp>
        <p:nvSpPr>
          <p:cNvPr id="718895" name="Rectangle 47"/>
          <p:cNvSpPr>
            <a:spLocks noChangeArrowheads="1"/>
          </p:cNvSpPr>
          <p:nvPr/>
        </p:nvSpPr>
        <p:spPr bwMode="auto">
          <a:xfrm>
            <a:off x="4597400" y="3931887"/>
            <a:ext cx="4149725" cy="1015663"/>
          </a:xfrm>
          <a:prstGeom prst="rect">
            <a:avLst/>
          </a:prstGeom>
          <a:noFill/>
          <a:ln w="9525" algn="ctr">
            <a:noFill/>
            <a:miter lim="800000"/>
            <a:headEnd/>
            <a:tailEnd/>
          </a:ln>
          <a:effectLst/>
        </p:spPr>
        <p:txBody>
          <a:bodyPr>
            <a:spAutoFit/>
          </a:bodyPr>
          <a:lstStyle/>
          <a:p>
            <a:pPr marL="171450" indent="-171450">
              <a:buFont typeface="Arial" pitchFamily="34" charset="0"/>
              <a:buChar char="•"/>
            </a:pPr>
            <a:r>
              <a:rPr lang="en-US" sz="1200" dirty="0"/>
              <a:t>No changes to the calibration are proposed as a result of this study.</a:t>
            </a:r>
          </a:p>
          <a:p>
            <a:pPr marL="171450" indent="-171450">
              <a:buFont typeface="Arial" pitchFamily="34" charset="0"/>
              <a:buChar char="•"/>
            </a:pPr>
            <a:r>
              <a:rPr lang="en-US" sz="1200" dirty="0"/>
              <a:t>Possible changes to the current sensor hall-effect IC will be investigated by Hannah Bence and Andrew </a:t>
            </a:r>
            <a:r>
              <a:rPr lang="en-US" sz="1200" dirty="0" err="1"/>
              <a:t>Meintz</a:t>
            </a:r>
            <a:r>
              <a:rPr lang="en-US" sz="1200" dirty="0"/>
              <a:t> and will be reviewed in the  BAS3 and HEV4 PDTs.</a:t>
            </a:r>
          </a:p>
        </p:txBody>
      </p:sp>
      <p:sp>
        <p:nvSpPr>
          <p:cNvPr id="718896" name="Text Box 48"/>
          <p:cNvSpPr txBox="1">
            <a:spLocks noChangeArrowheads="1"/>
          </p:cNvSpPr>
          <p:nvPr/>
        </p:nvSpPr>
        <p:spPr bwMode="auto">
          <a:xfrm>
            <a:off x="4522788" y="5182688"/>
            <a:ext cx="760412" cy="304800"/>
          </a:xfrm>
          <a:prstGeom prst="rect">
            <a:avLst/>
          </a:prstGeom>
          <a:noFill/>
          <a:ln w="9525">
            <a:noFill/>
            <a:miter lim="800000"/>
            <a:headEnd/>
            <a:tailEnd/>
          </a:ln>
          <a:effectLst/>
        </p:spPr>
        <p:txBody>
          <a:bodyPr wrap="none">
            <a:spAutoFit/>
          </a:bodyPr>
          <a:lstStyle/>
          <a:p>
            <a:r>
              <a:rPr lang="en-US" dirty="0">
                <a:solidFill>
                  <a:srgbClr val="000099"/>
                </a:solidFill>
              </a:rPr>
              <a:t>Benefits</a:t>
            </a:r>
          </a:p>
        </p:txBody>
      </p:sp>
      <p:sp>
        <p:nvSpPr>
          <p:cNvPr id="718897" name="Rectangle 49"/>
          <p:cNvSpPr>
            <a:spLocks noChangeArrowheads="1"/>
          </p:cNvSpPr>
          <p:nvPr/>
        </p:nvSpPr>
        <p:spPr bwMode="auto">
          <a:xfrm>
            <a:off x="4597400" y="5460501"/>
            <a:ext cx="4133850" cy="1200329"/>
          </a:xfrm>
          <a:prstGeom prst="rect">
            <a:avLst/>
          </a:prstGeom>
          <a:noFill/>
          <a:ln w="9525" algn="ctr">
            <a:noFill/>
            <a:miter lim="800000"/>
            <a:headEnd/>
            <a:tailEnd/>
          </a:ln>
          <a:effectLst/>
        </p:spPr>
        <p:txBody>
          <a:bodyPr>
            <a:spAutoFit/>
          </a:bodyPr>
          <a:lstStyle/>
          <a:p>
            <a:pPr marL="171450" indent="-171450">
              <a:buFont typeface="Arial" pitchFamily="34" charset="0"/>
              <a:buChar char="•"/>
            </a:pPr>
            <a:r>
              <a:rPr lang="en-US" sz="1200" dirty="0"/>
              <a:t>Identification of a method to analyze current sensor accuracy has been developed and can be re-used for future programs.</a:t>
            </a:r>
          </a:p>
          <a:p>
            <a:pPr marL="171450" indent="-171450">
              <a:buFont typeface="Arial" pitchFamily="34" charset="0"/>
              <a:buChar char="•"/>
            </a:pPr>
            <a:r>
              <a:rPr lang="en-US" sz="1200" dirty="0"/>
              <a:t>Quantitative analysis has demonstrated that the current sensor range is appropriate for this vehicle application.</a:t>
            </a:r>
          </a:p>
          <a:p>
            <a:pPr marL="117475" indent="-117475">
              <a:buFontTx/>
              <a:buChar char="•"/>
            </a:pPr>
            <a:endParaRPr lang="en-US" sz="1200" u="none" dirty="0">
              <a:solidFill>
                <a:srgbClr val="FF0000"/>
              </a:solidFill>
            </a:endParaRPr>
          </a:p>
        </p:txBody>
      </p:sp>
      <p:sp>
        <p:nvSpPr>
          <p:cNvPr id="718904" name="AutoShape 56"/>
          <p:cNvSpPr>
            <a:spLocks noChangeArrowheads="1"/>
          </p:cNvSpPr>
          <p:nvPr/>
        </p:nvSpPr>
        <p:spPr bwMode="auto">
          <a:xfrm>
            <a:off x="6364288" y="5063774"/>
            <a:ext cx="234950" cy="258763"/>
          </a:xfrm>
          <a:prstGeom prst="downArrow">
            <a:avLst>
              <a:gd name="adj1" fmla="val 50000"/>
              <a:gd name="adj2" fmla="val 27534"/>
            </a:avLst>
          </a:prstGeom>
          <a:solidFill>
            <a:schemeClr val="accent2"/>
          </a:solidFill>
          <a:ln w="9525">
            <a:noFill/>
            <a:miter lim="800000"/>
            <a:headEnd/>
            <a:tailEnd/>
          </a:ln>
          <a:effectLst/>
        </p:spPr>
        <p:txBody>
          <a:bodyPr vert="eaVert" wrap="none" anchor="ctr"/>
          <a:lstStyle/>
          <a:p>
            <a:endParaRPr lang="en-US"/>
          </a:p>
        </p:txBody>
      </p:sp>
      <p:sp>
        <p:nvSpPr>
          <p:cNvPr id="4" name="Date Placeholder 3"/>
          <p:cNvSpPr>
            <a:spLocks noGrp="1"/>
          </p:cNvSpPr>
          <p:nvPr>
            <p:ph type="dt" sz="half" idx="4294967295"/>
          </p:nvPr>
        </p:nvSpPr>
        <p:spPr>
          <a:xfrm>
            <a:off x="238488" y="6588209"/>
            <a:ext cx="2475774" cy="269791"/>
          </a:xfrm>
          <a:prstGeom prst="rect">
            <a:avLst/>
          </a:prstGeom>
        </p:spPr>
        <p:txBody>
          <a:bodyPr/>
          <a:lstStyle/>
          <a:p>
            <a:r>
              <a:rPr lang="en-US" dirty="0" smtClean="0"/>
              <a:t>Form Revised 5/30/12</a:t>
            </a:r>
            <a:endParaRPr lang="en-US" dirty="0"/>
          </a:p>
        </p:txBody>
      </p:sp>
      <p:sp>
        <p:nvSpPr>
          <p:cNvPr id="5" name="Footer Placeholder 4"/>
          <p:cNvSpPr>
            <a:spLocks noGrp="1"/>
          </p:cNvSpPr>
          <p:nvPr>
            <p:ph type="ftr" sz="quarter" idx="4294967295"/>
          </p:nvPr>
        </p:nvSpPr>
        <p:spPr>
          <a:xfrm>
            <a:off x="3299410" y="6588209"/>
            <a:ext cx="2514600" cy="304800"/>
          </a:xfrm>
          <a:prstGeom prst="rect">
            <a:avLst/>
          </a:prstGeom>
        </p:spPr>
        <p:txBody>
          <a:bodyPr/>
          <a:lstStyle/>
          <a:p>
            <a:r>
              <a:rPr lang="en-US" smtClean="0"/>
              <a:t>2012 Copyright General Motors - GM Information</a:t>
            </a:r>
            <a:endParaRPr lang="en-US" dirty="0"/>
          </a:p>
        </p:txBody>
      </p:sp>
      <p:sp>
        <p:nvSpPr>
          <p:cNvPr id="6" name="Slide Number Placeholder 5"/>
          <p:cNvSpPr>
            <a:spLocks noGrp="1"/>
          </p:cNvSpPr>
          <p:nvPr>
            <p:ph type="sldNum" sz="quarter" idx="4294967295"/>
          </p:nvPr>
        </p:nvSpPr>
        <p:spPr>
          <a:xfrm>
            <a:off x="7008813" y="6553200"/>
            <a:ext cx="1905000" cy="304800"/>
          </a:xfrm>
        </p:spPr>
        <p:txBody>
          <a:bodyPr/>
          <a:lstStyle/>
          <a:p>
            <a:pPr>
              <a:defRPr/>
            </a:pPr>
            <a:fld id="{57F27215-C010-4699-9319-7A26BE914955}" type="slidenum">
              <a:rPr lang="en-US" smtClean="0"/>
              <a:pPr>
                <a:defRPr/>
              </a:pPr>
              <a:t>2</a:t>
            </a:fld>
            <a:endParaRPr lang="en-US"/>
          </a:p>
        </p:txBody>
      </p:sp>
      <p:pic>
        <p:nvPicPr>
          <p:cNvPr id="4505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1454" y="4008137"/>
            <a:ext cx="3840128" cy="2524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5060" name="Picture 4" descr="C:\Users\PZW5H3\Documents\MyConnectFiles\ScreenCapture\andrew.meintz@gm.com\david.osterman@gm.com_20131104_091535.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7770" y="2248540"/>
            <a:ext cx="3400882" cy="1305390"/>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597401" y="2099144"/>
            <a:ext cx="2106322" cy="15305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3" name="Picture 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870701" y="2099145"/>
            <a:ext cx="2148840" cy="15305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Oval 1"/>
          <p:cNvSpPr/>
          <p:nvPr/>
        </p:nvSpPr>
        <p:spPr bwMode="auto">
          <a:xfrm>
            <a:off x="4741938" y="2361537"/>
            <a:ext cx="456758" cy="803082"/>
          </a:xfrm>
          <a:prstGeom prst="ellipse">
            <a:avLst/>
          </a:prstGeom>
          <a:noFill/>
          <a:ln w="1270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smtClean="0">
              <a:ln>
                <a:noFill/>
              </a:ln>
              <a:solidFill>
                <a:schemeClr val="tx1"/>
              </a:solidFill>
              <a:effectLst/>
              <a:latin typeface="GM Sans Regular" pitchFamily="2" charset="0"/>
            </a:endParaRPr>
          </a:p>
        </p:txBody>
      </p:sp>
      <p:sp>
        <p:nvSpPr>
          <p:cNvPr id="55" name="Oval 54"/>
          <p:cNvSpPr/>
          <p:nvPr/>
        </p:nvSpPr>
        <p:spPr bwMode="auto">
          <a:xfrm>
            <a:off x="7093889" y="2361537"/>
            <a:ext cx="456758" cy="803082"/>
          </a:xfrm>
          <a:prstGeom prst="ellipse">
            <a:avLst/>
          </a:prstGeom>
          <a:noFill/>
          <a:ln w="1270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smtClean="0">
              <a:ln>
                <a:noFill/>
              </a:ln>
              <a:solidFill>
                <a:schemeClr val="tx1"/>
              </a:solidFill>
              <a:effectLst/>
              <a:latin typeface="GM Sans Regular" pitchFamily="2" charset="0"/>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8" name="Rectangle 2"/>
          <p:cNvSpPr>
            <a:spLocks noGrp="1" noChangeArrowheads="1"/>
          </p:cNvSpPr>
          <p:nvPr>
            <p:ph type="title"/>
          </p:nvPr>
        </p:nvSpPr>
        <p:spPr bwMode="auto">
          <a:xfrm>
            <a:off x="368300" y="0"/>
            <a:ext cx="8229600" cy="1143000"/>
          </a:xfrm>
          <a:noFill/>
          <a:ln w="12700">
            <a:miter lim="800000"/>
            <a:headEnd/>
            <a:tailEnd/>
          </a:ln>
        </p:spPr>
        <p:txBody>
          <a:bodyPr vert="horz" wrap="none" lIns="91440" tIns="45720" rIns="91440" bIns="45720" numCol="1" anchor="ctr" anchorCtr="0" compatLnSpc="1">
            <a:prstTxWarp prst="textNoShape">
              <a:avLst/>
            </a:prstTxWarp>
          </a:bodyPr>
          <a:lstStyle/>
          <a:p>
            <a:r>
              <a:rPr lang="en-US" sz="2800" b="1" smtClean="0">
                <a:latin typeface="Arial" charset="0"/>
              </a:rPr>
              <a:t>Response Plots</a:t>
            </a:r>
            <a:endParaRPr lang="en-US" sz="2800" smtClean="0">
              <a:latin typeface="Arial" charset="0"/>
            </a:endParaRPr>
          </a:p>
        </p:txBody>
      </p:sp>
      <p:sp>
        <p:nvSpPr>
          <p:cNvPr id="36870" name="AutoShape 5"/>
          <p:cNvSpPr>
            <a:spLocks noChangeArrowheads="1"/>
          </p:cNvSpPr>
          <p:nvPr/>
        </p:nvSpPr>
        <p:spPr bwMode="auto">
          <a:xfrm>
            <a:off x="7280275" y="228600"/>
            <a:ext cx="355600" cy="241300"/>
          </a:xfrm>
          <a:prstGeom prst="flowChartPunchedTape">
            <a:avLst/>
          </a:prstGeom>
          <a:solidFill>
            <a:srgbClr val="00FF00"/>
          </a:solidFill>
          <a:ln w="12700">
            <a:solidFill>
              <a:schemeClr val="tx1"/>
            </a:solidFill>
            <a:miter lim="800000"/>
            <a:headEnd/>
            <a:tailEnd/>
          </a:ln>
        </p:spPr>
        <p:txBody>
          <a:bodyPr wrap="none" anchor="ctr"/>
          <a:lstStyle/>
          <a:p>
            <a:pPr algn="ctr"/>
            <a:r>
              <a:rPr lang="en-US" sz="1000">
                <a:latin typeface="Arial" charset="0"/>
                <a:cs typeface="Arial" charset="0"/>
              </a:rPr>
              <a:t>I</a:t>
            </a:r>
          </a:p>
        </p:txBody>
      </p:sp>
      <p:sp>
        <p:nvSpPr>
          <p:cNvPr id="36871" name="AutoShape 6"/>
          <p:cNvSpPr>
            <a:spLocks noChangeArrowheads="1"/>
          </p:cNvSpPr>
          <p:nvPr/>
        </p:nvSpPr>
        <p:spPr bwMode="auto">
          <a:xfrm>
            <a:off x="7623175" y="228600"/>
            <a:ext cx="355600" cy="241300"/>
          </a:xfrm>
          <a:prstGeom prst="flowChartPunchedTape">
            <a:avLst/>
          </a:prstGeom>
          <a:solidFill>
            <a:srgbClr val="00FF00"/>
          </a:solidFill>
          <a:ln w="12700">
            <a:solidFill>
              <a:schemeClr val="tx1"/>
            </a:solidFill>
            <a:miter lim="800000"/>
            <a:headEnd/>
            <a:tailEnd/>
          </a:ln>
        </p:spPr>
        <p:txBody>
          <a:bodyPr wrap="none" anchor="ctr"/>
          <a:lstStyle/>
          <a:p>
            <a:pPr algn="ctr"/>
            <a:r>
              <a:rPr lang="en-US" sz="1000">
                <a:latin typeface="Arial" charset="0"/>
                <a:cs typeface="Arial" charset="0"/>
              </a:rPr>
              <a:t>D</a:t>
            </a:r>
          </a:p>
        </p:txBody>
      </p:sp>
      <p:sp>
        <p:nvSpPr>
          <p:cNvPr id="36872" name="AutoShape 7"/>
          <p:cNvSpPr>
            <a:spLocks noChangeArrowheads="1"/>
          </p:cNvSpPr>
          <p:nvPr/>
        </p:nvSpPr>
        <p:spPr bwMode="auto">
          <a:xfrm>
            <a:off x="7966075" y="228600"/>
            <a:ext cx="355600" cy="241300"/>
          </a:xfrm>
          <a:prstGeom prst="flowChartPunchedTape">
            <a:avLst/>
          </a:prstGeom>
          <a:solidFill>
            <a:srgbClr val="00FF00"/>
          </a:solidFill>
          <a:ln w="12700">
            <a:solidFill>
              <a:schemeClr val="tx1"/>
            </a:solidFill>
            <a:miter lim="800000"/>
            <a:headEnd/>
            <a:tailEnd/>
          </a:ln>
        </p:spPr>
        <p:txBody>
          <a:bodyPr wrap="none" anchor="ctr"/>
          <a:lstStyle/>
          <a:p>
            <a:pPr algn="ctr"/>
            <a:r>
              <a:rPr lang="en-US" sz="1000">
                <a:latin typeface="Arial" charset="0"/>
                <a:cs typeface="Arial" charset="0"/>
              </a:rPr>
              <a:t>D</a:t>
            </a:r>
          </a:p>
        </p:txBody>
      </p:sp>
      <p:sp>
        <p:nvSpPr>
          <p:cNvPr id="36873" name="AutoShape 8"/>
          <p:cNvSpPr>
            <a:spLocks noChangeArrowheads="1"/>
          </p:cNvSpPr>
          <p:nvPr/>
        </p:nvSpPr>
        <p:spPr bwMode="auto">
          <a:xfrm>
            <a:off x="8308975" y="228600"/>
            <a:ext cx="355600" cy="241300"/>
          </a:xfrm>
          <a:prstGeom prst="flowChartPunchedTape">
            <a:avLst/>
          </a:prstGeom>
          <a:solidFill>
            <a:srgbClr val="00FF00"/>
          </a:solidFill>
          <a:ln w="12700">
            <a:solidFill>
              <a:schemeClr val="tx1"/>
            </a:solidFill>
            <a:miter lim="800000"/>
            <a:headEnd/>
            <a:tailEnd/>
          </a:ln>
        </p:spPr>
        <p:txBody>
          <a:bodyPr wrap="none" anchor="ctr"/>
          <a:lstStyle/>
          <a:p>
            <a:pPr algn="ctr"/>
            <a:r>
              <a:rPr lang="en-US" sz="1000">
                <a:latin typeface="Arial" charset="0"/>
                <a:cs typeface="Arial" charset="0"/>
              </a:rPr>
              <a:t>O</a:t>
            </a:r>
          </a:p>
        </p:txBody>
      </p:sp>
      <p:sp>
        <p:nvSpPr>
          <p:cNvPr id="36874" name="AutoShape 9"/>
          <p:cNvSpPr>
            <a:spLocks noChangeArrowheads="1"/>
          </p:cNvSpPr>
          <p:nvPr/>
        </p:nvSpPr>
        <p:spPr bwMode="auto">
          <a:xfrm>
            <a:off x="8651875" y="228600"/>
            <a:ext cx="355600" cy="241300"/>
          </a:xfrm>
          <a:prstGeom prst="flowChartPunchedTape">
            <a:avLst/>
          </a:prstGeom>
          <a:noFill/>
          <a:ln w="12700">
            <a:solidFill>
              <a:schemeClr val="tx1"/>
            </a:solidFill>
            <a:miter lim="800000"/>
            <a:headEnd/>
            <a:tailEnd/>
          </a:ln>
        </p:spPr>
        <p:txBody>
          <a:bodyPr wrap="none" anchor="ctr"/>
          <a:lstStyle/>
          <a:p>
            <a:pPr algn="ctr"/>
            <a:r>
              <a:rPr lang="en-US" sz="1000">
                <a:latin typeface="Arial" charset="0"/>
                <a:cs typeface="Arial" charset="0"/>
              </a:rPr>
              <a:t>V</a:t>
            </a:r>
          </a:p>
        </p:txBody>
      </p:sp>
      <p:sp>
        <p:nvSpPr>
          <p:cNvPr id="15" name="Slide Number Placeholder 14"/>
          <p:cNvSpPr>
            <a:spLocks noGrp="1"/>
          </p:cNvSpPr>
          <p:nvPr>
            <p:ph type="sldNum" sz="quarter" idx="4294967295"/>
          </p:nvPr>
        </p:nvSpPr>
        <p:spPr>
          <a:xfrm>
            <a:off x="7008813" y="6553200"/>
            <a:ext cx="1905000" cy="304800"/>
          </a:xfrm>
        </p:spPr>
        <p:txBody>
          <a:bodyPr/>
          <a:lstStyle/>
          <a:p>
            <a:fld id="{34F5EBBD-115B-4512-AEF9-680DD32D1E53}" type="slidenum">
              <a:rPr lang="en-US" smtClean="0"/>
              <a:pPr/>
              <a:t>20</a:t>
            </a:fld>
            <a:endParaRPr lang="en-US"/>
          </a:p>
        </p:txBody>
      </p:sp>
      <p:sp>
        <p:nvSpPr>
          <p:cNvPr id="2" name="Date Placeholder 1"/>
          <p:cNvSpPr>
            <a:spLocks noGrp="1"/>
          </p:cNvSpPr>
          <p:nvPr>
            <p:ph type="dt" sz="half" idx="4294967295"/>
          </p:nvPr>
        </p:nvSpPr>
        <p:spPr>
          <a:xfrm>
            <a:off x="253778" y="6488621"/>
            <a:ext cx="2475774" cy="269791"/>
          </a:xfrm>
          <a:prstGeom prst="rect">
            <a:avLst/>
          </a:prstGeom>
        </p:spPr>
        <p:txBody>
          <a:bodyPr/>
          <a:lstStyle/>
          <a:p>
            <a:r>
              <a:rPr lang="en-US" dirty="0" smtClean="0"/>
              <a:t>Form Revised 5/30/12</a:t>
            </a:r>
            <a:endParaRPr lang="en-US" dirty="0"/>
          </a:p>
        </p:txBody>
      </p:sp>
      <p:sp>
        <p:nvSpPr>
          <p:cNvPr id="3" name="Footer Placeholder 2"/>
          <p:cNvSpPr>
            <a:spLocks noGrp="1"/>
          </p:cNvSpPr>
          <p:nvPr>
            <p:ph type="ftr" sz="quarter" idx="4294967295"/>
          </p:nvPr>
        </p:nvSpPr>
        <p:spPr>
          <a:xfrm>
            <a:off x="3314700" y="6488621"/>
            <a:ext cx="2514600" cy="304800"/>
          </a:xfrm>
          <a:prstGeom prst="rect">
            <a:avLst/>
          </a:prstGeom>
        </p:spPr>
        <p:txBody>
          <a:bodyPr/>
          <a:lstStyle/>
          <a:p>
            <a:r>
              <a:rPr lang="en-US" smtClean="0"/>
              <a:t>2012 Copyright General Motors - GM Information</a:t>
            </a:r>
            <a:endParaRPr lang="en-US" dirty="0"/>
          </a:p>
        </p:txBody>
      </p:sp>
      <p:pic>
        <p:nvPicPr>
          <p:cNvPr id="41988"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5760" y="1828800"/>
            <a:ext cx="4297680" cy="31227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989"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54880" y="1828800"/>
            <a:ext cx="4297680" cy="3121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 name="TextBox 15"/>
          <p:cNvSpPr txBox="1"/>
          <p:nvPr/>
        </p:nvSpPr>
        <p:spPr>
          <a:xfrm>
            <a:off x="2699028" y="1061634"/>
            <a:ext cx="4052807" cy="307777"/>
          </a:xfrm>
          <a:prstGeom prst="rect">
            <a:avLst/>
          </a:prstGeom>
          <a:noFill/>
        </p:spPr>
        <p:txBody>
          <a:bodyPr wrap="square" rtlCol="0">
            <a:spAutoFit/>
          </a:bodyPr>
          <a:lstStyle/>
          <a:p>
            <a:pPr algn="ctr"/>
            <a:r>
              <a:rPr lang="en-US" sz="1400" dirty="0" smtClean="0"/>
              <a:t>Nominal</a:t>
            </a:r>
            <a:r>
              <a:rPr lang="en-US" sz="1200" dirty="0" smtClean="0"/>
              <a:t> the Best </a:t>
            </a:r>
          </a:p>
        </p:txBody>
      </p:sp>
      <p:pic>
        <p:nvPicPr>
          <p:cNvPr id="14"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68162" y="5372754"/>
            <a:ext cx="1388231" cy="622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7" name="Table 16"/>
          <p:cNvGraphicFramePr>
            <a:graphicFrameLocks noGrp="1"/>
          </p:cNvGraphicFramePr>
          <p:nvPr>
            <p:extLst>
              <p:ext uri="{D42A27DB-BD31-4B8C-83A1-F6EECF244321}">
                <p14:modId xmlns:p14="http://schemas.microsoft.com/office/powerpoint/2010/main" val="403762662"/>
              </p:ext>
            </p:extLst>
          </p:nvPr>
        </p:nvGraphicFramePr>
        <p:xfrm>
          <a:off x="4725431" y="5425453"/>
          <a:ext cx="2377441" cy="477162"/>
        </p:xfrm>
        <a:graphic>
          <a:graphicData uri="http://schemas.openxmlformats.org/drawingml/2006/table">
            <a:tbl>
              <a:tblPr>
                <a:tableStyleId>{5C22544A-7EE6-4342-B048-85BDC9FD1C3A}</a:tableStyleId>
              </a:tblPr>
              <a:tblGrid>
                <a:gridCol w="922352"/>
                <a:gridCol w="1455089"/>
              </a:tblGrid>
              <a:tr h="238581">
                <a:tc>
                  <a:txBody>
                    <a:bodyPr/>
                    <a:lstStyle/>
                    <a:p>
                      <a:pPr algn="ctr" fontAlgn="b"/>
                      <a:r>
                        <a:rPr lang="en-US" sz="900" u="none" strike="noStrike" dirty="0">
                          <a:effectLst/>
                        </a:rPr>
                        <a:t>a1=small range</a:t>
                      </a:r>
                      <a:endParaRPr lang="en-US" sz="900" b="0" i="0" u="none" strike="noStrike" dirty="0">
                        <a:effectLst/>
                        <a:latin typeface="Arial"/>
                      </a:endParaRPr>
                    </a:p>
                  </a:txBody>
                  <a:tcPr marL="0" marR="0" marT="0" marB="0" anchor="ctr"/>
                </a:tc>
                <a:tc>
                  <a:txBody>
                    <a:bodyPr/>
                    <a:lstStyle/>
                    <a:p>
                      <a:pPr algn="ctr" fontAlgn="b"/>
                      <a:r>
                        <a:rPr lang="en-US" sz="900" u="none" strike="noStrike" dirty="0">
                          <a:effectLst/>
                        </a:rPr>
                        <a:t>b1=high 1st stage gain</a:t>
                      </a:r>
                      <a:endParaRPr lang="en-US" sz="900" b="0" i="0" u="none" strike="noStrike" dirty="0">
                        <a:effectLst/>
                        <a:latin typeface="Arial"/>
                      </a:endParaRPr>
                    </a:p>
                  </a:txBody>
                  <a:tcPr marL="0" marR="0" marT="0" marB="0" anchor="ctr"/>
                </a:tc>
              </a:tr>
              <a:tr h="238581">
                <a:tc>
                  <a:txBody>
                    <a:bodyPr/>
                    <a:lstStyle/>
                    <a:p>
                      <a:pPr algn="ctr" fontAlgn="b"/>
                      <a:r>
                        <a:rPr lang="en-US" sz="900" u="none" strike="noStrike" dirty="0">
                          <a:effectLst/>
                        </a:rPr>
                        <a:t>a2= large range</a:t>
                      </a:r>
                      <a:endParaRPr lang="en-US" sz="900" b="0" i="0" u="none" strike="noStrike" dirty="0">
                        <a:effectLst/>
                        <a:latin typeface="Arial"/>
                      </a:endParaRPr>
                    </a:p>
                  </a:txBody>
                  <a:tcPr marL="0" marR="0" marT="0" marB="0" anchor="ctr"/>
                </a:tc>
                <a:tc>
                  <a:txBody>
                    <a:bodyPr/>
                    <a:lstStyle/>
                    <a:p>
                      <a:pPr algn="ctr" fontAlgn="b"/>
                      <a:r>
                        <a:rPr lang="en-US" sz="900" u="none" strike="noStrike" dirty="0">
                          <a:effectLst/>
                        </a:rPr>
                        <a:t>b2= low 1st stage gain</a:t>
                      </a:r>
                      <a:endParaRPr lang="en-US" sz="900" b="0" i="0" u="none" strike="noStrike" dirty="0">
                        <a:effectLst/>
                        <a:latin typeface="Arial"/>
                      </a:endParaRPr>
                    </a:p>
                  </a:txBody>
                  <a:tcPr marL="0" marR="0" marT="0" marB="0" anchor="ctr"/>
                </a:tc>
              </a:tr>
            </a:tbl>
          </a:graphicData>
        </a:graphic>
      </p:graphicFrame>
    </p:spTree>
    <p:extLst>
      <p:ext uri="{BB962C8B-B14F-4D97-AF65-F5344CB8AC3E}">
        <p14:creationId xmlns:p14="http://schemas.microsoft.com/office/powerpoint/2010/main" val="126015741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60" name="Rectangle 2"/>
          <p:cNvSpPr>
            <a:spLocks noGrp="1" noChangeArrowheads="1"/>
          </p:cNvSpPr>
          <p:nvPr>
            <p:ph type="title"/>
          </p:nvPr>
        </p:nvSpPr>
        <p:spPr bwMode="auto">
          <a:xfrm>
            <a:off x="553585" y="219892"/>
            <a:ext cx="7772400" cy="444500"/>
          </a:xfrm>
          <a:noFill/>
          <a:ln w="12700">
            <a:miter lim="800000"/>
            <a:headEnd/>
            <a:tailEnd/>
          </a:ln>
        </p:spPr>
        <p:txBody>
          <a:bodyPr vert="horz" wrap="none" lIns="91440" tIns="45720" rIns="91440" bIns="45720" numCol="1" anchor="ctr" anchorCtr="0" compatLnSpc="1">
            <a:prstTxWarp prst="textNoShape">
              <a:avLst/>
            </a:prstTxWarp>
          </a:bodyPr>
          <a:lstStyle/>
          <a:p>
            <a:r>
              <a:rPr lang="en-US" sz="2800" b="1" dirty="0" smtClean="0">
                <a:latin typeface="Arial" charset="0"/>
              </a:rPr>
              <a:t>Verify Design Comparisons</a:t>
            </a:r>
            <a:endParaRPr lang="en-US" sz="2800" dirty="0" smtClean="0">
              <a:latin typeface="Arial" charset="0"/>
            </a:endParaRPr>
          </a:p>
        </p:txBody>
      </p:sp>
      <p:sp>
        <p:nvSpPr>
          <p:cNvPr id="45063" name="AutoShape 5"/>
          <p:cNvSpPr>
            <a:spLocks noChangeArrowheads="1"/>
          </p:cNvSpPr>
          <p:nvPr/>
        </p:nvSpPr>
        <p:spPr bwMode="auto">
          <a:xfrm>
            <a:off x="7280275" y="228600"/>
            <a:ext cx="355600" cy="241300"/>
          </a:xfrm>
          <a:prstGeom prst="flowChartPunchedTape">
            <a:avLst/>
          </a:prstGeom>
          <a:solidFill>
            <a:srgbClr val="00FF00"/>
          </a:solidFill>
          <a:ln w="12700">
            <a:solidFill>
              <a:schemeClr val="tx1"/>
            </a:solidFill>
            <a:miter lim="800000"/>
            <a:headEnd/>
            <a:tailEnd/>
          </a:ln>
        </p:spPr>
        <p:txBody>
          <a:bodyPr wrap="none" anchor="ctr"/>
          <a:lstStyle/>
          <a:p>
            <a:pPr algn="ctr"/>
            <a:r>
              <a:rPr lang="en-US" sz="1000">
                <a:latin typeface="Arial" charset="0"/>
                <a:cs typeface="Arial" charset="0"/>
              </a:rPr>
              <a:t>I</a:t>
            </a:r>
          </a:p>
        </p:txBody>
      </p:sp>
      <p:sp>
        <p:nvSpPr>
          <p:cNvPr id="45064" name="AutoShape 6"/>
          <p:cNvSpPr>
            <a:spLocks noChangeArrowheads="1"/>
          </p:cNvSpPr>
          <p:nvPr/>
        </p:nvSpPr>
        <p:spPr bwMode="auto">
          <a:xfrm>
            <a:off x="7623175" y="228600"/>
            <a:ext cx="355600" cy="241300"/>
          </a:xfrm>
          <a:prstGeom prst="flowChartPunchedTape">
            <a:avLst/>
          </a:prstGeom>
          <a:solidFill>
            <a:srgbClr val="00FF00"/>
          </a:solidFill>
          <a:ln w="12700">
            <a:solidFill>
              <a:schemeClr val="tx1"/>
            </a:solidFill>
            <a:miter lim="800000"/>
            <a:headEnd/>
            <a:tailEnd/>
          </a:ln>
        </p:spPr>
        <p:txBody>
          <a:bodyPr wrap="none" anchor="ctr"/>
          <a:lstStyle/>
          <a:p>
            <a:pPr algn="ctr"/>
            <a:r>
              <a:rPr lang="en-US" sz="1000">
                <a:latin typeface="Arial" charset="0"/>
                <a:cs typeface="Arial" charset="0"/>
              </a:rPr>
              <a:t>D</a:t>
            </a:r>
          </a:p>
        </p:txBody>
      </p:sp>
      <p:sp>
        <p:nvSpPr>
          <p:cNvPr id="45065" name="AutoShape 7"/>
          <p:cNvSpPr>
            <a:spLocks noChangeArrowheads="1"/>
          </p:cNvSpPr>
          <p:nvPr/>
        </p:nvSpPr>
        <p:spPr bwMode="auto">
          <a:xfrm>
            <a:off x="7966075" y="228600"/>
            <a:ext cx="355600" cy="241300"/>
          </a:xfrm>
          <a:prstGeom prst="flowChartPunchedTape">
            <a:avLst/>
          </a:prstGeom>
          <a:solidFill>
            <a:srgbClr val="00FF00"/>
          </a:solidFill>
          <a:ln w="12700">
            <a:solidFill>
              <a:schemeClr val="tx1"/>
            </a:solidFill>
            <a:miter lim="800000"/>
            <a:headEnd/>
            <a:tailEnd/>
          </a:ln>
        </p:spPr>
        <p:txBody>
          <a:bodyPr wrap="none" anchor="ctr"/>
          <a:lstStyle/>
          <a:p>
            <a:pPr algn="ctr"/>
            <a:r>
              <a:rPr lang="en-US" sz="1000">
                <a:latin typeface="Arial" charset="0"/>
                <a:cs typeface="Arial" charset="0"/>
              </a:rPr>
              <a:t>D</a:t>
            </a:r>
          </a:p>
        </p:txBody>
      </p:sp>
      <p:sp>
        <p:nvSpPr>
          <p:cNvPr id="45066" name="AutoShape 8"/>
          <p:cNvSpPr>
            <a:spLocks noChangeArrowheads="1"/>
          </p:cNvSpPr>
          <p:nvPr/>
        </p:nvSpPr>
        <p:spPr bwMode="auto">
          <a:xfrm>
            <a:off x="8308975" y="228600"/>
            <a:ext cx="355600" cy="241300"/>
          </a:xfrm>
          <a:prstGeom prst="flowChartPunchedTape">
            <a:avLst/>
          </a:prstGeom>
          <a:solidFill>
            <a:srgbClr val="00FF00"/>
          </a:solidFill>
          <a:ln w="12700">
            <a:solidFill>
              <a:schemeClr val="tx1"/>
            </a:solidFill>
            <a:miter lim="800000"/>
            <a:headEnd/>
            <a:tailEnd/>
          </a:ln>
        </p:spPr>
        <p:txBody>
          <a:bodyPr wrap="none" anchor="ctr"/>
          <a:lstStyle/>
          <a:p>
            <a:pPr algn="ctr"/>
            <a:r>
              <a:rPr lang="en-US" sz="1000">
                <a:latin typeface="Arial" charset="0"/>
                <a:cs typeface="Arial" charset="0"/>
              </a:rPr>
              <a:t>O</a:t>
            </a:r>
          </a:p>
        </p:txBody>
      </p:sp>
      <p:sp>
        <p:nvSpPr>
          <p:cNvPr id="45067" name="AutoShape 9"/>
          <p:cNvSpPr>
            <a:spLocks noChangeArrowheads="1"/>
          </p:cNvSpPr>
          <p:nvPr/>
        </p:nvSpPr>
        <p:spPr bwMode="auto">
          <a:xfrm>
            <a:off x="8651875" y="228600"/>
            <a:ext cx="355600" cy="241300"/>
          </a:xfrm>
          <a:prstGeom prst="flowChartPunchedTape">
            <a:avLst/>
          </a:prstGeom>
          <a:solidFill>
            <a:srgbClr val="00FF00"/>
          </a:solidFill>
          <a:ln w="12700">
            <a:solidFill>
              <a:schemeClr val="tx1"/>
            </a:solidFill>
            <a:miter lim="800000"/>
            <a:headEnd/>
            <a:tailEnd/>
          </a:ln>
        </p:spPr>
        <p:txBody>
          <a:bodyPr wrap="none" anchor="ctr"/>
          <a:lstStyle/>
          <a:p>
            <a:pPr algn="ctr"/>
            <a:r>
              <a:rPr lang="en-US" sz="1000">
                <a:latin typeface="Arial" charset="0"/>
                <a:cs typeface="Arial" charset="0"/>
              </a:rPr>
              <a:t>V</a:t>
            </a:r>
          </a:p>
        </p:txBody>
      </p:sp>
      <p:sp>
        <p:nvSpPr>
          <p:cNvPr id="37" name="Slide Number Placeholder 36"/>
          <p:cNvSpPr>
            <a:spLocks noGrp="1"/>
          </p:cNvSpPr>
          <p:nvPr>
            <p:ph type="sldNum" sz="quarter" idx="4294967295"/>
          </p:nvPr>
        </p:nvSpPr>
        <p:spPr>
          <a:xfrm>
            <a:off x="7008813" y="6553200"/>
            <a:ext cx="1905000" cy="304800"/>
          </a:xfrm>
        </p:spPr>
        <p:txBody>
          <a:bodyPr/>
          <a:lstStyle/>
          <a:p>
            <a:fld id="{34F5EBBD-115B-4512-AEF9-680DD32D1E53}" type="slidenum">
              <a:rPr lang="en-US" smtClean="0"/>
              <a:pPr/>
              <a:t>21</a:t>
            </a:fld>
            <a:endParaRPr lang="en-US"/>
          </a:p>
        </p:txBody>
      </p:sp>
      <p:sp>
        <p:nvSpPr>
          <p:cNvPr id="2" name="Date Placeholder 1"/>
          <p:cNvSpPr>
            <a:spLocks noGrp="1"/>
          </p:cNvSpPr>
          <p:nvPr>
            <p:ph type="dt" sz="half" idx="4294967295"/>
          </p:nvPr>
        </p:nvSpPr>
        <p:spPr>
          <a:xfrm>
            <a:off x="253778" y="6488621"/>
            <a:ext cx="2475774" cy="269791"/>
          </a:xfrm>
          <a:prstGeom prst="rect">
            <a:avLst/>
          </a:prstGeom>
        </p:spPr>
        <p:txBody>
          <a:bodyPr/>
          <a:lstStyle/>
          <a:p>
            <a:r>
              <a:rPr lang="en-US" dirty="0" smtClean="0"/>
              <a:t>Form Revised 5/30/12</a:t>
            </a:r>
            <a:endParaRPr lang="en-US" dirty="0"/>
          </a:p>
        </p:txBody>
      </p:sp>
      <p:sp>
        <p:nvSpPr>
          <p:cNvPr id="3" name="Footer Placeholder 2"/>
          <p:cNvSpPr>
            <a:spLocks noGrp="1"/>
          </p:cNvSpPr>
          <p:nvPr>
            <p:ph type="ftr" sz="quarter" idx="4294967295"/>
          </p:nvPr>
        </p:nvSpPr>
        <p:spPr>
          <a:xfrm>
            <a:off x="3314700" y="6488621"/>
            <a:ext cx="2514600" cy="304800"/>
          </a:xfrm>
          <a:prstGeom prst="rect">
            <a:avLst/>
          </a:prstGeom>
        </p:spPr>
        <p:txBody>
          <a:bodyPr/>
          <a:lstStyle/>
          <a:p>
            <a:r>
              <a:rPr lang="en-US" smtClean="0"/>
              <a:t>2012 Copyright General Motors - GM Information</a:t>
            </a:r>
            <a:endParaRPr lang="en-US" dirty="0"/>
          </a:p>
        </p:txBody>
      </p:sp>
      <p:sp>
        <p:nvSpPr>
          <p:cNvPr id="4" name="TextBox 3"/>
          <p:cNvSpPr txBox="1"/>
          <p:nvPr/>
        </p:nvSpPr>
        <p:spPr>
          <a:xfrm>
            <a:off x="497591" y="1121135"/>
            <a:ext cx="7824084" cy="2246769"/>
          </a:xfrm>
          <a:prstGeom prst="rect">
            <a:avLst/>
          </a:prstGeom>
          <a:noFill/>
        </p:spPr>
        <p:txBody>
          <a:bodyPr wrap="square" rtlCol="0">
            <a:spAutoFit/>
          </a:bodyPr>
          <a:lstStyle/>
          <a:p>
            <a:r>
              <a:rPr lang="en-US" sz="1400" dirty="0" smtClean="0"/>
              <a:t>Results of the study demonstrate a minimal gain in changes to the calibration to reduce the measured range.  The results indicated a more significant impact of part-to-part variation than was achieved with the calibration.  This was demonstrated in the contradicting results for different samples of the same sensor calibration showing a best and worst answer for some noise cases.  Additionally, the signal-to-noise plots demonstrate that for charge and discharge power the control factors contradict each other.</a:t>
            </a:r>
          </a:p>
          <a:p>
            <a:endParaRPr lang="en-US" sz="1400" dirty="0"/>
          </a:p>
          <a:p>
            <a:r>
              <a:rPr lang="en-US" sz="1400" dirty="0" smtClean="0">
                <a:solidFill>
                  <a:srgbClr val="0000FF"/>
                </a:solidFill>
              </a:rPr>
              <a:t>The team has chosen not to change the current sensor calibration as it allows for a wider current range and will most likely see greater re-use in later programs.</a:t>
            </a:r>
          </a:p>
          <a:p>
            <a:endParaRPr lang="en-US" sz="1400" dirty="0">
              <a:solidFill>
                <a:srgbClr val="0000FF"/>
              </a:solidFill>
            </a:endParaRPr>
          </a:p>
        </p:txBody>
      </p:sp>
      <p:pic>
        <p:nvPicPr>
          <p:cNvPr id="4403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55930" y="3185542"/>
            <a:ext cx="3830845" cy="32457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497591" y="3885097"/>
            <a:ext cx="3975652" cy="923330"/>
          </a:xfrm>
          <a:prstGeom prst="rect">
            <a:avLst/>
          </a:prstGeom>
          <a:noFill/>
        </p:spPr>
        <p:txBody>
          <a:bodyPr wrap="square" rtlCol="0">
            <a:spAutoFit/>
          </a:bodyPr>
          <a:lstStyle/>
          <a:p>
            <a:r>
              <a:rPr lang="en-US" sz="1400" dirty="0"/>
              <a:t>Investigation of the part-to-part variation with the supplier has resulted in a proposed change to the current sensor chip (</a:t>
            </a:r>
            <a:r>
              <a:rPr lang="en-US" sz="1400" dirty="0" smtClean="0"/>
              <a:t>see analysis to right).</a:t>
            </a:r>
            <a:r>
              <a:rPr lang="en-US" sz="1400" dirty="0" smtClean="0">
                <a:solidFill>
                  <a:srgbClr val="0000FF"/>
                </a:solidFill>
              </a:rPr>
              <a:t> </a:t>
            </a:r>
            <a:endParaRPr lang="en-US" sz="1400" dirty="0">
              <a:solidFill>
                <a:srgbClr val="0000FF"/>
              </a:solidFill>
            </a:endParaRPr>
          </a:p>
          <a:p>
            <a:endParaRPr lang="en-US" sz="1200" dirty="0" err="1" smtClean="0"/>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2" name="Rectangle 2"/>
          <p:cNvSpPr>
            <a:spLocks noGrp="1" noChangeArrowheads="1"/>
          </p:cNvSpPr>
          <p:nvPr>
            <p:ph type="title"/>
          </p:nvPr>
        </p:nvSpPr>
        <p:spPr bwMode="auto">
          <a:xfrm>
            <a:off x="457200" y="414338"/>
            <a:ext cx="8229600" cy="890587"/>
          </a:xfrm>
          <a:noFill/>
          <a:ln w="12700">
            <a:miter lim="800000"/>
            <a:headEnd/>
            <a:tailEnd/>
          </a:ln>
        </p:spPr>
        <p:txBody>
          <a:bodyPr vert="horz" wrap="none" lIns="91440" tIns="45720" rIns="91440" bIns="45720" numCol="1" anchor="ctr" anchorCtr="0" compatLnSpc="1">
            <a:prstTxWarp prst="textNoShape">
              <a:avLst/>
            </a:prstTxWarp>
          </a:bodyPr>
          <a:lstStyle/>
          <a:p>
            <a:r>
              <a:rPr lang="en-US" sz="2800" b="1" dirty="0" smtClean="0">
                <a:latin typeface="Arial" charset="0"/>
              </a:rPr>
              <a:t>Benefits</a:t>
            </a:r>
            <a:endParaRPr lang="en-US" sz="2800" dirty="0" smtClean="0">
              <a:latin typeface="Arial" charset="0"/>
            </a:endParaRPr>
          </a:p>
        </p:txBody>
      </p:sp>
      <p:sp>
        <p:nvSpPr>
          <p:cNvPr id="43013" name="Rectangle 3"/>
          <p:cNvSpPr>
            <a:spLocks noGrp="1" noChangeArrowheads="1"/>
          </p:cNvSpPr>
          <p:nvPr>
            <p:ph type="body" sz="half" idx="1"/>
          </p:nvPr>
        </p:nvSpPr>
        <p:spPr>
          <a:xfrm>
            <a:off x="190500" y="1341438"/>
            <a:ext cx="8877300" cy="2268454"/>
          </a:xfrm>
        </p:spPr>
        <p:txBody>
          <a:bodyPr/>
          <a:lstStyle/>
          <a:p>
            <a:r>
              <a:rPr lang="en-US" sz="1800" b="0" dirty="0" smtClean="0"/>
              <a:t>Identification of a method to analyze current sensor accuracy has been developed and can be re-used for future programs.</a:t>
            </a:r>
          </a:p>
          <a:p>
            <a:r>
              <a:rPr lang="en-US" sz="1800" b="0" dirty="0" smtClean="0"/>
              <a:t>Quantitative analysis has demonstrated that the </a:t>
            </a:r>
            <a:r>
              <a:rPr lang="en-US" sz="1800" b="0" dirty="0"/>
              <a:t>current sensor range </a:t>
            </a:r>
            <a:r>
              <a:rPr lang="en-US" sz="1800" b="0" dirty="0" smtClean="0"/>
              <a:t>is appropriate for this vehicle application.</a:t>
            </a:r>
          </a:p>
          <a:p>
            <a:r>
              <a:rPr lang="en-US" sz="1800" b="0" dirty="0" smtClean="0"/>
              <a:t>Demonstrated that common parts for these applications are appropriate as the smaller current range program is not negatively affected. </a:t>
            </a:r>
            <a:endParaRPr lang="en-US" sz="1800" b="0" dirty="0"/>
          </a:p>
          <a:p>
            <a:endParaRPr lang="en-US" sz="1800" b="0" dirty="0" smtClean="0"/>
          </a:p>
        </p:txBody>
      </p:sp>
      <p:sp>
        <p:nvSpPr>
          <p:cNvPr id="43014" name="AutoShape 4"/>
          <p:cNvSpPr>
            <a:spLocks noChangeArrowheads="1"/>
          </p:cNvSpPr>
          <p:nvPr/>
        </p:nvSpPr>
        <p:spPr bwMode="auto">
          <a:xfrm>
            <a:off x="7280275" y="228600"/>
            <a:ext cx="355600" cy="241300"/>
          </a:xfrm>
          <a:prstGeom prst="flowChartPunchedTape">
            <a:avLst/>
          </a:prstGeom>
          <a:solidFill>
            <a:srgbClr val="00FF00"/>
          </a:solidFill>
          <a:ln w="12700">
            <a:solidFill>
              <a:schemeClr val="tx1"/>
            </a:solidFill>
            <a:miter lim="800000"/>
            <a:headEnd/>
            <a:tailEnd/>
          </a:ln>
        </p:spPr>
        <p:txBody>
          <a:bodyPr wrap="none" anchor="ctr"/>
          <a:lstStyle/>
          <a:p>
            <a:pPr algn="ctr"/>
            <a:r>
              <a:rPr lang="en-US" sz="1000">
                <a:latin typeface="Arial" charset="0"/>
                <a:cs typeface="Arial" charset="0"/>
              </a:rPr>
              <a:t>I</a:t>
            </a:r>
          </a:p>
        </p:txBody>
      </p:sp>
      <p:sp>
        <p:nvSpPr>
          <p:cNvPr id="43015" name="AutoShape 5"/>
          <p:cNvSpPr>
            <a:spLocks noChangeArrowheads="1"/>
          </p:cNvSpPr>
          <p:nvPr/>
        </p:nvSpPr>
        <p:spPr bwMode="auto">
          <a:xfrm>
            <a:off x="7623175" y="228600"/>
            <a:ext cx="355600" cy="241300"/>
          </a:xfrm>
          <a:prstGeom prst="flowChartPunchedTape">
            <a:avLst/>
          </a:prstGeom>
          <a:solidFill>
            <a:srgbClr val="00FF00"/>
          </a:solidFill>
          <a:ln w="12700">
            <a:solidFill>
              <a:schemeClr val="tx1"/>
            </a:solidFill>
            <a:miter lim="800000"/>
            <a:headEnd/>
            <a:tailEnd/>
          </a:ln>
        </p:spPr>
        <p:txBody>
          <a:bodyPr wrap="none" anchor="ctr"/>
          <a:lstStyle/>
          <a:p>
            <a:pPr algn="ctr"/>
            <a:r>
              <a:rPr lang="en-US" sz="1000">
                <a:latin typeface="Arial" charset="0"/>
                <a:cs typeface="Arial" charset="0"/>
              </a:rPr>
              <a:t>D</a:t>
            </a:r>
          </a:p>
        </p:txBody>
      </p:sp>
      <p:sp>
        <p:nvSpPr>
          <p:cNvPr id="43016" name="AutoShape 6"/>
          <p:cNvSpPr>
            <a:spLocks noChangeArrowheads="1"/>
          </p:cNvSpPr>
          <p:nvPr/>
        </p:nvSpPr>
        <p:spPr bwMode="auto">
          <a:xfrm>
            <a:off x="7966075" y="228600"/>
            <a:ext cx="355600" cy="241300"/>
          </a:xfrm>
          <a:prstGeom prst="flowChartPunchedTape">
            <a:avLst/>
          </a:prstGeom>
          <a:solidFill>
            <a:srgbClr val="00FF00"/>
          </a:solidFill>
          <a:ln w="12700">
            <a:solidFill>
              <a:schemeClr val="tx1"/>
            </a:solidFill>
            <a:miter lim="800000"/>
            <a:headEnd/>
            <a:tailEnd/>
          </a:ln>
        </p:spPr>
        <p:txBody>
          <a:bodyPr wrap="none" anchor="ctr"/>
          <a:lstStyle/>
          <a:p>
            <a:pPr algn="ctr"/>
            <a:r>
              <a:rPr lang="en-US" sz="1000">
                <a:latin typeface="Arial" charset="0"/>
                <a:cs typeface="Arial" charset="0"/>
              </a:rPr>
              <a:t>D</a:t>
            </a:r>
          </a:p>
        </p:txBody>
      </p:sp>
      <p:sp>
        <p:nvSpPr>
          <p:cNvPr id="43017" name="AutoShape 7"/>
          <p:cNvSpPr>
            <a:spLocks noChangeArrowheads="1"/>
          </p:cNvSpPr>
          <p:nvPr/>
        </p:nvSpPr>
        <p:spPr bwMode="auto">
          <a:xfrm>
            <a:off x="8308975" y="228600"/>
            <a:ext cx="355600" cy="241300"/>
          </a:xfrm>
          <a:prstGeom prst="flowChartPunchedTape">
            <a:avLst/>
          </a:prstGeom>
          <a:solidFill>
            <a:srgbClr val="00FF00"/>
          </a:solidFill>
          <a:ln w="12700">
            <a:solidFill>
              <a:schemeClr val="tx1"/>
            </a:solidFill>
            <a:miter lim="800000"/>
            <a:headEnd/>
            <a:tailEnd/>
          </a:ln>
        </p:spPr>
        <p:txBody>
          <a:bodyPr wrap="none" anchor="ctr"/>
          <a:lstStyle/>
          <a:p>
            <a:pPr algn="ctr"/>
            <a:r>
              <a:rPr lang="en-US" sz="1000">
                <a:latin typeface="Arial" charset="0"/>
                <a:cs typeface="Arial" charset="0"/>
              </a:rPr>
              <a:t>O</a:t>
            </a:r>
          </a:p>
        </p:txBody>
      </p:sp>
      <p:sp>
        <p:nvSpPr>
          <p:cNvPr id="43018" name="AutoShape 8"/>
          <p:cNvSpPr>
            <a:spLocks noChangeArrowheads="1"/>
          </p:cNvSpPr>
          <p:nvPr/>
        </p:nvSpPr>
        <p:spPr bwMode="auto">
          <a:xfrm>
            <a:off x="8651875" y="228600"/>
            <a:ext cx="355600" cy="241300"/>
          </a:xfrm>
          <a:prstGeom prst="flowChartPunchedTape">
            <a:avLst/>
          </a:prstGeom>
          <a:solidFill>
            <a:schemeClr val="accent2">
              <a:lumMod val="40000"/>
              <a:lumOff val="60000"/>
            </a:schemeClr>
          </a:solidFill>
          <a:ln w="12700">
            <a:solidFill>
              <a:schemeClr val="tx1"/>
            </a:solidFill>
            <a:miter lim="800000"/>
            <a:headEnd/>
            <a:tailEnd/>
          </a:ln>
        </p:spPr>
        <p:txBody>
          <a:bodyPr wrap="none" anchor="ctr"/>
          <a:lstStyle/>
          <a:p>
            <a:pPr algn="ctr"/>
            <a:r>
              <a:rPr lang="en-US" sz="1000" dirty="0">
                <a:latin typeface="Arial" charset="0"/>
                <a:cs typeface="Arial" charset="0"/>
              </a:rPr>
              <a:t>V</a:t>
            </a:r>
          </a:p>
        </p:txBody>
      </p:sp>
      <p:sp>
        <p:nvSpPr>
          <p:cNvPr id="14" name="Slide Number Placeholder 13"/>
          <p:cNvSpPr>
            <a:spLocks noGrp="1"/>
          </p:cNvSpPr>
          <p:nvPr>
            <p:ph type="sldNum" sz="quarter" idx="4294967295"/>
          </p:nvPr>
        </p:nvSpPr>
        <p:spPr>
          <a:xfrm>
            <a:off x="7008813" y="6553200"/>
            <a:ext cx="1905000" cy="304800"/>
          </a:xfrm>
        </p:spPr>
        <p:txBody>
          <a:bodyPr/>
          <a:lstStyle/>
          <a:p>
            <a:pPr>
              <a:defRPr/>
            </a:pPr>
            <a:fld id="{57F27215-C010-4699-9319-7A26BE914955}" type="slidenum">
              <a:rPr lang="en-US" smtClean="0"/>
              <a:pPr>
                <a:defRPr/>
              </a:pPr>
              <a:t>22</a:t>
            </a:fld>
            <a:endParaRPr lang="en-US"/>
          </a:p>
        </p:txBody>
      </p:sp>
      <p:sp>
        <p:nvSpPr>
          <p:cNvPr id="15" name="Footer Placeholder 14"/>
          <p:cNvSpPr>
            <a:spLocks noGrp="1"/>
          </p:cNvSpPr>
          <p:nvPr>
            <p:ph type="ftr" sz="quarter" idx="4294967295"/>
          </p:nvPr>
        </p:nvSpPr>
        <p:spPr>
          <a:xfrm>
            <a:off x="3314700" y="6488621"/>
            <a:ext cx="2514600" cy="304800"/>
          </a:xfrm>
          <a:prstGeom prst="rect">
            <a:avLst/>
          </a:prstGeom>
        </p:spPr>
        <p:txBody>
          <a:bodyPr/>
          <a:lstStyle/>
          <a:p>
            <a:r>
              <a:rPr lang="en-US" smtClean="0"/>
              <a:t>2012 Copyright General Motors - GM Information</a:t>
            </a:r>
            <a:endParaRPr lang="en-US" dirty="0"/>
          </a:p>
        </p:txBody>
      </p:sp>
      <p:sp>
        <p:nvSpPr>
          <p:cNvPr id="17" name="Date Placeholder 16"/>
          <p:cNvSpPr>
            <a:spLocks noGrp="1"/>
          </p:cNvSpPr>
          <p:nvPr>
            <p:ph type="dt" sz="half" idx="4294967295"/>
          </p:nvPr>
        </p:nvSpPr>
        <p:spPr>
          <a:xfrm>
            <a:off x="253778" y="6488621"/>
            <a:ext cx="2475774" cy="269791"/>
          </a:xfrm>
          <a:prstGeom prst="rect">
            <a:avLst/>
          </a:prstGeom>
        </p:spPr>
        <p:txBody>
          <a:bodyPr/>
          <a:lstStyle/>
          <a:p>
            <a:r>
              <a:rPr lang="en-US" dirty="0" smtClean="0"/>
              <a:t>Form Revised 5/30/12</a:t>
            </a:r>
            <a:endParaRPr lang="en-US" dirty="0"/>
          </a:p>
        </p:txBody>
      </p:sp>
    </p:spTree>
    <p:extLst>
      <p:ext uri="{BB962C8B-B14F-4D97-AF65-F5344CB8AC3E}">
        <p14:creationId xmlns:p14="http://schemas.microsoft.com/office/powerpoint/2010/main" val="24214512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2" name="Rectangle 2"/>
          <p:cNvSpPr>
            <a:spLocks noGrp="1" noChangeArrowheads="1"/>
          </p:cNvSpPr>
          <p:nvPr>
            <p:ph type="title"/>
          </p:nvPr>
        </p:nvSpPr>
        <p:spPr bwMode="auto">
          <a:xfrm>
            <a:off x="434975" y="293386"/>
            <a:ext cx="8229600" cy="890587"/>
          </a:xfrm>
          <a:noFill/>
          <a:ln w="12700">
            <a:miter lim="800000"/>
            <a:headEnd/>
            <a:tailEnd/>
          </a:ln>
        </p:spPr>
        <p:txBody>
          <a:bodyPr vert="horz" wrap="none" lIns="91440" tIns="45720" rIns="91440" bIns="45720" numCol="1" anchor="ctr" anchorCtr="0" compatLnSpc="1">
            <a:prstTxWarp prst="textNoShape">
              <a:avLst/>
            </a:prstTxWarp>
          </a:bodyPr>
          <a:lstStyle/>
          <a:p>
            <a:r>
              <a:rPr lang="en-US" sz="2800" b="1" dirty="0" smtClean="0">
                <a:latin typeface="Arial" charset="0"/>
              </a:rPr>
              <a:t>Recommended Future Work</a:t>
            </a:r>
            <a:endParaRPr lang="en-US" sz="2800" dirty="0" smtClean="0">
              <a:latin typeface="Arial" charset="0"/>
            </a:endParaRPr>
          </a:p>
        </p:txBody>
      </p:sp>
      <p:sp>
        <p:nvSpPr>
          <p:cNvPr id="43013" name="Rectangle 3"/>
          <p:cNvSpPr>
            <a:spLocks noGrp="1" noChangeArrowheads="1"/>
          </p:cNvSpPr>
          <p:nvPr>
            <p:ph type="body" sz="half" idx="1"/>
          </p:nvPr>
        </p:nvSpPr>
        <p:spPr>
          <a:xfrm>
            <a:off x="266700" y="1377369"/>
            <a:ext cx="8877300" cy="2749358"/>
          </a:xfrm>
        </p:spPr>
        <p:txBody>
          <a:bodyPr/>
          <a:lstStyle/>
          <a:p>
            <a:r>
              <a:rPr lang="en-US" dirty="0" smtClean="0"/>
              <a:t>Investigation around part-to-part variation should be conducted as shown in this work; a larger impact to BSE prediction was demonstrated than seen in the range calibrations.  </a:t>
            </a:r>
          </a:p>
          <a:p>
            <a:r>
              <a:rPr lang="en-US" dirty="0" smtClean="0"/>
              <a:t>Explore requirements to address part-to-part variation and its impact on charge, discharge, and SOC prediction error.</a:t>
            </a:r>
          </a:p>
          <a:p>
            <a:r>
              <a:rPr lang="en-US" dirty="0" smtClean="0"/>
              <a:t>Recommend a change in IC for the current program to address variation seen in tested part. </a:t>
            </a:r>
          </a:p>
          <a:p>
            <a:pPr marL="0" indent="0">
              <a:buNone/>
            </a:pPr>
            <a:endParaRPr lang="en-US" dirty="0" smtClean="0"/>
          </a:p>
          <a:p>
            <a:endParaRPr lang="en-US" dirty="0" smtClean="0"/>
          </a:p>
          <a:p>
            <a:endParaRPr lang="en-US" dirty="0" smtClean="0"/>
          </a:p>
          <a:p>
            <a:endParaRPr lang="en-US" dirty="0" smtClean="0"/>
          </a:p>
        </p:txBody>
      </p:sp>
      <p:sp>
        <p:nvSpPr>
          <p:cNvPr id="43014" name="AutoShape 4"/>
          <p:cNvSpPr>
            <a:spLocks noChangeArrowheads="1"/>
          </p:cNvSpPr>
          <p:nvPr/>
        </p:nvSpPr>
        <p:spPr bwMode="auto">
          <a:xfrm>
            <a:off x="7280275" y="228600"/>
            <a:ext cx="355600" cy="241300"/>
          </a:xfrm>
          <a:prstGeom prst="flowChartPunchedTape">
            <a:avLst/>
          </a:prstGeom>
          <a:solidFill>
            <a:srgbClr val="00FF00"/>
          </a:solidFill>
          <a:ln w="12700">
            <a:solidFill>
              <a:schemeClr val="tx1"/>
            </a:solidFill>
            <a:miter lim="800000"/>
            <a:headEnd/>
            <a:tailEnd/>
          </a:ln>
        </p:spPr>
        <p:txBody>
          <a:bodyPr wrap="none" anchor="ctr"/>
          <a:lstStyle/>
          <a:p>
            <a:pPr algn="ctr"/>
            <a:r>
              <a:rPr lang="en-US" sz="1000">
                <a:latin typeface="Arial" charset="0"/>
                <a:cs typeface="Arial" charset="0"/>
              </a:rPr>
              <a:t>I</a:t>
            </a:r>
          </a:p>
        </p:txBody>
      </p:sp>
      <p:sp>
        <p:nvSpPr>
          <p:cNvPr id="43015" name="AutoShape 5"/>
          <p:cNvSpPr>
            <a:spLocks noChangeArrowheads="1"/>
          </p:cNvSpPr>
          <p:nvPr/>
        </p:nvSpPr>
        <p:spPr bwMode="auto">
          <a:xfrm>
            <a:off x="7623175" y="228600"/>
            <a:ext cx="355600" cy="241300"/>
          </a:xfrm>
          <a:prstGeom prst="flowChartPunchedTape">
            <a:avLst/>
          </a:prstGeom>
          <a:solidFill>
            <a:srgbClr val="00FF00"/>
          </a:solidFill>
          <a:ln w="12700">
            <a:solidFill>
              <a:schemeClr val="tx1"/>
            </a:solidFill>
            <a:miter lim="800000"/>
            <a:headEnd/>
            <a:tailEnd/>
          </a:ln>
        </p:spPr>
        <p:txBody>
          <a:bodyPr wrap="none" anchor="ctr"/>
          <a:lstStyle/>
          <a:p>
            <a:pPr algn="ctr"/>
            <a:r>
              <a:rPr lang="en-US" sz="1000">
                <a:latin typeface="Arial" charset="0"/>
                <a:cs typeface="Arial" charset="0"/>
              </a:rPr>
              <a:t>D</a:t>
            </a:r>
          </a:p>
        </p:txBody>
      </p:sp>
      <p:sp>
        <p:nvSpPr>
          <p:cNvPr id="43016" name="AutoShape 6"/>
          <p:cNvSpPr>
            <a:spLocks noChangeArrowheads="1"/>
          </p:cNvSpPr>
          <p:nvPr/>
        </p:nvSpPr>
        <p:spPr bwMode="auto">
          <a:xfrm>
            <a:off x="7966075" y="228600"/>
            <a:ext cx="355600" cy="241300"/>
          </a:xfrm>
          <a:prstGeom prst="flowChartPunchedTape">
            <a:avLst/>
          </a:prstGeom>
          <a:solidFill>
            <a:srgbClr val="00FF00"/>
          </a:solidFill>
          <a:ln w="12700">
            <a:solidFill>
              <a:schemeClr val="tx1"/>
            </a:solidFill>
            <a:miter lim="800000"/>
            <a:headEnd/>
            <a:tailEnd/>
          </a:ln>
        </p:spPr>
        <p:txBody>
          <a:bodyPr wrap="none" anchor="ctr"/>
          <a:lstStyle/>
          <a:p>
            <a:pPr algn="ctr"/>
            <a:r>
              <a:rPr lang="en-US" sz="1000">
                <a:latin typeface="Arial" charset="0"/>
                <a:cs typeface="Arial" charset="0"/>
              </a:rPr>
              <a:t>D</a:t>
            </a:r>
          </a:p>
        </p:txBody>
      </p:sp>
      <p:sp>
        <p:nvSpPr>
          <p:cNvPr id="43017" name="AutoShape 7"/>
          <p:cNvSpPr>
            <a:spLocks noChangeArrowheads="1"/>
          </p:cNvSpPr>
          <p:nvPr/>
        </p:nvSpPr>
        <p:spPr bwMode="auto">
          <a:xfrm>
            <a:off x="8308975" y="228600"/>
            <a:ext cx="355600" cy="241300"/>
          </a:xfrm>
          <a:prstGeom prst="flowChartPunchedTape">
            <a:avLst/>
          </a:prstGeom>
          <a:solidFill>
            <a:srgbClr val="00FF00"/>
          </a:solidFill>
          <a:ln w="12700">
            <a:solidFill>
              <a:schemeClr val="tx1"/>
            </a:solidFill>
            <a:miter lim="800000"/>
            <a:headEnd/>
            <a:tailEnd/>
          </a:ln>
        </p:spPr>
        <p:txBody>
          <a:bodyPr wrap="none" anchor="ctr"/>
          <a:lstStyle/>
          <a:p>
            <a:pPr algn="ctr"/>
            <a:r>
              <a:rPr lang="en-US" sz="1000">
                <a:latin typeface="Arial" charset="0"/>
                <a:cs typeface="Arial" charset="0"/>
              </a:rPr>
              <a:t>O</a:t>
            </a:r>
          </a:p>
        </p:txBody>
      </p:sp>
      <p:sp>
        <p:nvSpPr>
          <p:cNvPr id="43018" name="AutoShape 8"/>
          <p:cNvSpPr>
            <a:spLocks noChangeArrowheads="1"/>
          </p:cNvSpPr>
          <p:nvPr/>
        </p:nvSpPr>
        <p:spPr bwMode="auto">
          <a:xfrm>
            <a:off x="8651875" y="228600"/>
            <a:ext cx="355600" cy="241300"/>
          </a:xfrm>
          <a:prstGeom prst="flowChartPunchedTape">
            <a:avLst/>
          </a:prstGeom>
          <a:solidFill>
            <a:schemeClr val="accent2">
              <a:lumMod val="40000"/>
              <a:lumOff val="60000"/>
            </a:schemeClr>
          </a:solidFill>
          <a:ln w="12700">
            <a:solidFill>
              <a:schemeClr val="tx1"/>
            </a:solidFill>
            <a:miter lim="800000"/>
            <a:headEnd/>
            <a:tailEnd/>
          </a:ln>
        </p:spPr>
        <p:txBody>
          <a:bodyPr wrap="none" anchor="ctr"/>
          <a:lstStyle/>
          <a:p>
            <a:pPr algn="ctr"/>
            <a:r>
              <a:rPr lang="en-US" sz="1000" dirty="0">
                <a:latin typeface="Arial" charset="0"/>
                <a:cs typeface="Arial" charset="0"/>
              </a:rPr>
              <a:t>V</a:t>
            </a:r>
          </a:p>
        </p:txBody>
      </p:sp>
      <p:sp>
        <p:nvSpPr>
          <p:cNvPr id="14" name="Slide Number Placeholder 13"/>
          <p:cNvSpPr>
            <a:spLocks noGrp="1"/>
          </p:cNvSpPr>
          <p:nvPr>
            <p:ph type="sldNum" sz="quarter" idx="4294967295"/>
          </p:nvPr>
        </p:nvSpPr>
        <p:spPr>
          <a:xfrm>
            <a:off x="7008813" y="6553200"/>
            <a:ext cx="1905000" cy="304800"/>
          </a:xfrm>
        </p:spPr>
        <p:txBody>
          <a:bodyPr/>
          <a:lstStyle/>
          <a:p>
            <a:pPr>
              <a:defRPr/>
            </a:pPr>
            <a:fld id="{57F27215-C010-4699-9319-7A26BE914955}" type="slidenum">
              <a:rPr lang="en-US" smtClean="0"/>
              <a:pPr>
                <a:defRPr/>
              </a:pPr>
              <a:t>23</a:t>
            </a:fld>
            <a:endParaRPr lang="en-US"/>
          </a:p>
        </p:txBody>
      </p:sp>
      <p:sp>
        <p:nvSpPr>
          <p:cNvPr id="15" name="Footer Placeholder 14"/>
          <p:cNvSpPr>
            <a:spLocks noGrp="1"/>
          </p:cNvSpPr>
          <p:nvPr>
            <p:ph type="ftr" sz="quarter" idx="4294967295"/>
          </p:nvPr>
        </p:nvSpPr>
        <p:spPr>
          <a:xfrm>
            <a:off x="3314700" y="6488621"/>
            <a:ext cx="2514600" cy="304800"/>
          </a:xfrm>
          <a:prstGeom prst="rect">
            <a:avLst/>
          </a:prstGeom>
        </p:spPr>
        <p:txBody>
          <a:bodyPr/>
          <a:lstStyle/>
          <a:p>
            <a:r>
              <a:rPr lang="en-US" smtClean="0"/>
              <a:t>2012 Copyright General Motors - GM Information</a:t>
            </a:r>
            <a:endParaRPr lang="en-US" dirty="0"/>
          </a:p>
        </p:txBody>
      </p:sp>
      <p:sp>
        <p:nvSpPr>
          <p:cNvPr id="17" name="Date Placeholder 16"/>
          <p:cNvSpPr>
            <a:spLocks noGrp="1"/>
          </p:cNvSpPr>
          <p:nvPr>
            <p:ph type="dt" sz="half" idx="4294967295"/>
          </p:nvPr>
        </p:nvSpPr>
        <p:spPr>
          <a:xfrm>
            <a:off x="253778" y="6488621"/>
            <a:ext cx="2475774" cy="269791"/>
          </a:xfrm>
          <a:prstGeom prst="rect">
            <a:avLst/>
          </a:prstGeom>
        </p:spPr>
        <p:txBody>
          <a:bodyPr/>
          <a:lstStyle/>
          <a:p>
            <a:r>
              <a:rPr lang="en-US" dirty="0" smtClean="0"/>
              <a:t>Form Revised 5/30/12</a:t>
            </a:r>
            <a:endParaRPr lang="en-US" dirty="0"/>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6" name="Rectangle 2"/>
          <p:cNvSpPr>
            <a:spLocks noGrp="1" noChangeArrowheads="1"/>
          </p:cNvSpPr>
          <p:nvPr>
            <p:ph type="title"/>
          </p:nvPr>
        </p:nvSpPr>
        <p:spPr bwMode="auto">
          <a:xfrm>
            <a:off x="371475" y="349250"/>
            <a:ext cx="7772400" cy="474662"/>
          </a:xfrm>
          <a:noFill/>
          <a:ln>
            <a:miter lim="800000"/>
            <a:headEnd/>
            <a:tailEnd/>
          </a:ln>
        </p:spPr>
        <p:txBody>
          <a:bodyPr vert="horz" wrap="square" lIns="91440" tIns="45720" rIns="91440" bIns="45720" numCol="1" anchor="t" anchorCtr="0" compatLnSpc="1">
            <a:prstTxWarp prst="textNoShape">
              <a:avLst/>
            </a:prstTxWarp>
          </a:bodyPr>
          <a:lstStyle/>
          <a:p>
            <a:r>
              <a:rPr lang="en-US" sz="2800" b="1" dirty="0" smtClean="0">
                <a:latin typeface="Arial" charset="0"/>
              </a:rPr>
              <a:t>Implementation</a:t>
            </a:r>
          </a:p>
        </p:txBody>
      </p:sp>
      <p:sp>
        <p:nvSpPr>
          <p:cNvPr id="44037" name="Rectangle 3"/>
          <p:cNvSpPr>
            <a:spLocks noGrp="1" noChangeArrowheads="1"/>
          </p:cNvSpPr>
          <p:nvPr>
            <p:ph type="body" idx="1"/>
          </p:nvPr>
        </p:nvSpPr>
        <p:spPr>
          <a:xfrm>
            <a:off x="469900" y="1156243"/>
            <a:ext cx="8016875" cy="4295433"/>
          </a:xfrm>
        </p:spPr>
        <p:txBody>
          <a:bodyPr/>
          <a:lstStyle/>
          <a:p>
            <a:r>
              <a:rPr lang="en-US" sz="1800" b="0" dirty="0" smtClean="0"/>
              <a:t>No changes to the calibration are proposed as a result of this study.</a:t>
            </a:r>
          </a:p>
          <a:p>
            <a:r>
              <a:rPr lang="en-US" sz="1800" b="0" dirty="0" smtClean="0"/>
              <a:t>Possible changes to the current sensor hall-effect IC will be investigated by Hannah Bence and Andrew </a:t>
            </a:r>
            <a:r>
              <a:rPr lang="en-US" sz="1800" b="0" dirty="0" err="1" smtClean="0"/>
              <a:t>Meintz</a:t>
            </a:r>
            <a:r>
              <a:rPr lang="en-US" sz="1800" b="0" dirty="0"/>
              <a:t> </a:t>
            </a:r>
            <a:r>
              <a:rPr lang="en-US" sz="1800" b="0" dirty="0" smtClean="0"/>
              <a:t>and will be reviewed in the  BAS3 and HEV4 PDTs.</a:t>
            </a:r>
          </a:p>
          <a:p>
            <a:pPr marL="0" indent="0">
              <a:buNone/>
            </a:pPr>
            <a:endParaRPr lang="en-US" sz="1800" b="0" dirty="0" smtClean="0"/>
          </a:p>
          <a:p>
            <a:endParaRPr lang="en-US" sz="1800" b="0" dirty="0" smtClean="0"/>
          </a:p>
        </p:txBody>
      </p:sp>
      <p:sp>
        <p:nvSpPr>
          <p:cNvPr id="44038" name="AutoShape 4"/>
          <p:cNvSpPr>
            <a:spLocks noChangeArrowheads="1"/>
          </p:cNvSpPr>
          <p:nvPr/>
        </p:nvSpPr>
        <p:spPr bwMode="auto">
          <a:xfrm>
            <a:off x="7280275" y="228600"/>
            <a:ext cx="355600" cy="241300"/>
          </a:xfrm>
          <a:prstGeom prst="flowChartPunchedTape">
            <a:avLst/>
          </a:prstGeom>
          <a:solidFill>
            <a:srgbClr val="00FF00"/>
          </a:solidFill>
          <a:ln w="12700">
            <a:solidFill>
              <a:schemeClr val="tx1"/>
            </a:solidFill>
            <a:miter lim="800000"/>
            <a:headEnd/>
            <a:tailEnd/>
          </a:ln>
        </p:spPr>
        <p:txBody>
          <a:bodyPr wrap="none" anchor="ctr"/>
          <a:lstStyle/>
          <a:p>
            <a:pPr algn="ctr"/>
            <a:r>
              <a:rPr lang="en-US" sz="1000">
                <a:latin typeface="Arial" charset="0"/>
                <a:cs typeface="Arial" charset="0"/>
              </a:rPr>
              <a:t>I</a:t>
            </a:r>
          </a:p>
        </p:txBody>
      </p:sp>
      <p:sp>
        <p:nvSpPr>
          <p:cNvPr id="44039" name="AutoShape 5"/>
          <p:cNvSpPr>
            <a:spLocks noChangeArrowheads="1"/>
          </p:cNvSpPr>
          <p:nvPr/>
        </p:nvSpPr>
        <p:spPr bwMode="auto">
          <a:xfrm>
            <a:off x="7623175" y="228600"/>
            <a:ext cx="355600" cy="241300"/>
          </a:xfrm>
          <a:prstGeom prst="flowChartPunchedTape">
            <a:avLst/>
          </a:prstGeom>
          <a:solidFill>
            <a:srgbClr val="00FF00"/>
          </a:solidFill>
          <a:ln w="12700">
            <a:solidFill>
              <a:schemeClr val="tx1"/>
            </a:solidFill>
            <a:miter lim="800000"/>
            <a:headEnd/>
            <a:tailEnd/>
          </a:ln>
        </p:spPr>
        <p:txBody>
          <a:bodyPr wrap="none" anchor="ctr"/>
          <a:lstStyle/>
          <a:p>
            <a:pPr algn="ctr"/>
            <a:r>
              <a:rPr lang="en-US" sz="1000">
                <a:latin typeface="Arial" charset="0"/>
                <a:cs typeface="Arial" charset="0"/>
              </a:rPr>
              <a:t>D</a:t>
            </a:r>
          </a:p>
        </p:txBody>
      </p:sp>
      <p:sp>
        <p:nvSpPr>
          <p:cNvPr id="44040" name="AutoShape 6"/>
          <p:cNvSpPr>
            <a:spLocks noChangeArrowheads="1"/>
          </p:cNvSpPr>
          <p:nvPr/>
        </p:nvSpPr>
        <p:spPr bwMode="auto">
          <a:xfrm>
            <a:off x="7966075" y="228600"/>
            <a:ext cx="355600" cy="241300"/>
          </a:xfrm>
          <a:prstGeom prst="flowChartPunchedTape">
            <a:avLst/>
          </a:prstGeom>
          <a:solidFill>
            <a:srgbClr val="00FF00"/>
          </a:solidFill>
          <a:ln w="12700">
            <a:solidFill>
              <a:schemeClr val="tx1"/>
            </a:solidFill>
            <a:miter lim="800000"/>
            <a:headEnd/>
            <a:tailEnd/>
          </a:ln>
        </p:spPr>
        <p:txBody>
          <a:bodyPr wrap="none" anchor="ctr"/>
          <a:lstStyle/>
          <a:p>
            <a:pPr algn="ctr"/>
            <a:r>
              <a:rPr lang="en-US" sz="1000">
                <a:latin typeface="Arial" charset="0"/>
                <a:cs typeface="Arial" charset="0"/>
              </a:rPr>
              <a:t>D</a:t>
            </a:r>
          </a:p>
        </p:txBody>
      </p:sp>
      <p:sp>
        <p:nvSpPr>
          <p:cNvPr id="44041" name="AutoShape 7"/>
          <p:cNvSpPr>
            <a:spLocks noChangeArrowheads="1"/>
          </p:cNvSpPr>
          <p:nvPr/>
        </p:nvSpPr>
        <p:spPr bwMode="auto">
          <a:xfrm>
            <a:off x="8308975" y="228600"/>
            <a:ext cx="355600" cy="241300"/>
          </a:xfrm>
          <a:prstGeom prst="flowChartPunchedTape">
            <a:avLst/>
          </a:prstGeom>
          <a:solidFill>
            <a:srgbClr val="00FF00"/>
          </a:solidFill>
          <a:ln w="12700">
            <a:solidFill>
              <a:schemeClr val="tx1"/>
            </a:solidFill>
            <a:miter lim="800000"/>
            <a:headEnd/>
            <a:tailEnd/>
          </a:ln>
        </p:spPr>
        <p:txBody>
          <a:bodyPr wrap="none" anchor="ctr"/>
          <a:lstStyle/>
          <a:p>
            <a:pPr algn="ctr"/>
            <a:r>
              <a:rPr lang="en-US" sz="1000">
                <a:latin typeface="Arial" charset="0"/>
                <a:cs typeface="Arial" charset="0"/>
              </a:rPr>
              <a:t>O</a:t>
            </a:r>
          </a:p>
        </p:txBody>
      </p:sp>
      <p:sp>
        <p:nvSpPr>
          <p:cNvPr id="44042" name="AutoShape 8"/>
          <p:cNvSpPr>
            <a:spLocks noChangeArrowheads="1"/>
          </p:cNvSpPr>
          <p:nvPr/>
        </p:nvSpPr>
        <p:spPr bwMode="auto">
          <a:xfrm>
            <a:off x="8651875" y="228600"/>
            <a:ext cx="355600" cy="241300"/>
          </a:xfrm>
          <a:prstGeom prst="flowChartPunchedTape">
            <a:avLst/>
          </a:prstGeom>
          <a:solidFill>
            <a:srgbClr val="00FF00"/>
          </a:solidFill>
          <a:ln w="12700">
            <a:solidFill>
              <a:schemeClr val="tx1"/>
            </a:solidFill>
            <a:miter lim="800000"/>
            <a:headEnd/>
            <a:tailEnd/>
          </a:ln>
        </p:spPr>
        <p:txBody>
          <a:bodyPr wrap="none" anchor="ctr"/>
          <a:lstStyle/>
          <a:p>
            <a:pPr algn="ctr"/>
            <a:r>
              <a:rPr lang="en-US" sz="1000">
                <a:latin typeface="Arial" charset="0"/>
                <a:cs typeface="Arial" charset="0"/>
              </a:rPr>
              <a:t>V</a:t>
            </a:r>
          </a:p>
        </p:txBody>
      </p:sp>
      <p:sp>
        <p:nvSpPr>
          <p:cNvPr id="14" name="Slide Number Placeholder 13"/>
          <p:cNvSpPr>
            <a:spLocks noGrp="1"/>
          </p:cNvSpPr>
          <p:nvPr>
            <p:ph type="sldNum" sz="quarter" idx="4294967295"/>
          </p:nvPr>
        </p:nvSpPr>
        <p:spPr>
          <a:xfrm>
            <a:off x="7008813" y="6553200"/>
            <a:ext cx="1905000" cy="304800"/>
          </a:xfrm>
        </p:spPr>
        <p:txBody>
          <a:bodyPr/>
          <a:lstStyle/>
          <a:p>
            <a:fld id="{34F5EBBD-115B-4512-AEF9-680DD32D1E53}" type="slidenum">
              <a:rPr lang="en-US" smtClean="0"/>
              <a:pPr/>
              <a:t>24</a:t>
            </a:fld>
            <a:endParaRPr lang="en-US"/>
          </a:p>
        </p:txBody>
      </p:sp>
      <p:sp>
        <p:nvSpPr>
          <p:cNvPr id="15" name="Footer Placeholder 14"/>
          <p:cNvSpPr>
            <a:spLocks noGrp="1"/>
          </p:cNvSpPr>
          <p:nvPr>
            <p:ph type="ftr" sz="quarter" idx="4294967295"/>
          </p:nvPr>
        </p:nvSpPr>
        <p:spPr>
          <a:xfrm>
            <a:off x="3314700" y="6553200"/>
            <a:ext cx="2514600" cy="304800"/>
          </a:xfrm>
          <a:prstGeom prst="rect">
            <a:avLst/>
          </a:prstGeom>
        </p:spPr>
        <p:txBody>
          <a:bodyPr/>
          <a:lstStyle/>
          <a:p>
            <a:r>
              <a:rPr lang="en-US" smtClean="0"/>
              <a:t>2012 Copyright General Motors - GM Information</a:t>
            </a:r>
            <a:endParaRPr lang="en-US" dirty="0"/>
          </a:p>
        </p:txBody>
      </p:sp>
      <p:sp>
        <p:nvSpPr>
          <p:cNvPr id="17" name="Date Placeholder 16"/>
          <p:cNvSpPr>
            <a:spLocks noGrp="1"/>
          </p:cNvSpPr>
          <p:nvPr>
            <p:ph type="dt" sz="half" idx="4294967295"/>
          </p:nvPr>
        </p:nvSpPr>
        <p:spPr>
          <a:xfrm>
            <a:off x="247650" y="6350000"/>
            <a:ext cx="3022600" cy="304800"/>
          </a:xfrm>
          <a:prstGeom prst="rect">
            <a:avLst/>
          </a:prstGeom>
        </p:spPr>
        <p:txBody>
          <a:bodyPr/>
          <a:lstStyle/>
          <a:p>
            <a:r>
              <a:rPr lang="en-US" dirty="0" smtClean="0"/>
              <a:t>Form Revised 5/30/12</a:t>
            </a:r>
            <a:endParaRPr lang="en-US" dirty="0"/>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2" name="Rectangle 2"/>
          <p:cNvSpPr>
            <a:spLocks noGrp="1" noChangeArrowheads="1"/>
          </p:cNvSpPr>
          <p:nvPr>
            <p:ph type="title"/>
          </p:nvPr>
        </p:nvSpPr>
        <p:spPr bwMode="auto">
          <a:xfrm>
            <a:off x="457200" y="274638"/>
            <a:ext cx="8229600" cy="709210"/>
          </a:xfrm>
          <a:noFill/>
          <a:ln w="12700">
            <a:miter lim="800000"/>
            <a:headEnd/>
            <a:tailEnd/>
          </a:ln>
        </p:spPr>
        <p:txBody>
          <a:bodyPr vert="horz" wrap="none" lIns="91440" tIns="45720" rIns="91440" bIns="45720" numCol="1" anchor="ctr" anchorCtr="0" compatLnSpc="1">
            <a:prstTxWarp prst="textNoShape">
              <a:avLst/>
            </a:prstTxWarp>
          </a:bodyPr>
          <a:lstStyle/>
          <a:p>
            <a:r>
              <a:rPr lang="en-US" sz="2800" b="1" dirty="0" smtClean="0">
                <a:latin typeface="Arial" charset="0"/>
              </a:rPr>
              <a:t>Knowledge Capture &amp; Share</a:t>
            </a:r>
            <a:endParaRPr lang="en-US" sz="2800" dirty="0" smtClean="0">
              <a:latin typeface="Arial" charset="0"/>
            </a:endParaRPr>
          </a:p>
        </p:txBody>
      </p:sp>
      <p:sp>
        <p:nvSpPr>
          <p:cNvPr id="48134" name="AutoShape 93"/>
          <p:cNvSpPr>
            <a:spLocks noChangeArrowheads="1"/>
          </p:cNvSpPr>
          <p:nvPr/>
        </p:nvSpPr>
        <p:spPr bwMode="auto">
          <a:xfrm>
            <a:off x="7280275" y="228600"/>
            <a:ext cx="355600" cy="241300"/>
          </a:xfrm>
          <a:prstGeom prst="flowChartPunchedTape">
            <a:avLst/>
          </a:prstGeom>
          <a:solidFill>
            <a:srgbClr val="00FF00"/>
          </a:solidFill>
          <a:ln w="12700">
            <a:solidFill>
              <a:schemeClr val="tx1"/>
            </a:solidFill>
            <a:miter lim="800000"/>
            <a:headEnd/>
            <a:tailEnd/>
          </a:ln>
        </p:spPr>
        <p:txBody>
          <a:bodyPr wrap="none" anchor="ctr"/>
          <a:lstStyle/>
          <a:p>
            <a:pPr algn="ctr"/>
            <a:r>
              <a:rPr lang="en-US" sz="1000">
                <a:latin typeface="Arial" charset="0"/>
                <a:cs typeface="Arial" charset="0"/>
              </a:rPr>
              <a:t>I</a:t>
            </a:r>
          </a:p>
        </p:txBody>
      </p:sp>
      <p:sp>
        <p:nvSpPr>
          <p:cNvPr id="48135" name="AutoShape 94"/>
          <p:cNvSpPr>
            <a:spLocks noChangeArrowheads="1"/>
          </p:cNvSpPr>
          <p:nvPr/>
        </p:nvSpPr>
        <p:spPr bwMode="auto">
          <a:xfrm>
            <a:off x="7623175" y="228600"/>
            <a:ext cx="355600" cy="241300"/>
          </a:xfrm>
          <a:prstGeom prst="flowChartPunchedTape">
            <a:avLst/>
          </a:prstGeom>
          <a:solidFill>
            <a:srgbClr val="00FF00"/>
          </a:solidFill>
          <a:ln w="12700">
            <a:solidFill>
              <a:schemeClr val="tx1"/>
            </a:solidFill>
            <a:miter lim="800000"/>
            <a:headEnd/>
            <a:tailEnd/>
          </a:ln>
        </p:spPr>
        <p:txBody>
          <a:bodyPr wrap="none" anchor="ctr"/>
          <a:lstStyle/>
          <a:p>
            <a:pPr algn="ctr"/>
            <a:r>
              <a:rPr lang="en-US" sz="1000">
                <a:latin typeface="Arial" charset="0"/>
                <a:cs typeface="Arial" charset="0"/>
              </a:rPr>
              <a:t>D</a:t>
            </a:r>
          </a:p>
        </p:txBody>
      </p:sp>
      <p:sp>
        <p:nvSpPr>
          <p:cNvPr id="48136" name="AutoShape 95"/>
          <p:cNvSpPr>
            <a:spLocks noChangeArrowheads="1"/>
          </p:cNvSpPr>
          <p:nvPr/>
        </p:nvSpPr>
        <p:spPr bwMode="auto">
          <a:xfrm>
            <a:off x="7966075" y="228600"/>
            <a:ext cx="355600" cy="241300"/>
          </a:xfrm>
          <a:prstGeom prst="flowChartPunchedTape">
            <a:avLst/>
          </a:prstGeom>
          <a:solidFill>
            <a:srgbClr val="00FF00"/>
          </a:solidFill>
          <a:ln w="12700">
            <a:solidFill>
              <a:schemeClr val="tx1"/>
            </a:solidFill>
            <a:miter lim="800000"/>
            <a:headEnd/>
            <a:tailEnd/>
          </a:ln>
        </p:spPr>
        <p:txBody>
          <a:bodyPr wrap="none" anchor="ctr"/>
          <a:lstStyle/>
          <a:p>
            <a:pPr algn="ctr"/>
            <a:r>
              <a:rPr lang="en-US" sz="1000">
                <a:latin typeface="Arial" charset="0"/>
                <a:cs typeface="Arial" charset="0"/>
              </a:rPr>
              <a:t>D</a:t>
            </a:r>
          </a:p>
        </p:txBody>
      </p:sp>
      <p:sp>
        <p:nvSpPr>
          <p:cNvPr id="48137" name="AutoShape 96"/>
          <p:cNvSpPr>
            <a:spLocks noChangeArrowheads="1"/>
          </p:cNvSpPr>
          <p:nvPr/>
        </p:nvSpPr>
        <p:spPr bwMode="auto">
          <a:xfrm>
            <a:off x="8308975" y="228600"/>
            <a:ext cx="355600" cy="241300"/>
          </a:xfrm>
          <a:prstGeom prst="flowChartPunchedTape">
            <a:avLst/>
          </a:prstGeom>
          <a:solidFill>
            <a:srgbClr val="00FF00"/>
          </a:solidFill>
          <a:ln w="12700">
            <a:solidFill>
              <a:schemeClr val="tx1"/>
            </a:solidFill>
            <a:miter lim="800000"/>
            <a:headEnd/>
            <a:tailEnd/>
          </a:ln>
        </p:spPr>
        <p:txBody>
          <a:bodyPr wrap="none" anchor="ctr"/>
          <a:lstStyle/>
          <a:p>
            <a:pPr algn="ctr"/>
            <a:r>
              <a:rPr lang="en-US" sz="1000">
                <a:latin typeface="Arial" charset="0"/>
                <a:cs typeface="Arial" charset="0"/>
              </a:rPr>
              <a:t>O</a:t>
            </a:r>
          </a:p>
        </p:txBody>
      </p:sp>
      <p:sp>
        <p:nvSpPr>
          <p:cNvPr id="48138" name="AutoShape 97"/>
          <p:cNvSpPr>
            <a:spLocks noChangeArrowheads="1"/>
          </p:cNvSpPr>
          <p:nvPr/>
        </p:nvSpPr>
        <p:spPr bwMode="auto">
          <a:xfrm>
            <a:off x="8651875" y="228600"/>
            <a:ext cx="355600" cy="241300"/>
          </a:xfrm>
          <a:prstGeom prst="flowChartPunchedTape">
            <a:avLst/>
          </a:prstGeom>
          <a:solidFill>
            <a:srgbClr val="00FF00"/>
          </a:solidFill>
          <a:ln w="12700">
            <a:solidFill>
              <a:schemeClr val="tx1"/>
            </a:solidFill>
            <a:miter lim="800000"/>
            <a:headEnd/>
            <a:tailEnd/>
          </a:ln>
        </p:spPr>
        <p:txBody>
          <a:bodyPr wrap="none" anchor="ctr"/>
          <a:lstStyle/>
          <a:p>
            <a:pPr algn="ctr"/>
            <a:r>
              <a:rPr lang="en-US" sz="1000">
                <a:latin typeface="Arial" charset="0"/>
                <a:cs typeface="Arial" charset="0"/>
              </a:rPr>
              <a:t>V</a:t>
            </a:r>
          </a:p>
        </p:txBody>
      </p:sp>
      <p:sp>
        <p:nvSpPr>
          <p:cNvPr id="14" name="Rectangle 3"/>
          <p:cNvSpPr>
            <a:spLocks noGrp="1" noChangeArrowheads="1"/>
          </p:cNvSpPr>
          <p:nvPr>
            <p:ph type="body" sz="half" idx="1"/>
          </p:nvPr>
        </p:nvSpPr>
        <p:spPr>
          <a:xfrm>
            <a:off x="474561" y="1063646"/>
            <a:ext cx="7847113" cy="1459635"/>
          </a:xfrm>
        </p:spPr>
        <p:txBody>
          <a:bodyPr/>
          <a:lstStyle/>
          <a:p>
            <a:pPr lvl="0">
              <a:lnSpc>
                <a:spcPct val="90000"/>
              </a:lnSpc>
              <a:spcBef>
                <a:spcPct val="0"/>
              </a:spcBef>
              <a:buSzTx/>
              <a:defRPr/>
            </a:pPr>
            <a:r>
              <a:rPr lang="en-US" sz="1800" b="0" dirty="0" smtClean="0"/>
              <a:t>This DFSS project will be reviewed in the Global Battery Systems team meeting. </a:t>
            </a:r>
          </a:p>
          <a:p>
            <a:r>
              <a:rPr lang="en-US" sz="1800" b="0" dirty="0" smtClean="0"/>
              <a:t>Potential future update to requirements to capture effect of part-to-part variation will be suggested and reviewed within the systems engineering group.  Updates to be included in RESS SSTS.</a:t>
            </a:r>
          </a:p>
          <a:p>
            <a:endParaRPr lang="en-US" sz="1800" b="0" dirty="0" smtClean="0"/>
          </a:p>
          <a:p>
            <a:endParaRPr lang="en-US" sz="1800" b="0" dirty="0" smtClean="0"/>
          </a:p>
          <a:p>
            <a:endParaRPr lang="en-US" sz="1800" b="0" dirty="0" smtClean="0"/>
          </a:p>
        </p:txBody>
      </p:sp>
      <p:sp>
        <p:nvSpPr>
          <p:cNvPr id="12" name="Slide Number Placeholder 11"/>
          <p:cNvSpPr>
            <a:spLocks noGrp="1"/>
          </p:cNvSpPr>
          <p:nvPr>
            <p:ph type="sldNum" sz="quarter" idx="4294967295"/>
          </p:nvPr>
        </p:nvSpPr>
        <p:spPr>
          <a:xfrm>
            <a:off x="7008813" y="6553200"/>
            <a:ext cx="1905000" cy="304800"/>
          </a:xfrm>
        </p:spPr>
        <p:txBody>
          <a:bodyPr/>
          <a:lstStyle/>
          <a:p>
            <a:pPr>
              <a:defRPr/>
            </a:pPr>
            <a:fld id="{57F27215-C010-4699-9319-7A26BE914955}" type="slidenum">
              <a:rPr lang="en-US" smtClean="0"/>
              <a:pPr>
                <a:defRPr/>
              </a:pPr>
              <a:t>25</a:t>
            </a:fld>
            <a:endParaRPr lang="en-US"/>
          </a:p>
        </p:txBody>
      </p:sp>
      <p:sp>
        <p:nvSpPr>
          <p:cNvPr id="13" name="Footer Placeholder 12"/>
          <p:cNvSpPr>
            <a:spLocks noGrp="1"/>
          </p:cNvSpPr>
          <p:nvPr>
            <p:ph type="ftr" sz="quarter" idx="4294967295"/>
          </p:nvPr>
        </p:nvSpPr>
        <p:spPr>
          <a:xfrm>
            <a:off x="3314700" y="6488621"/>
            <a:ext cx="2514600" cy="304800"/>
          </a:xfrm>
          <a:prstGeom prst="rect">
            <a:avLst/>
          </a:prstGeom>
        </p:spPr>
        <p:txBody>
          <a:bodyPr/>
          <a:lstStyle/>
          <a:p>
            <a:r>
              <a:rPr lang="en-US" smtClean="0"/>
              <a:t>2012 Copyright General Motors - GM Information</a:t>
            </a:r>
            <a:endParaRPr lang="en-US" dirty="0"/>
          </a:p>
        </p:txBody>
      </p:sp>
      <p:sp>
        <p:nvSpPr>
          <p:cNvPr id="16" name="Date Placeholder 15"/>
          <p:cNvSpPr>
            <a:spLocks noGrp="1"/>
          </p:cNvSpPr>
          <p:nvPr>
            <p:ph type="dt" sz="half" idx="4294967295"/>
          </p:nvPr>
        </p:nvSpPr>
        <p:spPr>
          <a:xfrm>
            <a:off x="253778" y="6488621"/>
            <a:ext cx="2475774" cy="269791"/>
          </a:xfrm>
          <a:prstGeom prst="rect">
            <a:avLst/>
          </a:prstGeom>
        </p:spPr>
        <p:txBody>
          <a:bodyPr/>
          <a:lstStyle/>
          <a:p>
            <a:r>
              <a:rPr lang="en-US" dirty="0" smtClean="0"/>
              <a:t>Form Revised 5/30/12</a:t>
            </a:r>
            <a:endParaRPr lang="en-US" dirty="0"/>
          </a:p>
        </p:txBody>
      </p:sp>
      <p:sp>
        <p:nvSpPr>
          <p:cNvPr id="2" name="TextBox 1"/>
          <p:cNvSpPr txBox="1"/>
          <p:nvPr/>
        </p:nvSpPr>
        <p:spPr>
          <a:xfrm>
            <a:off x="1108138" y="6188885"/>
            <a:ext cx="6804042" cy="276999"/>
          </a:xfrm>
          <a:prstGeom prst="rect">
            <a:avLst/>
          </a:prstGeom>
          <a:noFill/>
          <a:ln>
            <a:solidFill>
              <a:schemeClr val="tx1"/>
            </a:solidFill>
          </a:ln>
        </p:spPr>
        <p:txBody>
          <a:bodyPr wrap="none" rtlCol="0">
            <a:spAutoFit/>
          </a:bodyPr>
          <a:lstStyle/>
          <a:p>
            <a:r>
              <a:rPr lang="en-US" sz="1200" dirty="0" smtClean="0">
                <a:solidFill>
                  <a:srgbClr val="FF0000"/>
                </a:solidFill>
              </a:rPr>
              <a:t>It is important to post the completed DFSS Project within your organization for knowledge share. </a:t>
            </a: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80" name="Rectangle 2"/>
          <p:cNvSpPr>
            <a:spLocks noGrp="1" noChangeArrowheads="1"/>
          </p:cNvSpPr>
          <p:nvPr>
            <p:ph type="title"/>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sz="2800" b="1" smtClean="0">
                <a:latin typeface="Arial" charset="0"/>
              </a:rPr>
              <a:t>Summary</a:t>
            </a:r>
          </a:p>
        </p:txBody>
      </p:sp>
      <p:sp>
        <p:nvSpPr>
          <p:cNvPr id="50181" name="Rectangle 3"/>
          <p:cNvSpPr>
            <a:spLocks noGrp="1" noChangeArrowheads="1"/>
          </p:cNvSpPr>
          <p:nvPr>
            <p:ph type="body" idx="1"/>
          </p:nvPr>
        </p:nvSpPr>
        <p:spPr>
          <a:xfrm>
            <a:off x="781773" y="936324"/>
            <a:ext cx="7772400" cy="4949825"/>
          </a:xfrm>
        </p:spPr>
        <p:txBody>
          <a:bodyPr/>
          <a:lstStyle/>
          <a:p>
            <a:r>
              <a:rPr lang="en-US" b="0" dirty="0" smtClean="0"/>
              <a:t>This study demonstrated the effect of changing the calibration to reduce the current sensor range was not beneficial for the BAS3 and HEV4 programs.</a:t>
            </a:r>
          </a:p>
          <a:p>
            <a:r>
              <a:rPr lang="en-US" b="0" dirty="0" smtClean="0"/>
              <a:t>Study appropriately demonstrated a method to analyze the range effects on the BSE and no range reduction benefit was identified. However, this study uncovered a need to better define requirements for part variation which was not completely understood before.   </a:t>
            </a:r>
          </a:p>
          <a:p>
            <a:r>
              <a:rPr lang="en-US" b="0" dirty="0" smtClean="0"/>
              <a:t>Analysis of the data was time consuming and would require additional resources.</a:t>
            </a:r>
          </a:p>
        </p:txBody>
      </p:sp>
      <p:sp>
        <p:nvSpPr>
          <p:cNvPr id="7" name="Slide Number Placeholder 6"/>
          <p:cNvSpPr>
            <a:spLocks noGrp="1"/>
          </p:cNvSpPr>
          <p:nvPr>
            <p:ph type="sldNum" sz="quarter" idx="4294967295"/>
          </p:nvPr>
        </p:nvSpPr>
        <p:spPr>
          <a:xfrm>
            <a:off x="7008813" y="6553200"/>
            <a:ext cx="1905000" cy="304800"/>
          </a:xfrm>
        </p:spPr>
        <p:txBody>
          <a:bodyPr/>
          <a:lstStyle/>
          <a:p>
            <a:fld id="{34F5EBBD-115B-4512-AEF9-680DD32D1E53}" type="slidenum">
              <a:rPr lang="en-US" smtClean="0"/>
              <a:pPr/>
              <a:t>26</a:t>
            </a:fld>
            <a:endParaRPr lang="en-US"/>
          </a:p>
        </p:txBody>
      </p:sp>
      <p:sp>
        <p:nvSpPr>
          <p:cNvPr id="8" name="Footer Placeholder 7"/>
          <p:cNvSpPr>
            <a:spLocks noGrp="1"/>
          </p:cNvSpPr>
          <p:nvPr>
            <p:ph type="ftr" sz="quarter" idx="4294967295"/>
          </p:nvPr>
        </p:nvSpPr>
        <p:spPr>
          <a:xfrm>
            <a:off x="3314700" y="6553200"/>
            <a:ext cx="2514600" cy="304800"/>
          </a:xfrm>
          <a:prstGeom prst="rect">
            <a:avLst/>
          </a:prstGeom>
        </p:spPr>
        <p:txBody>
          <a:bodyPr/>
          <a:lstStyle/>
          <a:p>
            <a:r>
              <a:rPr lang="en-US" smtClean="0"/>
              <a:t>2012 Copyright General Motors - GM Information</a:t>
            </a:r>
            <a:endParaRPr lang="en-US" dirty="0"/>
          </a:p>
        </p:txBody>
      </p:sp>
      <p:sp>
        <p:nvSpPr>
          <p:cNvPr id="10" name="Date Placeholder 9"/>
          <p:cNvSpPr>
            <a:spLocks noGrp="1"/>
          </p:cNvSpPr>
          <p:nvPr>
            <p:ph type="dt" sz="half" idx="4294967295"/>
          </p:nvPr>
        </p:nvSpPr>
        <p:spPr>
          <a:xfrm>
            <a:off x="247650" y="6350000"/>
            <a:ext cx="3022600" cy="304800"/>
          </a:xfrm>
          <a:prstGeom prst="rect">
            <a:avLst/>
          </a:prstGeom>
        </p:spPr>
        <p:txBody>
          <a:bodyPr/>
          <a:lstStyle/>
          <a:p>
            <a:r>
              <a:rPr lang="en-US" dirty="0" smtClean="0"/>
              <a:t>Form Revised 5/30/12</a:t>
            </a:r>
            <a:endParaRPr lang="en-US" dirty="0"/>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Back-up Analysis</a:t>
            </a:r>
            <a:endParaRPr lang="en-US" dirty="0"/>
          </a:p>
        </p:txBody>
      </p:sp>
    </p:spTree>
    <p:extLst>
      <p:ext uri="{BB962C8B-B14F-4D97-AF65-F5344CB8AC3E}">
        <p14:creationId xmlns:p14="http://schemas.microsoft.com/office/powerpoint/2010/main" val="11393366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5" name="표 44"/>
          <p:cNvGraphicFramePr>
            <a:graphicFrameLocks noGrp="1"/>
          </p:cNvGraphicFramePr>
          <p:nvPr>
            <p:extLst>
              <p:ext uri="{D42A27DB-BD31-4B8C-83A1-F6EECF244321}">
                <p14:modId xmlns:p14="http://schemas.microsoft.com/office/powerpoint/2010/main" val="3703489287"/>
              </p:ext>
            </p:extLst>
          </p:nvPr>
        </p:nvGraphicFramePr>
        <p:xfrm>
          <a:off x="169821" y="1147739"/>
          <a:ext cx="8791575" cy="5289574"/>
        </p:xfrm>
        <a:graphic>
          <a:graphicData uri="http://schemas.openxmlformats.org/drawingml/2006/table">
            <a:tbl>
              <a:tblPr/>
              <a:tblGrid>
                <a:gridCol w="4427538"/>
                <a:gridCol w="4364037"/>
              </a:tblGrid>
              <a:tr h="347635">
                <a:tc>
                  <a:txBody>
                    <a:bodyPr/>
                    <a:lstStyle/>
                    <a:p>
                      <a:pPr marL="0" marR="0" lvl="0" indent="0" algn="l" defTabSz="914400" rtl="0" eaLnBrk="1" fontAlgn="base" latinLnBrk="1" hangingPunct="1">
                        <a:lnSpc>
                          <a:spcPct val="100000"/>
                        </a:lnSpc>
                        <a:spcBef>
                          <a:spcPct val="0"/>
                        </a:spcBef>
                        <a:spcAft>
                          <a:spcPct val="0"/>
                        </a:spcAft>
                        <a:buClrTx/>
                        <a:buSzTx/>
                        <a:buFontTx/>
                        <a:buNone/>
                        <a:tabLst/>
                      </a:pPr>
                      <a:r>
                        <a:rPr kumimoji="0" lang="en-US" altLang="ko-KR" sz="1600" b="1" i="0" u="none" strike="noStrike" cap="none" normalizeH="0" baseline="0" dirty="0" smtClean="0">
                          <a:ln>
                            <a:noFill/>
                          </a:ln>
                          <a:solidFill>
                            <a:schemeClr val="tx1"/>
                          </a:solidFill>
                          <a:effectLst/>
                          <a:latin typeface="Arial" charset="0"/>
                          <a:ea typeface="굴림" pitchFamily="50" charset="-127"/>
                        </a:rPr>
                        <a:t>MLX90251 : Bus bar 0A </a:t>
                      </a:r>
                      <a:r>
                        <a:rPr kumimoji="0" lang="en-US" altLang="ko-KR" sz="1600" b="1" i="0" u="none" strike="noStrike" cap="none" normalizeH="0" baseline="0" dirty="0" err="1" smtClean="0">
                          <a:ln>
                            <a:noFill/>
                          </a:ln>
                          <a:solidFill>
                            <a:schemeClr val="tx1"/>
                          </a:solidFill>
                          <a:effectLst/>
                          <a:latin typeface="Arial" charset="0"/>
                          <a:ea typeface="굴림" pitchFamily="50" charset="-127"/>
                        </a:rPr>
                        <a:t>Vout</a:t>
                      </a:r>
                      <a:r>
                        <a:rPr kumimoji="0" lang="en-US" altLang="ko-KR" sz="1600" b="1" i="0" u="none" strike="noStrike" cap="none" normalizeH="0" baseline="0" dirty="0" smtClean="0">
                          <a:ln>
                            <a:noFill/>
                          </a:ln>
                          <a:solidFill>
                            <a:schemeClr val="tx1"/>
                          </a:solidFill>
                          <a:effectLst/>
                          <a:latin typeface="Arial" charset="0"/>
                          <a:ea typeface="굴림" pitchFamily="50" charset="-127"/>
                        </a:rPr>
                        <a:t> (-40/25/85°C)</a:t>
                      </a:r>
                      <a:endParaRPr kumimoji="0" lang="ko-KR" altLang="en-US" sz="1600" b="1" i="0" u="none" strike="noStrike" cap="none" normalizeH="0" baseline="0" dirty="0" smtClean="0">
                        <a:ln>
                          <a:noFill/>
                        </a:ln>
                        <a:solidFill>
                          <a:schemeClr val="tx1"/>
                        </a:solidFill>
                        <a:effectLst/>
                        <a:latin typeface="Arial" charset="0"/>
                        <a:ea typeface="굴림" pitchFamily="50" charset="-127"/>
                      </a:endParaRPr>
                    </a:p>
                  </a:txBody>
                  <a:tcPr marL="91433" marR="91433" marT="45721" marB="457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EDDFE"/>
                    </a:solidFill>
                  </a:tcPr>
                </a:tc>
                <a:tc>
                  <a:txBody>
                    <a:bodyPr/>
                    <a:lstStyle/>
                    <a:p>
                      <a:pPr marL="0" marR="0" lvl="0" indent="0" algn="l" defTabSz="914400" rtl="0" eaLnBrk="1" fontAlgn="base" latinLnBrk="1" hangingPunct="1">
                        <a:lnSpc>
                          <a:spcPct val="100000"/>
                        </a:lnSpc>
                        <a:spcBef>
                          <a:spcPct val="0"/>
                        </a:spcBef>
                        <a:spcAft>
                          <a:spcPct val="0"/>
                        </a:spcAft>
                        <a:buClrTx/>
                        <a:buSzTx/>
                        <a:buFontTx/>
                        <a:buNone/>
                        <a:tabLst/>
                      </a:pPr>
                      <a:r>
                        <a:rPr kumimoji="0" lang="en-US" altLang="ko-KR" sz="1600" b="1" i="0" u="none" strike="noStrike" cap="none" normalizeH="0" baseline="0" smtClean="0">
                          <a:ln>
                            <a:noFill/>
                          </a:ln>
                          <a:solidFill>
                            <a:schemeClr val="tx1"/>
                          </a:solidFill>
                          <a:effectLst/>
                          <a:latin typeface="Arial" charset="0"/>
                          <a:ea typeface="굴림" pitchFamily="50" charset="-127"/>
                        </a:rPr>
                        <a:t>TLE4997 : Bus bar 0A Vout (-40/25/85°C)</a:t>
                      </a:r>
                      <a:endParaRPr kumimoji="0" lang="ko-KR" altLang="en-US" sz="1600" b="1" i="0" u="none" strike="noStrike" cap="none" normalizeH="0" baseline="0" smtClean="0">
                        <a:ln>
                          <a:noFill/>
                        </a:ln>
                        <a:solidFill>
                          <a:schemeClr val="tx1"/>
                        </a:solidFill>
                        <a:effectLst/>
                        <a:latin typeface="Arial" charset="0"/>
                        <a:ea typeface="굴림" pitchFamily="50" charset="-127"/>
                      </a:endParaRPr>
                    </a:p>
                  </a:txBody>
                  <a:tcPr marL="91433" marR="91433" marT="45721" marB="457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EDDFE"/>
                    </a:solidFill>
                  </a:tcPr>
                </a:tc>
              </a:tr>
              <a:tr h="3387457">
                <a:tc>
                  <a:txBody>
                    <a:bodyPr/>
                    <a:lstStyle/>
                    <a:p>
                      <a:pPr marL="0" marR="0" lvl="0" indent="0" algn="l" defTabSz="914400" rtl="0" eaLnBrk="1" fontAlgn="base" latinLnBrk="1" hangingPunct="1">
                        <a:lnSpc>
                          <a:spcPct val="100000"/>
                        </a:lnSpc>
                        <a:spcBef>
                          <a:spcPct val="0"/>
                        </a:spcBef>
                        <a:spcAft>
                          <a:spcPct val="0"/>
                        </a:spcAft>
                        <a:buClrTx/>
                        <a:buSzTx/>
                        <a:buFontTx/>
                        <a:buNone/>
                        <a:tabLst/>
                      </a:pPr>
                      <a:endParaRPr kumimoji="0" lang="ko-KR" altLang="en-US" sz="1200" b="1" i="0" u="sng" strike="noStrike" cap="none" normalizeH="0" baseline="0" smtClean="0">
                        <a:ln>
                          <a:noFill/>
                        </a:ln>
                        <a:solidFill>
                          <a:srgbClr val="000000"/>
                        </a:solidFill>
                        <a:effectLst/>
                        <a:latin typeface="Arial" charset="0"/>
                        <a:ea typeface="굴림" pitchFamily="50" charset="-127"/>
                      </a:endParaRPr>
                    </a:p>
                  </a:txBody>
                  <a:tcPr marL="91433" marR="91433" marT="45721" marB="457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1" hangingPunct="1">
                        <a:lnSpc>
                          <a:spcPct val="100000"/>
                        </a:lnSpc>
                        <a:spcBef>
                          <a:spcPct val="0"/>
                        </a:spcBef>
                        <a:spcAft>
                          <a:spcPct val="0"/>
                        </a:spcAft>
                        <a:buClrTx/>
                        <a:buSzTx/>
                        <a:buFontTx/>
                        <a:buNone/>
                        <a:tabLst/>
                      </a:pPr>
                      <a:endParaRPr kumimoji="0" lang="ko-KR" altLang="en-US" sz="1200" b="1" i="0" u="sng" strike="noStrike" cap="none" normalizeH="0" baseline="0" smtClean="0">
                        <a:ln>
                          <a:noFill/>
                        </a:ln>
                        <a:solidFill>
                          <a:srgbClr val="000000"/>
                        </a:solidFill>
                        <a:effectLst/>
                        <a:latin typeface="Arial" charset="0"/>
                        <a:ea typeface="굴림" pitchFamily="50" charset="-127"/>
                      </a:endParaRPr>
                    </a:p>
                  </a:txBody>
                  <a:tcPr marL="91433" marR="91433" marT="45721" marB="457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r>
              <a:tr h="1554458">
                <a:tc>
                  <a:txBody>
                    <a:bodyPr/>
                    <a:lstStyle/>
                    <a:p>
                      <a:pPr marL="0" marR="0" lvl="0" indent="0" algn="l" defTabSz="914400" rtl="0" eaLnBrk="1" fontAlgn="base" latinLnBrk="1" hangingPunct="1">
                        <a:lnSpc>
                          <a:spcPct val="100000"/>
                        </a:lnSpc>
                        <a:spcBef>
                          <a:spcPct val="0"/>
                        </a:spcBef>
                        <a:spcAft>
                          <a:spcPct val="0"/>
                        </a:spcAft>
                        <a:buClrTx/>
                        <a:buSzTx/>
                        <a:buFontTx/>
                        <a:buNone/>
                        <a:tabLst/>
                      </a:pPr>
                      <a:r>
                        <a:rPr kumimoji="0" lang="en-US" altLang="ko-KR" sz="1200" b="1" i="0" u="sng" strike="noStrike" cap="none" normalizeH="0" baseline="0" dirty="0" smtClean="0">
                          <a:ln>
                            <a:noFill/>
                          </a:ln>
                          <a:solidFill>
                            <a:srgbClr val="000000"/>
                          </a:solidFill>
                          <a:effectLst/>
                          <a:latin typeface="Arial" charset="0"/>
                          <a:ea typeface="굴림" pitchFamily="50" charset="-127"/>
                        </a:rPr>
                        <a:t>Test  Sample 50ea (MLX90251)</a:t>
                      </a:r>
                    </a:p>
                    <a:p>
                      <a:pPr marL="0" marR="0" lvl="0" indent="0" algn="l" defTabSz="914400" rtl="0" eaLnBrk="1" fontAlgn="base" latinLnBrk="1" hangingPunct="1">
                        <a:lnSpc>
                          <a:spcPct val="100000"/>
                        </a:lnSpc>
                        <a:spcBef>
                          <a:spcPct val="0"/>
                        </a:spcBef>
                        <a:spcAft>
                          <a:spcPct val="0"/>
                        </a:spcAft>
                        <a:buClrTx/>
                        <a:buSzTx/>
                        <a:buFontTx/>
                        <a:buNone/>
                        <a:tabLst/>
                      </a:pPr>
                      <a:r>
                        <a:rPr kumimoji="0" lang="en-US" altLang="ko-KR" sz="1200" b="0" i="0" u="none" strike="noStrike" cap="none" normalizeH="0" baseline="0" dirty="0" smtClean="0">
                          <a:ln>
                            <a:noFill/>
                          </a:ln>
                          <a:solidFill>
                            <a:srgbClr val="000000"/>
                          </a:solidFill>
                          <a:effectLst/>
                          <a:latin typeface="Arial" charset="0"/>
                          <a:ea typeface="굴림" pitchFamily="50" charset="-127"/>
                        </a:rPr>
                        <a:t>-. Calibrate 2,827±4mV at 0A</a:t>
                      </a:r>
                    </a:p>
                    <a:p>
                      <a:pPr marL="0" marR="0" lvl="0" indent="0" algn="l" defTabSz="914400" rtl="0" eaLnBrk="1" fontAlgn="base" latinLnBrk="1" hangingPunct="1">
                        <a:lnSpc>
                          <a:spcPct val="100000"/>
                        </a:lnSpc>
                        <a:spcBef>
                          <a:spcPct val="0"/>
                        </a:spcBef>
                        <a:spcAft>
                          <a:spcPct val="0"/>
                        </a:spcAft>
                        <a:buClrTx/>
                        <a:buSzTx/>
                        <a:buFontTx/>
                        <a:buNone/>
                        <a:tabLst/>
                      </a:pPr>
                      <a:r>
                        <a:rPr kumimoji="0" lang="en-US" altLang="ko-KR" sz="1200" b="0" i="0" u="none" strike="noStrike" cap="none" normalizeH="0" baseline="0" dirty="0" smtClean="0">
                          <a:ln>
                            <a:noFill/>
                          </a:ln>
                          <a:solidFill>
                            <a:srgbClr val="000000"/>
                          </a:solidFill>
                          <a:effectLst/>
                          <a:latin typeface="Arial" charset="0"/>
                          <a:ea typeface="굴림" pitchFamily="50" charset="-127"/>
                        </a:rPr>
                        <a:t>-. -40/+25/+85°C  24Hour </a:t>
                      </a:r>
                    </a:p>
                    <a:p>
                      <a:pPr marL="0" marR="0" lvl="0" indent="0" algn="l" defTabSz="914400" rtl="0" eaLnBrk="1" fontAlgn="base" latinLnBrk="1" hangingPunct="1">
                        <a:lnSpc>
                          <a:spcPct val="100000"/>
                        </a:lnSpc>
                        <a:spcBef>
                          <a:spcPct val="0"/>
                        </a:spcBef>
                        <a:spcAft>
                          <a:spcPct val="0"/>
                        </a:spcAft>
                        <a:buClrTx/>
                        <a:buSzTx/>
                        <a:buFontTx/>
                        <a:buNone/>
                        <a:tabLst/>
                      </a:pPr>
                      <a:r>
                        <a:rPr kumimoji="0" lang="en-US" altLang="ko-KR" sz="1200" b="0" i="0" u="none" strike="noStrike" cap="none" normalizeH="0" baseline="0" dirty="0" smtClean="0">
                          <a:ln>
                            <a:noFill/>
                          </a:ln>
                          <a:solidFill>
                            <a:srgbClr val="000000"/>
                          </a:solidFill>
                          <a:effectLst/>
                          <a:latin typeface="Arial" charset="0"/>
                          <a:ea typeface="굴림" pitchFamily="50" charset="-127"/>
                        </a:rPr>
                        <a:t>-. Apply 5V and measuring output.</a:t>
                      </a:r>
                    </a:p>
                    <a:p>
                      <a:pPr marL="0" marR="0" lvl="0" indent="0" algn="l" defTabSz="914400" rtl="0" eaLnBrk="1" fontAlgn="base" latinLnBrk="1" hangingPunct="1">
                        <a:lnSpc>
                          <a:spcPct val="100000"/>
                        </a:lnSpc>
                        <a:spcBef>
                          <a:spcPct val="0"/>
                        </a:spcBef>
                        <a:spcAft>
                          <a:spcPct val="0"/>
                        </a:spcAft>
                        <a:buClrTx/>
                        <a:buSzTx/>
                        <a:buFontTx/>
                        <a:buNone/>
                        <a:tabLst/>
                      </a:pPr>
                      <a:endParaRPr kumimoji="0" lang="en-US" altLang="ko-KR" sz="1200" b="1" i="0" u="sng" strike="noStrike" cap="none" normalizeH="0" baseline="0" dirty="0" smtClean="0">
                        <a:ln>
                          <a:noFill/>
                        </a:ln>
                        <a:solidFill>
                          <a:srgbClr val="000000"/>
                        </a:solidFill>
                        <a:effectLst/>
                        <a:latin typeface="Arial" charset="0"/>
                        <a:ea typeface="굴림" pitchFamily="50" charset="-127"/>
                      </a:endParaRPr>
                    </a:p>
                    <a:p>
                      <a:pPr marL="0" marR="0" lvl="0" indent="0" algn="l" defTabSz="914400" rtl="0" eaLnBrk="1" fontAlgn="base" latinLnBrk="1" hangingPunct="1">
                        <a:lnSpc>
                          <a:spcPct val="100000"/>
                        </a:lnSpc>
                        <a:spcBef>
                          <a:spcPct val="0"/>
                        </a:spcBef>
                        <a:spcAft>
                          <a:spcPct val="0"/>
                        </a:spcAft>
                        <a:buClrTx/>
                        <a:buSzTx/>
                        <a:buFontTx/>
                        <a:buNone/>
                        <a:tabLst/>
                        <a:defRPr/>
                      </a:pPr>
                      <a:r>
                        <a:rPr kumimoji="0" lang="en-US" altLang="ko-KR" sz="1200" b="0" i="0" u="none" strike="noStrike" cap="none" normalizeH="0" baseline="0" dirty="0" smtClean="0">
                          <a:ln>
                            <a:noFill/>
                          </a:ln>
                          <a:solidFill>
                            <a:srgbClr val="000000"/>
                          </a:solidFill>
                          <a:effectLst/>
                          <a:latin typeface="Arial" charset="0"/>
                          <a:ea typeface="굴림" pitchFamily="50" charset="-127"/>
                        </a:rPr>
                        <a:t>Output  fluctuation at 0A (-40~+25°C)</a:t>
                      </a:r>
                      <a:r>
                        <a:rPr kumimoji="0" lang="ko-KR" altLang="en-US" sz="1200" b="0" i="0" u="none" strike="noStrike" cap="none" normalizeH="0" baseline="0" dirty="0" smtClean="0">
                          <a:ln>
                            <a:noFill/>
                          </a:ln>
                          <a:solidFill>
                            <a:srgbClr val="000000"/>
                          </a:solidFill>
                          <a:effectLst/>
                          <a:latin typeface="Arial" charset="0"/>
                          <a:ea typeface="굴림" pitchFamily="50" charset="-127"/>
                        </a:rPr>
                        <a:t> </a:t>
                      </a:r>
                      <a:r>
                        <a:rPr kumimoji="0" lang="en-US" altLang="ko-KR" sz="1200" b="0" i="0" u="none" strike="noStrike" cap="none" normalizeH="0" baseline="0" dirty="0" smtClean="0">
                          <a:ln>
                            <a:noFill/>
                          </a:ln>
                          <a:solidFill>
                            <a:srgbClr val="000000"/>
                          </a:solidFill>
                          <a:effectLst/>
                          <a:latin typeface="Arial" charset="0"/>
                          <a:ea typeface="굴림" pitchFamily="50" charset="-127"/>
                        </a:rPr>
                        <a:t>: -6mV</a:t>
                      </a:r>
                    </a:p>
                    <a:p>
                      <a:pPr marL="0" marR="0" lvl="0" indent="0" algn="l" defTabSz="914400" rtl="0" eaLnBrk="1" fontAlgn="base" latinLnBrk="1" hangingPunct="1">
                        <a:lnSpc>
                          <a:spcPct val="100000"/>
                        </a:lnSpc>
                        <a:spcBef>
                          <a:spcPct val="0"/>
                        </a:spcBef>
                        <a:spcAft>
                          <a:spcPct val="0"/>
                        </a:spcAft>
                        <a:buClrTx/>
                        <a:buSzTx/>
                        <a:buFontTx/>
                        <a:buNone/>
                        <a:tabLst/>
                        <a:defRPr/>
                      </a:pPr>
                      <a:r>
                        <a:rPr kumimoji="0" lang="en-US" altLang="ko-KR" sz="1200" b="0" i="0" u="none" strike="noStrike" cap="none" normalizeH="0" baseline="0" dirty="0" smtClean="0">
                          <a:ln>
                            <a:noFill/>
                          </a:ln>
                          <a:solidFill>
                            <a:srgbClr val="000000"/>
                          </a:solidFill>
                          <a:effectLst/>
                          <a:latin typeface="Arial" charset="0"/>
                          <a:ea typeface="굴림" pitchFamily="50" charset="-127"/>
                        </a:rPr>
                        <a:t>Output  fluctuation at 0A(+25~+85°C):  +8mV</a:t>
                      </a:r>
                    </a:p>
                    <a:p>
                      <a:pPr marL="0" marR="0" lvl="0" indent="0" algn="l" defTabSz="914400" rtl="0" eaLnBrk="1" fontAlgn="base" latinLnBrk="1" hangingPunct="1">
                        <a:lnSpc>
                          <a:spcPct val="100000"/>
                        </a:lnSpc>
                        <a:spcBef>
                          <a:spcPct val="0"/>
                        </a:spcBef>
                        <a:spcAft>
                          <a:spcPct val="0"/>
                        </a:spcAft>
                        <a:buClrTx/>
                        <a:buSzTx/>
                        <a:buFontTx/>
                        <a:buNone/>
                        <a:tabLst/>
                      </a:pPr>
                      <a:r>
                        <a:rPr kumimoji="0" lang="en-US" altLang="ko-KR" sz="1200" b="0" i="0" u="none" strike="noStrike" cap="none" normalizeH="0" baseline="0" dirty="0" smtClean="0">
                          <a:ln>
                            <a:noFill/>
                          </a:ln>
                          <a:solidFill>
                            <a:srgbClr val="000000"/>
                          </a:solidFill>
                          <a:effectLst/>
                          <a:latin typeface="Arial" charset="0"/>
                          <a:ea typeface="굴림" pitchFamily="50" charset="-127"/>
                        </a:rPr>
                        <a:t>At -40°C:11ea NG/ At +25°C:0ea NG/At +85°C:7ea NG</a:t>
                      </a:r>
                    </a:p>
                  </a:txBody>
                  <a:tcPr marL="91433" marR="91433" marT="45721" marB="457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1" hangingPunct="1">
                        <a:lnSpc>
                          <a:spcPct val="100000"/>
                        </a:lnSpc>
                        <a:spcBef>
                          <a:spcPct val="0"/>
                        </a:spcBef>
                        <a:spcAft>
                          <a:spcPct val="0"/>
                        </a:spcAft>
                        <a:buClrTx/>
                        <a:buSzTx/>
                        <a:buFontTx/>
                        <a:buNone/>
                        <a:tabLst/>
                      </a:pPr>
                      <a:r>
                        <a:rPr kumimoji="0" lang="en-US" altLang="ko-KR" sz="1200" b="1" i="0" u="sng" strike="noStrike" cap="none" normalizeH="0" baseline="0" smtClean="0">
                          <a:ln>
                            <a:noFill/>
                          </a:ln>
                          <a:solidFill>
                            <a:srgbClr val="000000"/>
                          </a:solidFill>
                          <a:effectLst/>
                          <a:latin typeface="Arial" charset="0"/>
                          <a:ea typeface="굴림" pitchFamily="50" charset="-127"/>
                        </a:rPr>
                        <a:t>Test  Sample 50ea (TLE4997)</a:t>
                      </a:r>
                    </a:p>
                    <a:p>
                      <a:pPr marL="0" marR="0" lvl="0" indent="0" algn="l" defTabSz="914400" rtl="0" eaLnBrk="1" fontAlgn="base" latinLnBrk="1" hangingPunct="1">
                        <a:lnSpc>
                          <a:spcPct val="100000"/>
                        </a:lnSpc>
                        <a:spcBef>
                          <a:spcPct val="0"/>
                        </a:spcBef>
                        <a:spcAft>
                          <a:spcPct val="0"/>
                        </a:spcAft>
                        <a:buClrTx/>
                        <a:buSzTx/>
                        <a:buFontTx/>
                        <a:buNone/>
                        <a:tabLst/>
                      </a:pPr>
                      <a:r>
                        <a:rPr kumimoji="0" lang="en-US" altLang="ko-KR" sz="1200" b="0" i="0" u="none" strike="noStrike" cap="none" normalizeH="0" baseline="0" smtClean="0">
                          <a:ln>
                            <a:noFill/>
                          </a:ln>
                          <a:solidFill>
                            <a:srgbClr val="000000"/>
                          </a:solidFill>
                          <a:effectLst/>
                          <a:latin typeface="Arial" charset="0"/>
                          <a:ea typeface="굴림" pitchFamily="50" charset="-127"/>
                        </a:rPr>
                        <a:t>-. Calibrate 2,827±2mV at 0A</a:t>
                      </a:r>
                    </a:p>
                    <a:p>
                      <a:pPr marL="0" marR="0" lvl="0" indent="0" algn="l" defTabSz="914400" rtl="0" eaLnBrk="1" fontAlgn="base" latinLnBrk="1" hangingPunct="1">
                        <a:lnSpc>
                          <a:spcPct val="100000"/>
                        </a:lnSpc>
                        <a:spcBef>
                          <a:spcPct val="0"/>
                        </a:spcBef>
                        <a:spcAft>
                          <a:spcPct val="0"/>
                        </a:spcAft>
                        <a:buClrTx/>
                        <a:buSzTx/>
                        <a:buFontTx/>
                        <a:buNone/>
                        <a:tabLst/>
                      </a:pPr>
                      <a:r>
                        <a:rPr kumimoji="0" lang="en-US" altLang="ko-KR" sz="1200" b="0" i="0" u="none" strike="noStrike" cap="none" normalizeH="0" baseline="0" smtClean="0">
                          <a:ln>
                            <a:noFill/>
                          </a:ln>
                          <a:solidFill>
                            <a:srgbClr val="000000"/>
                          </a:solidFill>
                          <a:effectLst/>
                          <a:latin typeface="Arial" charset="0"/>
                          <a:ea typeface="굴림" pitchFamily="50" charset="-127"/>
                        </a:rPr>
                        <a:t>-. -40/+25/+85°C  24Hour </a:t>
                      </a:r>
                    </a:p>
                    <a:p>
                      <a:pPr marL="0" marR="0" lvl="0" indent="0" algn="l" defTabSz="914400" rtl="0" eaLnBrk="1" fontAlgn="base" latinLnBrk="1" hangingPunct="1">
                        <a:lnSpc>
                          <a:spcPct val="100000"/>
                        </a:lnSpc>
                        <a:spcBef>
                          <a:spcPct val="0"/>
                        </a:spcBef>
                        <a:spcAft>
                          <a:spcPct val="0"/>
                        </a:spcAft>
                        <a:buClrTx/>
                        <a:buSzTx/>
                        <a:buFontTx/>
                        <a:buNone/>
                        <a:tabLst/>
                      </a:pPr>
                      <a:r>
                        <a:rPr kumimoji="0" lang="en-US" altLang="ko-KR" sz="1200" b="0" i="0" u="none" strike="noStrike" cap="none" normalizeH="0" baseline="0" smtClean="0">
                          <a:ln>
                            <a:noFill/>
                          </a:ln>
                          <a:solidFill>
                            <a:srgbClr val="000000"/>
                          </a:solidFill>
                          <a:effectLst/>
                          <a:latin typeface="Arial" charset="0"/>
                          <a:ea typeface="굴림" pitchFamily="50" charset="-127"/>
                        </a:rPr>
                        <a:t>-. Apply 5V and measuring output.</a:t>
                      </a:r>
                      <a:endParaRPr kumimoji="0" lang="en-US" altLang="ko-KR" sz="1200" b="1" i="0" u="sng" strike="noStrike" cap="none" normalizeH="0" baseline="0" smtClean="0">
                        <a:ln>
                          <a:noFill/>
                        </a:ln>
                        <a:solidFill>
                          <a:srgbClr val="000000"/>
                        </a:solidFill>
                        <a:effectLst/>
                        <a:latin typeface="Arial" charset="0"/>
                        <a:ea typeface="굴림" pitchFamily="50" charset="-127"/>
                      </a:endParaRPr>
                    </a:p>
                    <a:p>
                      <a:pPr marL="0" marR="0" lvl="0" indent="0" algn="l" defTabSz="914400" rtl="0" eaLnBrk="1" fontAlgn="base" latinLnBrk="1" hangingPunct="1">
                        <a:lnSpc>
                          <a:spcPct val="100000"/>
                        </a:lnSpc>
                        <a:spcBef>
                          <a:spcPct val="0"/>
                        </a:spcBef>
                        <a:spcAft>
                          <a:spcPct val="0"/>
                        </a:spcAft>
                        <a:buClrTx/>
                        <a:buSzTx/>
                        <a:buFontTx/>
                        <a:buNone/>
                        <a:tabLst/>
                      </a:pPr>
                      <a:endParaRPr kumimoji="0" lang="en-US" altLang="ko-KR" sz="1200" b="0" i="0" u="none" strike="noStrike" cap="none" normalizeH="0" baseline="0" smtClean="0">
                        <a:ln>
                          <a:noFill/>
                        </a:ln>
                        <a:solidFill>
                          <a:srgbClr val="000000"/>
                        </a:solidFill>
                        <a:effectLst/>
                        <a:latin typeface="Arial" charset="0"/>
                        <a:ea typeface="굴림" pitchFamily="50" charset="-127"/>
                      </a:endParaRPr>
                    </a:p>
                    <a:p>
                      <a:pPr marL="0" marR="0" lvl="0" indent="0" algn="l" defTabSz="914400" rtl="0" eaLnBrk="1" fontAlgn="base" latinLnBrk="1" hangingPunct="1">
                        <a:lnSpc>
                          <a:spcPct val="100000"/>
                        </a:lnSpc>
                        <a:spcBef>
                          <a:spcPct val="0"/>
                        </a:spcBef>
                        <a:spcAft>
                          <a:spcPct val="0"/>
                        </a:spcAft>
                        <a:buClrTx/>
                        <a:buSzTx/>
                        <a:buFontTx/>
                        <a:buNone/>
                        <a:tabLst/>
                      </a:pPr>
                      <a:r>
                        <a:rPr kumimoji="0" lang="en-US" altLang="ko-KR" sz="1200" b="0" i="0" u="none" strike="noStrike" cap="none" normalizeH="0" baseline="0" smtClean="0">
                          <a:ln>
                            <a:noFill/>
                          </a:ln>
                          <a:solidFill>
                            <a:srgbClr val="000000"/>
                          </a:solidFill>
                          <a:effectLst/>
                          <a:latin typeface="Arial" charset="0"/>
                          <a:ea typeface="굴림" pitchFamily="50" charset="-127"/>
                        </a:rPr>
                        <a:t>Output  fluctuation at 0A (-40~+25°C)</a:t>
                      </a:r>
                      <a:r>
                        <a:rPr kumimoji="0" lang="ko-KR" altLang="en-US" sz="1200" b="0" i="0" u="none" strike="noStrike" cap="none" normalizeH="0" baseline="0" smtClean="0">
                          <a:ln>
                            <a:noFill/>
                          </a:ln>
                          <a:solidFill>
                            <a:srgbClr val="000000"/>
                          </a:solidFill>
                          <a:effectLst/>
                          <a:latin typeface="Arial" charset="0"/>
                          <a:ea typeface="굴림" pitchFamily="50" charset="-127"/>
                        </a:rPr>
                        <a:t> </a:t>
                      </a:r>
                      <a:r>
                        <a:rPr kumimoji="0" lang="en-US" altLang="ko-KR" sz="1200" b="0" i="0" u="none" strike="noStrike" cap="none" normalizeH="0" baseline="0" smtClean="0">
                          <a:ln>
                            <a:noFill/>
                          </a:ln>
                          <a:solidFill>
                            <a:srgbClr val="000000"/>
                          </a:solidFill>
                          <a:effectLst/>
                          <a:latin typeface="Arial" charset="0"/>
                          <a:ea typeface="굴림" pitchFamily="50" charset="-127"/>
                        </a:rPr>
                        <a:t>: -2mV</a:t>
                      </a:r>
                    </a:p>
                    <a:p>
                      <a:pPr marL="0" marR="0" lvl="0" indent="0" algn="l" defTabSz="914400" rtl="0" eaLnBrk="1" fontAlgn="base" latinLnBrk="1" hangingPunct="1">
                        <a:lnSpc>
                          <a:spcPct val="100000"/>
                        </a:lnSpc>
                        <a:spcBef>
                          <a:spcPct val="0"/>
                        </a:spcBef>
                        <a:spcAft>
                          <a:spcPct val="0"/>
                        </a:spcAft>
                        <a:buClrTx/>
                        <a:buSzTx/>
                        <a:buFontTx/>
                        <a:buNone/>
                        <a:tabLst/>
                      </a:pPr>
                      <a:r>
                        <a:rPr kumimoji="0" lang="en-US" altLang="ko-KR" sz="1200" b="0" i="0" u="none" strike="noStrike" cap="none" normalizeH="0" baseline="0" smtClean="0">
                          <a:ln>
                            <a:noFill/>
                          </a:ln>
                          <a:solidFill>
                            <a:srgbClr val="000000"/>
                          </a:solidFill>
                          <a:effectLst/>
                          <a:latin typeface="Arial" charset="0"/>
                          <a:ea typeface="굴림" pitchFamily="50" charset="-127"/>
                        </a:rPr>
                        <a:t>Output  fluctuation at 0A(+25~+85°C): +2mV</a:t>
                      </a:r>
                    </a:p>
                    <a:p>
                      <a:pPr marL="0" marR="0" lvl="0" indent="0" algn="l" defTabSz="914400" rtl="0" eaLnBrk="1" fontAlgn="base" latinLnBrk="1" hangingPunct="1">
                        <a:lnSpc>
                          <a:spcPct val="100000"/>
                        </a:lnSpc>
                        <a:spcBef>
                          <a:spcPct val="0"/>
                        </a:spcBef>
                        <a:spcAft>
                          <a:spcPct val="0"/>
                        </a:spcAft>
                        <a:buClrTx/>
                        <a:buSzTx/>
                        <a:buFontTx/>
                        <a:buNone/>
                        <a:tabLst/>
                      </a:pPr>
                      <a:r>
                        <a:rPr kumimoji="0" lang="en-US" altLang="ko-KR" sz="1200" b="0" i="0" u="none" strike="noStrike" cap="none" normalizeH="0" baseline="0" smtClean="0">
                          <a:ln>
                            <a:noFill/>
                          </a:ln>
                          <a:solidFill>
                            <a:srgbClr val="000000"/>
                          </a:solidFill>
                          <a:effectLst/>
                          <a:latin typeface="Arial" charset="0"/>
                          <a:ea typeface="굴림" pitchFamily="50" charset="-127"/>
                        </a:rPr>
                        <a:t>All of Test sample meet Specification  form -40°C to+85°C</a:t>
                      </a:r>
                    </a:p>
                  </a:txBody>
                  <a:tcPr marL="91433" marR="91433" marT="45721" marB="457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r>
            </a:tbl>
          </a:graphicData>
        </a:graphic>
      </p:graphicFrame>
      <p:graphicFrame>
        <p:nvGraphicFramePr>
          <p:cNvPr id="11280" name="내용 개체 틀 84"/>
          <p:cNvGraphicFramePr>
            <a:graphicFrameLocks noGrp="1" noChangeAspect="1"/>
          </p:cNvGraphicFramePr>
          <p:nvPr>
            <p:ph idx="1"/>
            <p:extLst>
              <p:ext uri="{D42A27DB-BD31-4B8C-83A1-F6EECF244321}">
                <p14:modId xmlns:p14="http://schemas.microsoft.com/office/powerpoint/2010/main" val="2575727438"/>
              </p:ext>
            </p:extLst>
          </p:nvPr>
        </p:nvGraphicFramePr>
        <p:xfrm>
          <a:off x="919300" y="235720"/>
          <a:ext cx="45719" cy="0"/>
        </p:xfrm>
        <a:graphic>
          <a:graphicData uri="http://schemas.openxmlformats.org/presentationml/2006/ole">
            <mc:AlternateContent xmlns:mc="http://schemas.openxmlformats.org/markup-compatibility/2006">
              <mc:Choice xmlns:v="urn:schemas-microsoft-com:vml" Requires="v">
                <p:oleObj spid="_x0000_s43030" name="패키지" showAsIcon="1" r:id="rId4" imgW="914400" imgH="685800" progId="Package">
                  <p:embed/>
                </p:oleObj>
              </mc:Choice>
              <mc:Fallback>
                <p:oleObj name="패키지" showAsIcon="1" r:id="rId4" imgW="914400" imgH="685800" progId="Package">
                  <p:embed/>
                  <p:pic>
                    <p:nvPicPr>
                      <p:cNvPr id="0" name=""/>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9300" y="235720"/>
                        <a:ext cx="45719" cy="0"/>
                      </a:xfrm>
                      <a:prstGeom prst="rect">
                        <a:avLst/>
                      </a:prstGeom>
                      <a:noFill/>
                      <a:ln>
                        <a:noFill/>
                      </a:ln>
                    </p:spPr>
                  </p:pic>
                </p:oleObj>
              </mc:Fallback>
            </mc:AlternateContent>
          </a:graphicData>
        </a:graphic>
      </p:graphicFrame>
      <p:sp>
        <p:nvSpPr>
          <p:cNvPr id="11281" name="TextBox 42"/>
          <p:cNvSpPr txBox="1">
            <a:spLocks noChangeArrowheads="1"/>
          </p:cNvSpPr>
          <p:nvPr/>
        </p:nvSpPr>
        <p:spPr bwMode="auto">
          <a:xfrm>
            <a:off x="4498975" y="6437313"/>
            <a:ext cx="433388" cy="3079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1400">
                <a:solidFill>
                  <a:schemeClr val="tx1"/>
                </a:solidFill>
                <a:latin typeface="Arial" pitchFamily="34" charset="0"/>
                <a:ea typeface="Gulim" pitchFamily="34" charset="-127"/>
              </a:defRPr>
            </a:lvl1pPr>
            <a:lvl2pPr marL="742950" indent="-285750" eaLnBrk="0" hangingPunct="0">
              <a:defRPr kumimoji="1" sz="1400">
                <a:solidFill>
                  <a:schemeClr val="tx1"/>
                </a:solidFill>
                <a:latin typeface="Arial" pitchFamily="34" charset="0"/>
                <a:ea typeface="Gulim" pitchFamily="34" charset="-127"/>
              </a:defRPr>
            </a:lvl2pPr>
            <a:lvl3pPr marL="1143000" indent="-228600" eaLnBrk="0" hangingPunct="0">
              <a:defRPr kumimoji="1" sz="1400">
                <a:solidFill>
                  <a:schemeClr val="tx1"/>
                </a:solidFill>
                <a:latin typeface="Arial" pitchFamily="34" charset="0"/>
                <a:ea typeface="Gulim" pitchFamily="34" charset="-127"/>
              </a:defRPr>
            </a:lvl3pPr>
            <a:lvl4pPr marL="1600200" indent="-228600" eaLnBrk="0" hangingPunct="0">
              <a:defRPr kumimoji="1" sz="1400">
                <a:solidFill>
                  <a:schemeClr val="tx1"/>
                </a:solidFill>
                <a:latin typeface="Arial" pitchFamily="34" charset="0"/>
                <a:ea typeface="Gulim" pitchFamily="34" charset="-127"/>
              </a:defRPr>
            </a:lvl4pPr>
            <a:lvl5pPr marL="2057400" indent="-228600" eaLnBrk="0" hangingPunct="0">
              <a:defRPr kumimoji="1" sz="1400">
                <a:solidFill>
                  <a:schemeClr val="tx1"/>
                </a:solidFill>
                <a:latin typeface="Arial" pitchFamily="34" charset="0"/>
                <a:ea typeface="Gulim" pitchFamily="34" charset="-127"/>
              </a:defRPr>
            </a:lvl5pPr>
            <a:lvl6pPr marL="2514600" indent="-228600" eaLnBrk="0" fontAlgn="base" hangingPunct="0">
              <a:spcBef>
                <a:spcPct val="0"/>
              </a:spcBef>
              <a:spcAft>
                <a:spcPct val="0"/>
              </a:spcAft>
              <a:defRPr kumimoji="1" sz="1400">
                <a:solidFill>
                  <a:schemeClr val="tx1"/>
                </a:solidFill>
                <a:latin typeface="Arial" pitchFamily="34" charset="0"/>
                <a:ea typeface="Gulim" pitchFamily="34" charset="-127"/>
              </a:defRPr>
            </a:lvl6pPr>
            <a:lvl7pPr marL="2971800" indent="-228600" eaLnBrk="0" fontAlgn="base" hangingPunct="0">
              <a:spcBef>
                <a:spcPct val="0"/>
              </a:spcBef>
              <a:spcAft>
                <a:spcPct val="0"/>
              </a:spcAft>
              <a:defRPr kumimoji="1" sz="1400">
                <a:solidFill>
                  <a:schemeClr val="tx1"/>
                </a:solidFill>
                <a:latin typeface="Arial" pitchFamily="34" charset="0"/>
                <a:ea typeface="Gulim" pitchFamily="34" charset="-127"/>
              </a:defRPr>
            </a:lvl7pPr>
            <a:lvl8pPr marL="3429000" indent="-228600" eaLnBrk="0" fontAlgn="base" hangingPunct="0">
              <a:spcBef>
                <a:spcPct val="0"/>
              </a:spcBef>
              <a:spcAft>
                <a:spcPct val="0"/>
              </a:spcAft>
              <a:defRPr kumimoji="1" sz="1400">
                <a:solidFill>
                  <a:schemeClr val="tx1"/>
                </a:solidFill>
                <a:latin typeface="Arial" pitchFamily="34" charset="0"/>
                <a:ea typeface="Gulim" pitchFamily="34" charset="-127"/>
              </a:defRPr>
            </a:lvl8pPr>
            <a:lvl9pPr marL="3886200" indent="-228600" eaLnBrk="0" fontAlgn="base" hangingPunct="0">
              <a:spcBef>
                <a:spcPct val="0"/>
              </a:spcBef>
              <a:spcAft>
                <a:spcPct val="0"/>
              </a:spcAft>
              <a:defRPr kumimoji="1" sz="1400">
                <a:solidFill>
                  <a:schemeClr val="tx1"/>
                </a:solidFill>
                <a:latin typeface="Arial" pitchFamily="34" charset="0"/>
                <a:ea typeface="Gulim" pitchFamily="34" charset="-127"/>
              </a:defRPr>
            </a:lvl9pPr>
          </a:lstStyle>
          <a:p>
            <a:pPr eaLnBrk="1" latinLnBrk="1" hangingPunct="1"/>
            <a:r>
              <a:rPr lang="en-US" altLang="ko-KR"/>
              <a:t>6/8</a:t>
            </a:r>
            <a:endParaRPr lang="ko-KR" altLang="en-US"/>
          </a:p>
        </p:txBody>
      </p:sp>
      <p:sp>
        <p:nvSpPr>
          <p:cNvPr id="11282" name="Rectangle 2"/>
          <p:cNvSpPr>
            <a:spLocks noChangeArrowheads="1"/>
          </p:cNvSpPr>
          <p:nvPr/>
        </p:nvSpPr>
        <p:spPr bwMode="auto">
          <a:xfrm>
            <a:off x="1106627" y="202383"/>
            <a:ext cx="8037374" cy="36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895350" eaLnBrk="0" hangingPunct="0">
              <a:defRPr kumimoji="1" sz="1400">
                <a:solidFill>
                  <a:schemeClr val="tx1"/>
                </a:solidFill>
                <a:latin typeface="Arial" charset="0"/>
                <a:ea typeface="굴림" pitchFamily="50" charset="-127"/>
              </a:defRPr>
            </a:lvl1pPr>
            <a:lvl2pPr marL="742950" indent="-285750" defTabSz="895350" eaLnBrk="0" hangingPunct="0">
              <a:defRPr kumimoji="1" sz="1400">
                <a:solidFill>
                  <a:schemeClr val="tx1"/>
                </a:solidFill>
                <a:latin typeface="Arial" charset="0"/>
                <a:ea typeface="굴림" pitchFamily="50" charset="-127"/>
              </a:defRPr>
            </a:lvl2pPr>
            <a:lvl3pPr marL="1143000" indent="-228600" defTabSz="895350" eaLnBrk="0" hangingPunct="0">
              <a:defRPr kumimoji="1" sz="1400">
                <a:solidFill>
                  <a:schemeClr val="tx1"/>
                </a:solidFill>
                <a:latin typeface="Arial" charset="0"/>
                <a:ea typeface="굴림" pitchFamily="50" charset="-127"/>
              </a:defRPr>
            </a:lvl3pPr>
            <a:lvl4pPr marL="1600200" indent="-228600" defTabSz="895350" eaLnBrk="0" hangingPunct="0">
              <a:defRPr kumimoji="1" sz="1400">
                <a:solidFill>
                  <a:schemeClr val="tx1"/>
                </a:solidFill>
                <a:latin typeface="Arial" charset="0"/>
                <a:ea typeface="굴림" pitchFamily="50" charset="-127"/>
              </a:defRPr>
            </a:lvl4pPr>
            <a:lvl5pPr marL="2057400" indent="-228600" defTabSz="895350" eaLnBrk="0" hangingPunct="0">
              <a:defRPr kumimoji="1" sz="1400">
                <a:solidFill>
                  <a:schemeClr val="tx1"/>
                </a:solidFill>
                <a:latin typeface="Arial" charset="0"/>
                <a:ea typeface="굴림" pitchFamily="50" charset="-127"/>
              </a:defRPr>
            </a:lvl5pPr>
            <a:lvl6pPr marL="2514600" indent="-228600" defTabSz="895350" eaLnBrk="0" fontAlgn="base" hangingPunct="0">
              <a:spcBef>
                <a:spcPct val="0"/>
              </a:spcBef>
              <a:spcAft>
                <a:spcPct val="0"/>
              </a:spcAft>
              <a:defRPr kumimoji="1" sz="1400">
                <a:solidFill>
                  <a:schemeClr val="tx1"/>
                </a:solidFill>
                <a:latin typeface="Arial" charset="0"/>
                <a:ea typeface="굴림" pitchFamily="50" charset="-127"/>
              </a:defRPr>
            </a:lvl6pPr>
            <a:lvl7pPr marL="2971800" indent="-228600" defTabSz="895350" eaLnBrk="0" fontAlgn="base" hangingPunct="0">
              <a:spcBef>
                <a:spcPct val="0"/>
              </a:spcBef>
              <a:spcAft>
                <a:spcPct val="0"/>
              </a:spcAft>
              <a:defRPr kumimoji="1" sz="1400">
                <a:solidFill>
                  <a:schemeClr val="tx1"/>
                </a:solidFill>
                <a:latin typeface="Arial" charset="0"/>
                <a:ea typeface="굴림" pitchFamily="50" charset="-127"/>
              </a:defRPr>
            </a:lvl7pPr>
            <a:lvl8pPr marL="3429000" indent="-228600" defTabSz="895350" eaLnBrk="0" fontAlgn="base" hangingPunct="0">
              <a:spcBef>
                <a:spcPct val="0"/>
              </a:spcBef>
              <a:spcAft>
                <a:spcPct val="0"/>
              </a:spcAft>
              <a:defRPr kumimoji="1" sz="1400">
                <a:solidFill>
                  <a:schemeClr val="tx1"/>
                </a:solidFill>
                <a:latin typeface="Arial" charset="0"/>
                <a:ea typeface="굴림" pitchFamily="50" charset="-127"/>
              </a:defRPr>
            </a:lvl8pPr>
            <a:lvl9pPr marL="3886200" indent="-228600" defTabSz="895350" eaLnBrk="0" fontAlgn="base" hangingPunct="0">
              <a:spcBef>
                <a:spcPct val="0"/>
              </a:spcBef>
              <a:spcAft>
                <a:spcPct val="0"/>
              </a:spcAft>
              <a:defRPr kumimoji="1" sz="1400">
                <a:solidFill>
                  <a:schemeClr val="tx1"/>
                </a:solidFill>
                <a:latin typeface="Arial" charset="0"/>
                <a:ea typeface="굴림" pitchFamily="50" charset="-127"/>
              </a:defRPr>
            </a:lvl9pPr>
          </a:lstStyle>
          <a:p>
            <a:pPr>
              <a:lnSpc>
                <a:spcPct val="87000"/>
              </a:lnSpc>
              <a:defRPr/>
            </a:pPr>
            <a:r>
              <a:rPr kumimoji="0" lang="en-US" altLang="ko-KR" sz="2000" b="1" dirty="0" smtClean="0">
                <a:latin typeface="+mj-lt"/>
                <a:ea typeface="맑은 고딕" pitchFamily="50" charset="-127"/>
              </a:rPr>
              <a:t>Part-to-Part Variation Confirmation</a:t>
            </a:r>
          </a:p>
        </p:txBody>
      </p:sp>
      <p:sp>
        <p:nvSpPr>
          <p:cNvPr id="11283" name="TextBox 9"/>
          <p:cNvSpPr txBox="1">
            <a:spLocks noChangeArrowheads="1"/>
          </p:cNvSpPr>
          <p:nvPr/>
        </p:nvSpPr>
        <p:spPr bwMode="auto">
          <a:xfrm>
            <a:off x="1319351" y="562745"/>
            <a:ext cx="757537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1400">
                <a:solidFill>
                  <a:schemeClr val="tx1"/>
                </a:solidFill>
                <a:latin typeface="Arial" pitchFamily="34" charset="0"/>
                <a:ea typeface="Gulim" pitchFamily="34" charset="-127"/>
              </a:defRPr>
            </a:lvl1pPr>
            <a:lvl2pPr marL="742950" indent="-285750" eaLnBrk="0" hangingPunct="0">
              <a:defRPr kumimoji="1" sz="1400">
                <a:solidFill>
                  <a:schemeClr val="tx1"/>
                </a:solidFill>
                <a:latin typeface="Arial" pitchFamily="34" charset="0"/>
                <a:ea typeface="Gulim" pitchFamily="34" charset="-127"/>
              </a:defRPr>
            </a:lvl2pPr>
            <a:lvl3pPr marL="1143000" indent="-228600" eaLnBrk="0" hangingPunct="0">
              <a:defRPr kumimoji="1" sz="1400">
                <a:solidFill>
                  <a:schemeClr val="tx1"/>
                </a:solidFill>
                <a:latin typeface="Arial" pitchFamily="34" charset="0"/>
                <a:ea typeface="Gulim" pitchFamily="34" charset="-127"/>
              </a:defRPr>
            </a:lvl3pPr>
            <a:lvl4pPr marL="1600200" indent="-228600" eaLnBrk="0" hangingPunct="0">
              <a:defRPr kumimoji="1" sz="1400">
                <a:solidFill>
                  <a:schemeClr val="tx1"/>
                </a:solidFill>
                <a:latin typeface="Arial" pitchFamily="34" charset="0"/>
                <a:ea typeface="Gulim" pitchFamily="34" charset="-127"/>
              </a:defRPr>
            </a:lvl4pPr>
            <a:lvl5pPr marL="2057400" indent="-228600" eaLnBrk="0" hangingPunct="0">
              <a:defRPr kumimoji="1" sz="1400">
                <a:solidFill>
                  <a:schemeClr val="tx1"/>
                </a:solidFill>
                <a:latin typeface="Arial" pitchFamily="34" charset="0"/>
                <a:ea typeface="Gulim" pitchFamily="34" charset="-127"/>
              </a:defRPr>
            </a:lvl5pPr>
            <a:lvl6pPr marL="2514600" indent="-228600" eaLnBrk="0" fontAlgn="base" hangingPunct="0">
              <a:spcBef>
                <a:spcPct val="0"/>
              </a:spcBef>
              <a:spcAft>
                <a:spcPct val="0"/>
              </a:spcAft>
              <a:defRPr kumimoji="1" sz="1400">
                <a:solidFill>
                  <a:schemeClr val="tx1"/>
                </a:solidFill>
                <a:latin typeface="Arial" pitchFamily="34" charset="0"/>
                <a:ea typeface="Gulim" pitchFamily="34" charset="-127"/>
              </a:defRPr>
            </a:lvl6pPr>
            <a:lvl7pPr marL="2971800" indent="-228600" eaLnBrk="0" fontAlgn="base" hangingPunct="0">
              <a:spcBef>
                <a:spcPct val="0"/>
              </a:spcBef>
              <a:spcAft>
                <a:spcPct val="0"/>
              </a:spcAft>
              <a:defRPr kumimoji="1" sz="1400">
                <a:solidFill>
                  <a:schemeClr val="tx1"/>
                </a:solidFill>
                <a:latin typeface="Arial" pitchFamily="34" charset="0"/>
                <a:ea typeface="Gulim" pitchFamily="34" charset="-127"/>
              </a:defRPr>
            </a:lvl7pPr>
            <a:lvl8pPr marL="3429000" indent="-228600" eaLnBrk="0" fontAlgn="base" hangingPunct="0">
              <a:spcBef>
                <a:spcPct val="0"/>
              </a:spcBef>
              <a:spcAft>
                <a:spcPct val="0"/>
              </a:spcAft>
              <a:defRPr kumimoji="1" sz="1400">
                <a:solidFill>
                  <a:schemeClr val="tx1"/>
                </a:solidFill>
                <a:latin typeface="Arial" pitchFamily="34" charset="0"/>
                <a:ea typeface="Gulim" pitchFamily="34" charset="-127"/>
              </a:defRPr>
            </a:lvl8pPr>
            <a:lvl9pPr marL="3886200" indent="-228600" eaLnBrk="0" fontAlgn="base" hangingPunct="0">
              <a:spcBef>
                <a:spcPct val="0"/>
              </a:spcBef>
              <a:spcAft>
                <a:spcPct val="0"/>
              </a:spcAft>
              <a:defRPr kumimoji="1" sz="1400">
                <a:solidFill>
                  <a:schemeClr val="tx1"/>
                </a:solidFill>
                <a:latin typeface="Arial" pitchFamily="34" charset="0"/>
                <a:ea typeface="Gulim" pitchFamily="34" charset="-127"/>
              </a:defRPr>
            </a:lvl9pPr>
          </a:lstStyle>
          <a:p>
            <a:pPr eaLnBrk="1" latinLnBrk="1" hangingPunct="1"/>
            <a:r>
              <a:rPr lang="en-US" altLang="ko-KR" sz="1600" b="1" dirty="0"/>
              <a:t>4-2. BAS3 Test data MLX90251 VS TLE4997: -40/+25/+85°C  24Hour  </a:t>
            </a:r>
            <a:endParaRPr lang="ko-KR" altLang="en-US" sz="1600" b="1" dirty="0"/>
          </a:p>
        </p:txBody>
      </p:sp>
      <p:graphicFrame>
        <p:nvGraphicFramePr>
          <p:cNvPr id="11284" name="Object 6"/>
          <p:cNvGraphicFramePr>
            <a:graphicFrameLocks noChangeAspect="1"/>
          </p:cNvGraphicFramePr>
          <p:nvPr>
            <p:extLst>
              <p:ext uri="{D42A27DB-BD31-4B8C-83A1-F6EECF244321}">
                <p14:modId xmlns:p14="http://schemas.microsoft.com/office/powerpoint/2010/main" val="2571123558"/>
              </p:ext>
            </p:extLst>
          </p:nvPr>
        </p:nvGraphicFramePr>
        <p:xfrm>
          <a:off x="-268329" y="1223939"/>
          <a:ext cx="5483225" cy="3876675"/>
        </p:xfrm>
        <a:graphic>
          <a:graphicData uri="http://schemas.openxmlformats.org/presentationml/2006/ole">
            <mc:AlternateContent xmlns:mc="http://schemas.openxmlformats.org/markup-compatibility/2006">
              <mc:Choice xmlns:v="urn:schemas-microsoft-com:vml" Requires="v">
                <p:oleObj spid="_x0000_s43031" name="Graph" r:id="rId6" imgW="6048451" imgH="4276954" progId="">
                  <p:embed/>
                </p:oleObj>
              </mc:Choice>
              <mc:Fallback>
                <p:oleObj name="Graph" r:id="rId6" imgW="6048451" imgH="4276954"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8329" y="1223939"/>
                        <a:ext cx="5483225" cy="3876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1285" name="Object 7"/>
          <p:cNvGraphicFramePr>
            <a:graphicFrameLocks noChangeAspect="1"/>
          </p:cNvGraphicFramePr>
          <p:nvPr>
            <p:extLst>
              <p:ext uri="{D42A27DB-BD31-4B8C-83A1-F6EECF244321}">
                <p14:modId xmlns:p14="http://schemas.microsoft.com/office/powerpoint/2010/main" val="473026730"/>
              </p:ext>
            </p:extLst>
          </p:nvPr>
        </p:nvGraphicFramePr>
        <p:xfrm>
          <a:off x="4135396" y="1241401"/>
          <a:ext cx="5378450" cy="3803650"/>
        </p:xfrm>
        <a:graphic>
          <a:graphicData uri="http://schemas.openxmlformats.org/presentationml/2006/ole">
            <mc:AlternateContent xmlns:mc="http://schemas.openxmlformats.org/markup-compatibility/2006">
              <mc:Choice xmlns:v="urn:schemas-microsoft-com:vml" Requires="v">
                <p:oleObj spid="_x0000_s43032" name="Graph" r:id="rId8" imgW="6048451" imgH="4276954" progId="">
                  <p:embed/>
                </p:oleObj>
              </mc:Choice>
              <mc:Fallback>
                <p:oleObj name="Graph" r:id="rId8" imgW="6048451" imgH="4276954" progId="">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135396" y="1241401"/>
                        <a:ext cx="5378450" cy="3803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cxnSp>
        <p:nvCxnSpPr>
          <p:cNvPr id="11286" name="직선 연결선 90"/>
          <p:cNvCxnSpPr>
            <a:cxnSpLocks noChangeShapeType="1"/>
          </p:cNvCxnSpPr>
          <p:nvPr/>
        </p:nvCxnSpPr>
        <p:spPr bwMode="auto">
          <a:xfrm>
            <a:off x="766721" y="3141639"/>
            <a:ext cx="3684588" cy="1587"/>
          </a:xfrm>
          <a:prstGeom prst="line">
            <a:avLst/>
          </a:prstGeom>
          <a:noFill/>
          <a:ln w="25400" algn="ctr">
            <a:solidFill>
              <a:schemeClr val="tx1"/>
            </a:solidFill>
            <a:prstDash val="dash"/>
            <a:round/>
            <a:headEnd type="none" w="sm" len="sm"/>
            <a:tailEnd type="none" w="sm" len="sm"/>
          </a:ln>
          <a:extLst>
            <a:ext uri="{909E8E84-426E-40DD-AFC4-6F175D3DCCD1}">
              <a14:hiddenFill xmlns:a14="http://schemas.microsoft.com/office/drawing/2010/main">
                <a:noFill/>
              </a14:hiddenFill>
            </a:ext>
          </a:extLst>
        </p:spPr>
      </p:cxnSp>
      <p:cxnSp>
        <p:nvCxnSpPr>
          <p:cNvPr id="11287" name="직선 연결선 91"/>
          <p:cNvCxnSpPr>
            <a:cxnSpLocks noChangeShapeType="1"/>
          </p:cNvCxnSpPr>
          <p:nvPr/>
        </p:nvCxnSpPr>
        <p:spPr bwMode="auto">
          <a:xfrm>
            <a:off x="5097421" y="3133701"/>
            <a:ext cx="3683000" cy="1588"/>
          </a:xfrm>
          <a:prstGeom prst="line">
            <a:avLst/>
          </a:prstGeom>
          <a:noFill/>
          <a:ln w="25400" algn="ctr">
            <a:solidFill>
              <a:schemeClr val="tx1"/>
            </a:solidFill>
            <a:prstDash val="dash"/>
            <a:round/>
            <a:headEnd type="none" w="sm" len="sm"/>
            <a:tailEnd type="none" w="sm" len="sm"/>
          </a:ln>
          <a:extLst>
            <a:ext uri="{909E8E84-426E-40DD-AFC4-6F175D3DCCD1}">
              <a14:hiddenFill xmlns:a14="http://schemas.microsoft.com/office/drawing/2010/main">
                <a:noFill/>
              </a14:hiddenFill>
            </a:ext>
          </a:extLst>
        </p:spPr>
      </p:cxnSp>
      <p:cxnSp>
        <p:nvCxnSpPr>
          <p:cNvPr id="11288" name="직선 연결선 93"/>
          <p:cNvCxnSpPr>
            <a:cxnSpLocks noChangeShapeType="1"/>
          </p:cNvCxnSpPr>
          <p:nvPr/>
        </p:nvCxnSpPr>
        <p:spPr bwMode="auto">
          <a:xfrm>
            <a:off x="749259" y="2443139"/>
            <a:ext cx="1035050" cy="1587"/>
          </a:xfrm>
          <a:prstGeom prst="line">
            <a:avLst/>
          </a:prstGeom>
          <a:noFill/>
          <a:ln w="25400" algn="ctr">
            <a:solidFill>
              <a:schemeClr val="tx2"/>
            </a:solidFill>
            <a:prstDash val="dash"/>
            <a:round/>
            <a:headEnd type="none" w="sm" len="sm"/>
            <a:tailEnd type="none" w="sm" len="sm"/>
          </a:ln>
          <a:extLst>
            <a:ext uri="{909E8E84-426E-40DD-AFC4-6F175D3DCCD1}">
              <a14:hiddenFill xmlns:a14="http://schemas.microsoft.com/office/drawing/2010/main">
                <a:noFill/>
              </a14:hiddenFill>
            </a:ext>
          </a:extLst>
        </p:spPr>
      </p:cxnSp>
      <p:cxnSp>
        <p:nvCxnSpPr>
          <p:cNvPr id="11289" name="직선 연결선 94"/>
          <p:cNvCxnSpPr>
            <a:cxnSpLocks noChangeShapeType="1"/>
          </p:cNvCxnSpPr>
          <p:nvPr/>
        </p:nvCxnSpPr>
        <p:spPr bwMode="auto">
          <a:xfrm>
            <a:off x="723859" y="3806801"/>
            <a:ext cx="1035050" cy="1588"/>
          </a:xfrm>
          <a:prstGeom prst="line">
            <a:avLst/>
          </a:prstGeom>
          <a:noFill/>
          <a:ln w="25400" algn="ctr">
            <a:solidFill>
              <a:schemeClr val="tx2"/>
            </a:solidFill>
            <a:prstDash val="dash"/>
            <a:round/>
            <a:headEnd type="none" w="sm" len="sm"/>
            <a:tailEnd type="none" w="sm" len="sm"/>
          </a:ln>
          <a:extLst>
            <a:ext uri="{909E8E84-426E-40DD-AFC4-6F175D3DCCD1}">
              <a14:hiddenFill xmlns:a14="http://schemas.microsoft.com/office/drawing/2010/main">
                <a:noFill/>
              </a14:hiddenFill>
            </a:ext>
          </a:extLst>
        </p:spPr>
      </p:cxnSp>
      <p:cxnSp>
        <p:nvCxnSpPr>
          <p:cNvPr id="11290" name="직선 연결선 95"/>
          <p:cNvCxnSpPr>
            <a:cxnSpLocks noChangeShapeType="1"/>
          </p:cNvCxnSpPr>
          <p:nvPr/>
        </p:nvCxnSpPr>
        <p:spPr bwMode="auto">
          <a:xfrm>
            <a:off x="2017671" y="3668689"/>
            <a:ext cx="1035050" cy="1587"/>
          </a:xfrm>
          <a:prstGeom prst="line">
            <a:avLst/>
          </a:prstGeom>
          <a:noFill/>
          <a:ln w="25400" algn="ctr">
            <a:solidFill>
              <a:schemeClr val="tx2"/>
            </a:solidFill>
            <a:prstDash val="dash"/>
            <a:round/>
            <a:headEnd type="none" w="sm" len="sm"/>
            <a:tailEnd type="none" w="sm" len="sm"/>
          </a:ln>
          <a:extLst>
            <a:ext uri="{909E8E84-426E-40DD-AFC4-6F175D3DCCD1}">
              <a14:hiddenFill xmlns:a14="http://schemas.microsoft.com/office/drawing/2010/main">
                <a:noFill/>
              </a14:hiddenFill>
            </a:ext>
          </a:extLst>
        </p:spPr>
      </p:cxnSp>
      <p:cxnSp>
        <p:nvCxnSpPr>
          <p:cNvPr id="11291" name="직선 연결선 96"/>
          <p:cNvCxnSpPr>
            <a:cxnSpLocks noChangeShapeType="1"/>
          </p:cNvCxnSpPr>
          <p:nvPr/>
        </p:nvCxnSpPr>
        <p:spPr bwMode="auto">
          <a:xfrm>
            <a:off x="2000209" y="2581251"/>
            <a:ext cx="1035050" cy="1588"/>
          </a:xfrm>
          <a:prstGeom prst="line">
            <a:avLst/>
          </a:prstGeom>
          <a:noFill/>
          <a:ln w="25400" algn="ctr">
            <a:solidFill>
              <a:schemeClr val="tx2"/>
            </a:solidFill>
            <a:prstDash val="dash"/>
            <a:round/>
            <a:headEnd type="none" w="sm" len="sm"/>
            <a:tailEnd type="none" w="sm" len="sm"/>
          </a:ln>
          <a:extLst>
            <a:ext uri="{909E8E84-426E-40DD-AFC4-6F175D3DCCD1}">
              <a14:hiddenFill xmlns:a14="http://schemas.microsoft.com/office/drawing/2010/main">
                <a:noFill/>
              </a14:hiddenFill>
            </a:ext>
          </a:extLst>
        </p:spPr>
      </p:cxnSp>
      <p:cxnSp>
        <p:nvCxnSpPr>
          <p:cNvPr id="11292" name="직선 연결선 97"/>
          <p:cNvCxnSpPr>
            <a:cxnSpLocks noChangeShapeType="1"/>
          </p:cNvCxnSpPr>
          <p:nvPr/>
        </p:nvCxnSpPr>
        <p:spPr bwMode="auto">
          <a:xfrm>
            <a:off x="3424196" y="2425676"/>
            <a:ext cx="1035050" cy="1588"/>
          </a:xfrm>
          <a:prstGeom prst="line">
            <a:avLst/>
          </a:prstGeom>
          <a:noFill/>
          <a:ln w="25400" algn="ctr">
            <a:solidFill>
              <a:schemeClr val="tx2"/>
            </a:solidFill>
            <a:prstDash val="dash"/>
            <a:round/>
            <a:headEnd type="none" w="sm" len="sm"/>
            <a:tailEnd type="none" w="sm" len="sm"/>
          </a:ln>
          <a:extLst>
            <a:ext uri="{909E8E84-426E-40DD-AFC4-6F175D3DCCD1}">
              <a14:hiddenFill xmlns:a14="http://schemas.microsoft.com/office/drawing/2010/main">
                <a:noFill/>
              </a14:hiddenFill>
            </a:ext>
          </a:extLst>
        </p:spPr>
      </p:cxnSp>
      <p:cxnSp>
        <p:nvCxnSpPr>
          <p:cNvPr id="11293" name="직선 연결선 98"/>
          <p:cNvCxnSpPr>
            <a:cxnSpLocks noChangeShapeType="1"/>
          </p:cNvCxnSpPr>
          <p:nvPr/>
        </p:nvCxnSpPr>
        <p:spPr bwMode="auto">
          <a:xfrm>
            <a:off x="3398796" y="3857601"/>
            <a:ext cx="1035050" cy="1588"/>
          </a:xfrm>
          <a:prstGeom prst="line">
            <a:avLst/>
          </a:prstGeom>
          <a:noFill/>
          <a:ln w="25400" algn="ctr">
            <a:solidFill>
              <a:schemeClr val="tx2"/>
            </a:solidFill>
            <a:prstDash val="dash"/>
            <a:round/>
            <a:headEnd type="none" w="sm" len="sm"/>
            <a:tailEnd type="none" w="sm" len="sm"/>
          </a:ln>
          <a:extLst>
            <a:ext uri="{909E8E84-426E-40DD-AFC4-6F175D3DCCD1}">
              <a14:hiddenFill xmlns:a14="http://schemas.microsoft.com/office/drawing/2010/main">
                <a:noFill/>
              </a14:hiddenFill>
            </a:ext>
          </a:extLst>
        </p:spPr>
      </p:cxnSp>
      <p:cxnSp>
        <p:nvCxnSpPr>
          <p:cNvPr id="11294" name="직선 연결선 99"/>
          <p:cNvCxnSpPr>
            <a:cxnSpLocks noChangeShapeType="1"/>
          </p:cNvCxnSpPr>
          <p:nvPr/>
        </p:nvCxnSpPr>
        <p:spPr bwMode="auto">
          <a:xfrm>
            <a:off x="5132346" y="2425676"/>
            <a:ext cx="1035050" cy="1588"/>
          </a:xfrm>
          <a:prstGeom prst="line">
            <a:avLst/>
          </a:prstGeom>
          <a:noFill/>
          <a:ln w="25400" algn="ctr">
            <a:solidFill>
              <a:schemeClr val="tx2"/>
            </a:solidFill>
            <a:prstDash val="dash"/>
            <a:round/>
            <a:headEnd type="none" w="sm" len="sm"/>
            <a:tailEnd type="none" w="sm" len="sm"/>
          </a:ln>
          <a:extLst>
            <a:ext uri="{909E8E84-426E-40DD-AFC4-6F175D3DCCD1}">
              <a14:hiddenFill xmlns:a14="http://schemas.microsoft.com/office/drawing/2010/main">
                <a:noFill/>
              </a14:hiddenFill>
            </a:ext>
          </a:extLst>
        </p:spPr>
      </p:cxnSp>
      <p:cxnSp>
        <p:nvCxnSpPr>
          <p:cNvPr id="11295" name="직선 연결선 100"/>
          <p:cNvCxnSpPr>
            <a:cxnSpLocks noChangeShapeType="1"/>
          </p:cNvCxnSpPr>
          <p:nvPr/>
        </p:nvCxnSpPr>
        <p:spPr bwMode="auto">
          <a:xfrm>
            <a:off x="5114884" y="3779814"/>
            <a:ext cx="1035050" cy="1587"/>
          </a:xfrm>
          <a:prstGeom prst="line">
            <a:avLst/>
          </a:prstGeom>
          <a:noFill/>
          <a:ln w="25400" algn="ctr">
            <a:solidFill>
              <a:schemeClr val="tx2"/>
            </a:solidFill>
            <a:prstDash val="dash"/>
            <a:round/>
            <a:headEnd type="none" w="sm" len="sm"/>
            <a:tailEnd type="none" w="sm" len="sm"/>
          </a:ln>
          <a:extLst>
            <a:ext uri="{909E8E84-426E-40DD-AFC4-6F175D3DCCD1}">
              <a14:hiddenFill xmlns:a14="http://schemas.microsoft.com/office/drawing/2010/main">
                <a:noFill/>
              </a14:hiddenFill>
            </a:ext>
          </a:extLst>
        </p:spPr>
      </p:cxnSp>
      <p:cxnSp>
        <p:nvCxnSpPr>
          <p:cNvPr id="11296" name="직선 연결선 101"/>
          <p:cNvCxnSpPr>
            <a:cxnSpLocks noChangeShapeType="1"/>
          </p:cNvCxnSpPr>
          <p:nvPr/>
        </p:nvCxnSpPr>
        <p:spPr bwMode="auto">
          <a:xfrm>
            <a:off x="6356309" y="3651226"/>
            <a:ext cx="1036637" cy="1588"/>
          </a:xfrm>
          <a:prstGeom prst="line">
            <a:avLst/>
          </a:prstGeom>
          <a:noFill/>
          <a:ln w="25400" algn="ctr">
            <a:solidFill>
              <a:schemeClr val="tx2"/>
            </a:solidFill>
            <a:prstDash val="dash"/>
            <a:round/>
            <a:headEnd type="none" w="sm" len="sm"/>
            <a:tailEnd type="none" w="sm" len="sm"/>
          </a:ln>
          <a:extLst>
            <a:ext uri="{909E8E84-426E-40DD-AFC4-6F175D3DCCD1}">
              <a14:hiddenFill xmlns:a14="http://schemas.microsoft.com/office/drawing/2010/main">
                <a:noFill/>
              </a14:hiddenFill>
            </a:ext>
          </a:extLst>
        </p:spPr>
      </p:cxnSp>
      <p:cxnSp>
        <p:nvCxnSpPr>
          <p:cNvPr id="11297" name="직선 연결선 102"/>
          <p:cNvCxnSpPr>
            <a:cxnSpLocks noChangeShapeType="1"/>
          </p:cNvCxnSpPr>
          <p:nvPr/>
        </p:nvCxnSpPr>
        <p:spPr bwMode="auto">
          <a:xfrm>
            <a:off x="6340434" y="2563789"/>
            <a:ext cx="1035050" cy="1587"/>
          </a:xfrm>
          <a:prstGeom prst="line">
            <a:avLst/>
          </a:prstGeom>
          <a:noFill/>
          <a:ln w="25400" algn="ctr">
            <a:solidFill>
              <a:schemeClr val="tx2"/>
            </a:solidFill>
            <a:prstDash val="dash"/>
            <a:round/>
            <a:headEnd type="none" w="sm" len="sm"/>
            <a:tailEnd type="none" w="sm" len="sm"/>
          </a:ln>
          <a:extLst>
            <a:ext uri="{909E8E84-426E-40DD-AFC4-6F175D3DCCD1}">
              <a14:hiddenFill xmlns:a14="http://schemas.microsoft.com/office/drawing/2010/main">
                <a:noFill/>
              </a14:hiddenFill>
            </a:ext>
          </a:extLst>
        </p:spPr>
      </p:cxnSp>
      <p:cxnSp>
        <p:nvCxnSpPr>
          <p:cNvPr id="11298" name="직선 연결선 103"/>
          <p:cNvCxnSpPr>
            <a:cxnSpLocks noChangeShapeType="1"/>
          </p:cNvCxnSpPr>
          <p:nvPr/>
        </p:nvCxnSpPr>
        <p:spPr bwMode="auto">
          <a:xfrm>
            <a:off x="7762834" y="2390751"/>
            <a:ext cx="1035050" cy="1588"/>
          </a:xfrm>
          <a:prstGeom prst="line">
            <a:avLst/>
          </a:prstGeom>
          <a:noFill/>
          <a:ln w="25400" algn="ctr">
            <a:solidFill>
              <a:schemeClr val="tx2"/>
            </a:solidFill>
            <a:prstDash val="dash"/>
            <a:round/>
            <a:headEnd type="none" w="sm" len="sm"/>
            <a:tailEnd type="none" w="sm" len="sm"/>
          </a:ln>
          <a:extLst>
            <a:ext uri="{909E8E84-426E-40DD-AFC4-6F175D3DCCD1}">
              <a14:hiddenFill xmlns:a14="http://schemas.microsoft.com/office/drawing/2010/main">
                <a:noFill/>
              </a14:hiddenFill>
            </a:ext>
          </a:extLst>
        </p:spPr>
      </p:cxnSp>
      <p:cxnSp>
        <p:nvCxnSpPr>
          <p:cNvPr id="11299" name="직선 연결선 104"/>
          <p:cNvCxnSpPr>
            <a:cxnSpLocks noChangeShapeType="1"/>
          </p:cNvCxnSpPr>
          <p:nvPr/>
        </p:nvCxnSpPr>
        <p:spPr bwMode="auto">
          <a:xfrm>
            <a:off x="7737434" y="3806801"/>
            <a:ext cx="1035050" cy="1588"/>
          </a:xfrm>
          <a:prstGeom prst="line">
            <a:avLst/>
          </a:prstGeom>
          <a:noFill/>
          <a:ln w="25400" algn="ctr">
            <a:solidFill>
              <a:schemeClr val="tx2"/>
            </a:solidFill>
            <a:prstDash val="dash"/>
            <a:round/>
            <a:headEnd type="none" w="sm" len="sm"/>
            <a:tailEnd type="none" w="sm" len="sm"/>
          </a:ln>
          <a:extLst>
            <a:ext uri="{909E8E84-426E-40DD-AFC4-6F175D3DCCD1}">
              <a14:hiddenFill xmlns:a14="http://schemas.microsoft.com/office/drawing/2010/main">
                <a:noFill/>
              </a14:hiddenFill>
            </a:ext>
          </a:extLst>
        </p:spPr>
      </p:cxnSp>
      <p:graphicFrame>
        <p:nvGraphicFramePr>
          <p:cNvPr id="11300" name="Object 8"/>
          <p:cNvGraphicFramePr>
            <a:graphicFrameLocks noChangeAspect="1"/>
          </p:cNvGraphicFramePr>
          <p:nvPr>
            <p:extLst>
              <p:ext uri="{D42A27DB-BD31-4B8C-83A1-F6EECF244321}">
                <p14:modId xmlns:p14="http://schemas.microsoft.com/office/powerpoint/2010/main" val="3674712890"/>
              </p:ext>
            </p:extLst>
          </p:nvPr>
        </p:nvGraphicFramePr>
        <p:xfrm>
          <a:off x="3622634" y="4933926"/>
          <a:ext cx="914400" cy="685800"/>
        </p:xfrm>
        <a:graphic>
          <a:graphicData uri="http://schemas.openxmlformats.org/presentationml/2006/ole">
            <mc:AlternateContent xmlns:mc="http://schemas.openxmlformats.org/markup-compatibility/2006">
              <mc:Choice xmlns:v="urn:schemas-microsoft-com:vml" Requires="v">
                <p:oleObj spid="_x0000_s43033" name="Worksheet" showAsIcon="1" r:id="rId10" imgW="914400" imgH="685800" progId="Excel.Sheet.8">
                  <p:embed/>
                </p:oleObj>
              </mc:Choice>
              <mc:Fallback>
                <p:oleObj name="Worksheet" showAsIcon="1" r:id="rId10" imgW="914400" imgH="685800" progId="Excel.Sheet.8">
                  <p:embed/>
                  <p:pic>
                    <p:nvPicPr>
                      <p:cNvPr id="0" name=""/>
                      <p:cNvPicPr>
                        <a:picLocks noChangeAspect="1" noChangeArrowheads="1"/>
                      </p:cNvPicPr>
                      <p:nvPr/>
                    </p:nvPicPr>
                    <p:blipFill>
                      <a:blip r:embed="rId11"/>
                      <a:srcRect/>
                      <a:stretch>
                        <a:fillRect/>
                      </a:stretch>
                    </p:blipFill>
                    <p:spPr bwMode="auto">
                      <a:xfrm>
                        <a:off x="3622634" y="4933926"/>
                        <a:ext cx="914400" cy="685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301" name="Object 10"/>
          <p:cNvGraphicFramePr>
            <a:graphicFrameLocks noChangeAspect="1"/>
          </p:cNvGraphicFramePr>
          <p:nvPr>
            <p:extLst>
              <p:ext uri="{D42A27DB-BD31-4B8C-83A1-F6EECF244321}">
                <p14:modId xmlns:p14="http://schemas.microsoft.com/office/powerpoint/2010/main" val="2482231601"/>
              </p:ext>
            </p:extLst>
          </p:nvPr>
        </p:nvGraphicFramePr>
        <p:xfrm>
          <a:off x="8021596" y="4916464"/>
          <a:ext cx="914400" cy="685800"/>
        </p:xfrm>
        <a:graphic>
          <a:graphicData uri="http://schemas.openxmlformats.org/presentationml/2006/ole">
            <mc:AlternateContent xmlns:mc="http://schemas.openxmlformats.org/markup-compatibility/2006">
              <mc:Choice xmlns:v="urn:schemas-microsoft-com:vml" Requires="v">
                <p:oleObj spid="_x0000_s43034" name="Worksheet" showAsIcon="1" r:id="rId12" imgW="914400" imgH="685800" progId="Excel.Sheet.8">
                  <p:embed/>
                </p:oleObj>
              </mc:Choice>
              <mc:Fallback>
                <p:oleObj name="Worksheet" showAsIcon="1" r:id="rId12" imgW="914400" imgH="685800" progId="Excel.Sheet.8">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021596" y="4916464"/>
                        <a:ext cx="914400" cy="685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302" name="TextBox 107"/>
          <p:cNvSpPr txBox="1">
            <a:spLocks noChangeArrowheads="1"/>
          </p:cNvSpPr>
          <p:nvPr/>
        </p:nvSpPr>
        <p:spPr bwMode="auto">
          <a:xfrm>
            <a:off x="3173371" y="1946251"/>
            <a:ext cx="13636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1400">
                <a:solidFill>
                  <a:schemeClr val="tx1"/>
                </a:solidFill>
                <a:latin typeface="Arial" pitchFamily="34" charset="0"/>
                <a:ea typeface="Gulim" pitchFamily="34" charset="-127"/>
              </a:defRPr>
            </a:lvl1pPr>
            <a:lvl2pPr marL="742950" indent="-285750" eaLnBrk="0" hangingPunct="0">
              <a:defRPr kumimoji="1" sz="1400">
                <a:solidFill>
                  <a:schemeClr val="tx1"/>
                </a:solidFill>
                <a:latin typeface="Arial" pitchFamily="34" charset="0"/>
                <a:ea typeface="Gulim" pitchFamily="34" charset="-127"/>
              </a:defRPr>
            </a:lvl2pPr>
            <a:lvl3pPr marL="1143000" indent="-228600" eaLnBrk="0" hangingPunct="0">
              <a:defRPr kumimoji="1" sz="1400">
                <a:solidFill>
                  <a:schemeClr val="tx1"/>
                </a:solidFill>
                <a:latin typeface="Arial" pitchFamily="34" charset="0"/>
                <a:ea typeface="Gulim" pitchFamily="34" charset="-127"/>
              </a:defRPr>
            </a:lvl3pPr>
            <a:lvl4pPr marL="1600200" indent="-228600" eaLnBrk="0" hangingPunct="0">
              <a:defRPr kumimoji="1" sz="1400">
                <a:solidFill>
                  <a:schemeClr val="tx1"/>
                </a:solidFill>
                <a:latin typeface="Arial" pitchFamily="34" charset="0"/>
                <a:ea typeface="Gulim" pitchFamily="34" charset="-127"/>
              </a:defRPr>
            </a:lvl4pPr>
            <a:lvl5pPr marL="2057400" indent="-228600" eaLnBrk="0" hangingPunct="0">
              <a:defRPr kumimoji="1" sz="1400">
                <a:solidFill>
                  <a:schemeClr val="tx1"/>
                </a:solidFill>
                <a:latin typeface="Arial" pitchFamily="34" charset="0"/>
                <a:ea typeface="Gulim" pitchFamily="34" charset="-127"/>
              </a:defRPr>
            </a:lvl5pPr>
            <a:lvl6pPr marL="2514600" indent="-228600" eaLnBrk="0" fontAlgn="base" hangingPunct="0">
              <a:spcBef>
                <a:spcPct val="0"/>
              </a:spcBef>
              <a:spcAft>
                <a:spcPct val="0"/>
              </a:spcAft>
              <a:defRPr kumimoji="1" sz="1400">
                <a:solidFill>
                  <a:schemeClr val="tx1"/>
                </a:solidFill>
                <a:latin typeface="Arial" pitchFamily="34" charset="0"/>
                <a:ea typeface="Gulim" pitchFamily="34" charset="-127"/>
              </a:defRPr>
            </a:lvl6pPr>
            <a:lvl7pPr marL="2971800" indent="-228600" eaLnBrk="0" fontAlgn="base" hangingPunct="0">
              <a:spcBef>
                <a:spcPct val="0"/>
              </a:spcBef>
              <a:spcAft>
                <a:spcPct val="0"/>
              </a:spcAft>
              <a:defRPr kumimoji="1" sz="1400">
                <a:solidFill>
                  <a:schemeClr val="tx1"/>
                </a:solidFill>
                <a:latin typeface="Arial" pitchFamily="34" charset="0"/>
                <a:ea typeface="Gulim" pitchFamily="34" charset="-127"/>
              </a:defRPr>
            </a:lvl7pPr>
            <a:lvl8pPr marL="3429000" indent="-228600" eaLnBrk="0" fontAlgn="base" hangingPunct="0">
              <a:spcBef>
                <a:spcPct val="0"/>
              </a:spcBef>
              <a:spcAft>
                <a:spcPct val="0"/>
              </a:spcAft>
              <a:defRPr kumimoji="1" sz="1400">
                <a:solidFill>
                  <a:schemeClr val="tx1"/>
                </a:solidFill>
                <a:latin typeface="Arial" pitchFamily="34" charset="0"/>
                <a:ea typeface="Gulim" pitchFamily="34" charset="-127"/>
              </a:defRPr>
            </a:lvl8pPr>
            <a:lvl9pPr marL="3886200" indent="-228600" eaLnBrk="0" fontAlgn="base" hangingPunct="0">
              <a:spcBef>
                <a:spcPct val="0"/>
              </a:spcBef>
              <a:spcAft>
                <a:spcPct val="0"/>
              </a:spcAft>
              <a:defRPr kumimoji="1" sz="1400">
                <a:solidFill>
                  <a:schemeClr val="tx1"/>
                </a:solidFill>
                <a:latin typeface="Arial" pitchFamily="34" charset="0"/>
                <a:ea typeface="Gulim" pitchFamily="34" charset="-127"/>
              </a:defRPr>
            </a:lvl9pPr>
          </a:lstStyle>
          <a:p>
            <a:pPr eaLnBrk="1" latinLnBrk="1" hangingPunct="1"/>
            <a:r>
              <a:rPr lang="en-US" altLang="ko-KR" sz="1200"/>
              <a:t>At+85°C:7ea NG</a:t>
            </a:r>
          </a:p>
          <a:p>
            <a:pPr eaLnBrk="1" latinLnBrk="1" hangingPunct="1"/>
            <a:r>
              <a:rPr lang="en-US" altLang="ko-KR" sz="1200"/>
              <a:t>Max:410mA/3mV</a:t>
            </a:r>
            <a:endParaRPr lang="ko-KR" altLang="en-US" sz="1200"/>
          </a:p>
        </p:txBody>
      </p:sp>
      <p:sp>
        <p:nvSpPr>
          <p:cNvPr id="11304" name="TextBox 108"/>
          <p:cNvSpPr txBox="1">
            <a:spLocks noChangeArrowheads="1"/>
          </p:cNvSpPr>
          <p:nvPr/>
        </p:nvSpPr>
        <p:spPr bwMode="auto">
          <a:xfrm>
            <a:off x="5078371" y="2097064"/>
            <a:ext cx="1268413"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1400">
                <a:solidFill>
                  <a:schemeClr val="tx1"/>
                </a:solidFill>
                <a:latin typeface="Arial" charset="0"/>
                <a:ea typeface="굴림" pitchFamily="50" charset="-127"/>
              </a:defRPr>
            </a:lvl1pPr>
            <a:lvl2pPr marL="742950" indent="-285750" eaLnBrk="0" hangingPunct="0">
              <a:defRPr kumimoji="1" sz="1400">
                <a:solidFill>
                  <a:schemeClr val="tx1"/>
                </a:solidFill>
                <a:latin typeface="Arial" charset="0"/>
                <a:ea typeface="굴림" pitchFamily="50" charset="-127"/>
              </a:defRPr>
            </a:lvl2pPr>
            <a:lvl3pPr marL="1143000" indent="-228600" eaLnBrk="0" hangingPunct="0">
              <a:defRPr kumimoji="1" sz="1400">
                <a:solidFill>
                  <a:schemeClr val="tx1"/>
                </a:solidFill>
                <a:latin typeface="Arial" charset="0"/>
                <a:ea typeface="굴림" pitchFamily="50" charset="-127"/>
              </a:defRPr>
            </a:lvl3pPr>
            <a:lvl4pPr marL="1600200" indent="-228600" eaLnBrk="0" hangingPunct="0">
              <a:defRPr kumimoji="1" sz="1400">
                <a:solidFill>
                  <a:schemeClr val="tx1"/>
                </a:solidFill>
                <a:latin typeface="Arial" charset="0"/>
                <a:ea typeface="굴림" pitchFamily="50" charset="-127"/>
              </a:defRPr>
            </a:lvl4pPr>
            <a:lvl5pPr marL="2057400" indent="-228600" eaLnBrk="0" hangingPunct="0">
              <a:defRPr kumimoji="1" sz="1400">
                <a:solidFill>
                  <a:schemeClr val="tx1"/>
                </a:solidFill>
                <a:latin typeface="Arial" charset="0"/>
                <a:ea typeface="굴림" pitchFamily="50" charset="-127"/>
              </a:defRPr>
            </a:lvl5pPr>
            <a:lvl6pPr marL="2514600" indent="-228600" eaLnBrk="0" fontAlgn="base" hangingPunct="0">
              <a:spcBef>
                <a:spcPct val="0"/>
              </a:spcBef>
              <a:spcAft>
                <a:spcPct val="0"/>
              </a:spcAft>
              <a:defRPr kumimoji="1" sz="1400">
                <a:solidFill>
                  <a:schemeClr val="tx1"/>
                </a:solidFill>
                <a:latin typeface="Arial" charset="0"/>
                <a:ea typeface="굴림" pitchFamily="50" charset="-127"/>
              </a:defRPr>
            </a:lvl6pPr>
            <a:lvl7pPr marL="2971800" indent="-228600" eaLnBrk="0" fontAlgn="base" hangingPunct="0">
              <a:spcBef>
                <a:spcPct val="0"/>
              </a:spcBef>
              <a:spcAft>
                <a:spcPct val="0"/>
              </a:spcAft>
              <a:defRPr kumimoji="1" sz="1400">
                <a:solidFill>
                  <a:schemeClr val="tx1"/>
                </a:solidFill>
                <a:latin typeface="Arial" charset="0"/>
                <a:ea typeface="굴림" pitchFamily="50" charset="-127"/>
              </a:defRPr>
            </a:lvl7pPr>
            <a:lvl8pPr marL="3429000" indent="-228600" eaLnBrk="0" fontAlgn="base" hangingPunct="0">
              <a:spcBef>
                <a:spcPct val="0"/>
              </a:spcBef>
              <a:spcAft>
                <a:spcPct val="0"/>
              </a:spcAft>
              <a:defRPr kumimoji="1" sz="1400">
                <a:solidFill>
                  <a:schemeClr val="tx1"/>
                </a:solidFill>
                <a:latin typeface="Arial" charset="0"/>
                <a:ea typeface="굴림" pitchFamily="50" charset="-127"/>
              </a:defRPr>
            </a:lvl8pPr>
            <a:lvl9pPr marL="3886200" indent="-228600" eaLnBrk="0" fontAlgn="base" hangingPunct="0">
              <a:spcBef>
                <a:spcPct val="0"/>
              </a:spcBef>
              <a:spcAft>
                <a:spcPct val="0"/>
              </a:spcAft>
              <a:defRPr kumimoji="1" sz="1400">
                <a:solidFill>
                  <a:schemeClr val="tx1"/>
                </a:solidFill>
                <a:latin typeface="Arial" charset="0"/>
                <a:ea typeface="굴림" pitchFamily="50" charset="-127"/>
              </a:defRPr>
            </a:lvl9pPr>
          </a:lstStyle>
          <a:p>
            <a:pPr eaLnBrk="1" latinLnBrk="1" hangingPunct="1">
              <a:defRPr/>
            </a:pPr>
            <a:r>
              <a:rPr lang="en-US" altLang="ko-KR" sz="1200" smtClean="0">
                <a:latin typeface="+mj-lt"/>
              </a:rPr>
              <a:t>At -40°C : Good</a:t>
            </a:r>
          </a:p>
        </p:txBody>
      </p:sp>
      <p:sp>
        <p:nvSpPr>
          <p:cNvPr id="11305" name="TextBox 110"/>
          <p:cNvSpPr txBox="1">
            <a:spLocks noChangeArrowheads="1"/>
          </p:cNvSpPr>
          <p:nvPr/>
        </p:nvSpPr>
        <p:spPr bwMode="auto">
          <a:xfrm>
            <a:off x="731796" y="3878239"/>
            <a:ext cx="205581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1400">
                <a:solidFill>
                  <a:schemeClr val="tx1"/>
                </a:solidFill>
                <a:latin typeface="Arial" charset="0"/>
                <a:ea typeface="굴림" pitchFamily="50" charset="-127"/>
              </a:defRPr>
            </a:lvl1pPr>
            <a:lvl2pPr marL="742950" indent="-285750" eaLnBrk="0" hangingPunct="0">
              <a:defRPr kumimoji="1" sz="1400">
                <a:solidFill>
                  <a:schemeClr val="tx1"/>
                </a:solidFill>
                <a:latin typeface="Arial" charset="0"/>
                <a:ea typeface="굴림" pitchFamily="50" charset="-127"/>
              </a:defRPr>
            </a:lvl2pPr>
            <a:lvl3pPr marL="1143000" indent="-228600" eaLnBrk="0" hangingPunct="0">
              <a:defRPr kumimoji="1" sz="1400">
                <a:solidFill>
                  <a:schemeClr val="tx1"/>
                </a:solidFill>
                <a:latin typeface="Arial" charset="0"/>
                <a:ea typeface="굴림" pitchFamily="50" charset="-127"/>
              </a:defRPr>
            </a:lvl3pPr>
            <a:lvl4pPr marL="1600200" indent="-228600" eaLnBrk="0" hangingPunct="0">
              <a:defRPr kumimoji="1" sz="1400">
                <a:solidFill>
                  <a:schemeClr val="tx1"/>
                </a:solidFill>
                <a:latin typeface="Arial" charset="0"/>
                <a:ea typeface="굴림" pitchFamily="50" charset="-127"/>
              </a:defRPr>
            </a:lvl4pPr>
            <a:lvl5pPr marL="2057400" indent="-228600" eaLnBrk="0" hangingPunct="0">
              <a:defRPr kumimoji="1" sz="1400">
                <a:solidFill>
                  <a:schemeClr val="tx1"/>
                </a:solidFill>
                <a:latin typeface="Arial" charset="0"/>
                <a:ea typeface="굴림" pitchFamily="50" charset="-127"/>
              </a:defRPr>
            </a:lvl5pPr>
            <a:lvl6pPr marL="2514600" indent="-228600" eaLnBrk="0" fontAlgn="base" hangingPunct="0">
              <a:spcBef>
                <a:spcPct val="0"/>
              </a:spcBef>
              <a:spcAft>
                <a:spcPct val="0"/>
              </a:spcAft>
              <a:defRPr kumimoji="1" sz="1400">
                <a:solidFill>
                  <a:schemeClr val="tx1"/>
                </a:solidFill>
                <a:latin typeface="Arial" charset="0"/>
                <a:ea typeface="굴림" pitchFamily="50" charset="-127"/>
              </a:defRPr>
            </a:lvl6pPr>
            <a:lvl7pPr marL="2971800" indent="-228600" eaLnBrk="0" fontAlgn="base" hangingPunct="0">
              <a:spcBef>
                <a:spcPct val="0"/>
              </a:spcBef>
              <a:spcAft>
                <a:spcPct val="0"/>
              </a:spcAft>
              <a:defRPr kumimoji="1" sz="1400">
                <a:solidFill>
                  <a:schemeClr val="tx1"/>
                </a:solidFill>
                <a:latin typeface="Arial" charset="0"/>
                <a:ea typeface="굴림" pitchFamily="50" charset="-127"/>
              </a:defRPr>
            </a:lvl7pPr>
            <a:lvl8pPr marL="3429000" indent="-228600" eaLnBrk="0" fontAlgn="base" hangingPunct="0">
              <a:spcBef>
                <a:spcPct val="0"/>
              </a:spcBef>
              <a:spcAft>
                <a:spcPct val="0"/>
              </a:spcAft>
              <a:defRPr kumimoji="1" sz="1400">
                <a:solidFill>
                  <a:schemeClr val="tx1"/>
                </a:solidFill>
                <a:latin typeface="Arial" charset="0"/>
                <a:ea typeface="굴림" pitchFamily="50" charset="-127"/>
              </a:defRPr>
            </a:lvl8pPr>
            <a:lvl9pPr marL="3886200" indent="-228600" eaLnBrk="0" fontAlgn="base" hangingPunct="0">
              <a:spcBef>
                <a:spcPct val="0"/>
              </a:spcBef>
              <a:spcAft>
                <a:spcPct val="0"/>
              </a:spcAft>
              <a:defRPr kumimoji="1" sz="1400">
                <a:solidFill>
                  <a:schemeClr val="tx1"/>
                </a:solidFill>
                <a:latin typeface="Arial" charset="0"/>
                <a:ea typeface="굴림" pitchFamily="50" charset="-127"/>
              </a:defRPr>
            </a:lvl9pPr>
          </a:lstStyle>
          <a:p>
            <a:pPr eaLnBrk="1" latinLnBrk="1" hangingPunct="1">
              <a:defRPr/>
            </a:pPr>
            <a:r>
              <a:rPr lang="en-US" altLang="ko-KR" sz="1200" smtClean="0">
                <a:latin typeface="+mj-lt"/>
              </a:rPr>
              <a:t>At -40°C :11ea NG</a:t>
            </a:r>
          </a:p>
          <a:p>
            <a:pPr eaLnBrk="1" latinLnBrk="1" hangingPunct="1">
              <a:defRPr/>
            </a:pPr>
            <a:r>
              <a:rPr lang="en-US" altLang="ko-KR" sz="1200" smtClean="0">
                <a:latin typeface="+mj-lt"/>
              </a:rPr>
              <a:t>Max:680mA/5mV  Spec out</a:t>
            </a:r>
          </a:p>
        </p:txBody>
      </p:sp>
      <p:sp>
        <p:nvSpPr>
          <p:cNvPr id="11306" name="TextBox 111"/>
          <p:cNvSpPr txBox="1">
            <a:spLocks noChangeArrowheads="1"/>
          </p:cNvSpPr>
          <p:nvPr/>
        </p:nvSpPr>
        <p:spPr bwMode="auto">
          <a:xfrm>
            <a:off x="1966871" y="2300264"/>
            <a:ext cx="1262063"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1400">
                <a:solidFill>
                  <a:schemeClr val="tx1"/>
                </a:solidFill>
                <a:latin typeface="Arial" charset="0"/>
                <a:ea typeface="굴림" pitchFamily="50" charset="-127"/>
              </a:defRPr>
            </a:lvl1pPr>
            <a:lvl2pPr marL="742950" indent="-285750" eaLnBrk="0" hangingPunct="0">
              <a:defRPr kumimoji="1" sz="1400">
                <a:solidFill>
                  <a:schemeClr val="tx1"/>
                </a:solidFill>
                <a:latin typeface="Arial" charset="0"/>
                <a:ea typeface="굴림" pitchFamily="50" charset="-127"/>
              </a:defRPr>
            </a:lvl2pPr>
            <a:lvl3pPr marL="1143000" indent="-228600" eaLnBrk="0" hangingPunct="0">
              <a:defRPr kumimoji="1" sz="1400">
                <a:solidFill>
                  <a:schemeClr val="tx1"/>
                </a:solidFill>
                <a:latin typeface="Arial" charset="0"/>
                <a:ea typeface="굴림" pitchFamily="50" charset="-127"/>
              </a:defRPr>
            </a:lvl3pPr>
            <a:lvl4pPr marL="1600200" indent="-228600" eaLnBrk="0" hangingPunct="0">
              <a:defRPr kumimoji="1" sz="1400">
                <a:solidFill>
                  <a:schemeClr val="tx1"/>
                </a:solidFill>
                <a:latin typeface="Arial" charset="0"/>
                <a:ea typeface="굴림" pitchFamily="50" charset="-127"/>
              </a:defRPr>
            </a:lvl4pPr>
            <a:lvl5pPr marL="2057400" indent="-228600" eaLnBrk="0" hangingPunct="0">
              <a:defRPr kumimoji="1" sz="1400">
                <a:solidFill>
                  <a:schemeClr val="tx1"/>
                </a:solidFill>
                <a:latin typeface="Arial" charset="0"/>
                <a:ea typeface="굴림" pitchFamily="50" charset="-127"/>
              </a:defRPr>
            </a:lvl5pPr>
            <a:lvl6pPr marL="2514600" indent="-228600" eaLnBrk="0" fontAlgn="base" hangingPunct="0">
              <a:spcBef>
                <a:spcPct val="0"/>
              </a:spcBef>
              <a:spcAft>
                <a:spcPct val="0"/>
              </a:spcAft>
              <a:defRPr kumimoji="1" sz="1400">
                <a:solidFill>
                  <a:schemeClr val="tx1"/>
                </a:solidFill>
                <a:latin typeface="Arial" charset="0"/>
                <a:ea typeface="굴림" pitchFamily="50" charset="-127"/>
              </a:defRPr>
            </a:lvl6pPr>
            <a:lvl7pPr marL="2971800" indent="-228600" eaLnBrk="0" fontAlgn="base" hangingPunct="0">
              <a:spcBef>
                <a:spcPct val="0"/>
              </a:spcBef>
              <a:spcAft>
                <a:spcPct val="0"/>
              </a:spcAft>
              <a:defRPr kumimoji="1" sz="1400">
                <a:solidFill>
                  <a:schemeClr val="tx1"/>
                </a:solidFill>
                <a:latin typeface="Arial" charset="0"/>
                <a:ea typeface="굴림" pitchFamily="50" charset="-127"/>
              </a:defRPr>
            </a:lvl7pPr>
            <a:lvl8pPr marL="3429000" indent="-228600" eaLnBrk="0" fontAlgn="base" hangingPunct="0">
              <a:spcBef>
                <a:spcPct val="0"/>
              </a:spcBef>
              <a:spcAft>
                <a:spcPct val="0"/>
              </a:spcAft>
              <a:defRPr kumimoji="1" sz="1400">
                <a:solidFill>
                  <a:schemeClr val="tx1"/>
                </a:solidFill>
                <a:latin typeface="Arial" charset="0"/>
                <a:ea typeface="굴림" pitchFamily="50" charset="-127"/>
              </a:defRPr>
            </a:lvl8pPr>
            <a:lvl9pPr marL="3886200" indent="-228600" eaLnBrk="0" fontAlgn="base" hangingPunct="0">
              <a:spcBef>
                <a:spcPct val="0"/>
              </a:spcBef>
              <a:spcAft>
                <a:spcPct val="0"/>
              </a:spcAft>
              <a:defRPr kumimoji="1" sz="1400">
                <a:solidFill>
                  <a:schemeClr val="tx1"/>
                </a:solidFill>
                <a:latin typeface="Arial" charset="0"/>
                <a:ea typeface="굴림" pitchFamily="50" charset="-127"/>
              </a:defRPr>
            </a:lvl9pPr>
          </a:lstStyle>
          <a:p>
            <a:pPr eaLnBrk="1" latinLnBrk="1" hangingPunct="1">
              <a:defRPr/>
            </a:pPr>
            <a:r>
              <a:rPr lang="en-US" altLang="ko-KR" sz="1200" smtClean="0">
                <a:latin typeface="+mj-lt"/>
              </a:rPr>
              <a:t>At+25°C : Good</a:t>
            </a:r>
          </a:p>
        </p:txBody>
      </p:sp>
      <p:sp>
        <p:nvSpPr>
          <p:cNvPr id="11307" name="TextBox 112"/>
          <p:cNvSpPr txBox="1">
            <a:spLocks noChangeArrowheads="1"/>
          </p:cNvSpPr>
          <p:nvPr/>
        </p:nvSpPr>
        <p:spPr bwMode="auto">
          <a:xfrm>
            <a:off x="6294396" y="2270101"/>
            <a:ext cx="1306513"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1400">
                <a:solidFill>
                  <a:schemeClr val="tx1"/>
                </a:solidFill>
                <a:latin typeface="Arial" charset="0"/>
                <a:ea typeface="굴림" pitchFamily="50" charset="-127"/>
              </a:defRPr>
            </a:lvl1pPr>
            <a:lvl2pPr marL="742950" indent="-285750" eaLnBrk="0" hangingPunct="0">
              <a:defRPr kumimoji="1" sz="1400">
                <a:solidFill>
                  <a:schemeClr val="tx1"/>
                </a:solidFill>
                <a:latin typeface="Arial" charset="0"/>
                <a:ea typeface="굴림" pitchFamily="50" charset="-127"/>
              </a:defRPr>
            </a:lvl2pPr>
            <a:lvl3pPr marL="1143000" indent="-228600" eaLnBrk="0" hangingPunct="0">
              <a:defRPr kumimoji="1" sz="1400">
                <a:solidFill>
                  <a:schemeClr val="tx1"/>
                </a:solidFill>
                <a:latin typeface="Arial" charset="0"/>
                <a:ea typeface="굴림" pitchFamily="50" charset="-127"/>
              </a:defRPr>
            </a:lvl3pPr>
            <a:lvl4pPr marL="1600200" indent="-228600" eaLnBrk="0" hangingPunct="0">
              <a:defRPr kumimoji="1" sz="1400">
                <a:solidFill>
                  <a:schemeClr val="tx1"/>
                </a:solidFill>
                <a:latin typeface="Arial" charset="0"/>
                <a:ea typeface="굴림" pitchFamily="50" charset="-127"/>
              </a:defRPr>
            </a:lvl4pPr>
            <a:lvl5pPr marL="2057400" indent="-228600" eaLnBrk="0" hangingPunct="0">
              <a:defRPr kumimoji="1" sz="1400">
                <a:solidFill>
                  <a:schemeClr val="tx1"/>
                </a:solidFill>
                <a:latin typeface="Arial" charset="0"/>
                <a:ea typeface="굴림" pitchFamily="50" charset="-127"/>
              </a:defRPr>
            </a:lvl5pPr>
            <a:lvl6pPr marL="2514600" indent="-228600" eaLnBrk="0" fontAlgn="base" hangingPunct="0">
              <a:spcBef>
                <a:spcPct val="0"/>
              </a:spcBef>
              <a:spcAft>
                <a:spcPct val="0"/>
              </a:spcAft>
              <a:defRPr kumimoji="1" sz="1400">
                <a:solidFill>
                  <a:schemeClr val="tx1"/>
                </a:solidFill>
                <a:latin typeface="Arial" charset="0"/>
                <a:ea typeface="굴림" pitchFamily="50" charset="-127"/>
              </a:defRPr>
            </a:lvl6pPr>
            <a:lvl7pPr marL="2971800" indent="-228600" eaLnBrk="0" fontAlgn="base" hangingPunct="0">
              <a:spcBef>
                <a:spcPct val="0"/>
              </a:spcBef>
              <a:spcAft>
                <a:spcPct val="0"/>
              </a:spcAft>
              <a:defRPr kumimoji="1" sz="1400">
                <a:solidFill>
                  <a:schemeClr val="tx1"/>
                </a:solidFill>
                <a:latin typeface="Arial" charset="0"/>
                <a:ea typeface="굴림" pitchFamily="50" charset="-127"/>
              </a:defRPr>
            </a:lvl7pPr>
            <a:lvl8pPr marL="3429000" indent="-228600" eaLnBrk="0" fontAlgn="base" hangingPunct="0">
              <a:spcBef>
                <a:spcPct val="0"/>
              </a:spcBef>
              <a:spcAft>
                <a:spcPct val="0"/>
              </a:spcAft>
              <a:defRPr kumimoji="1" sz="1400">
                <a:solidFill>
                  <a:schemeClr val="tx1"/>
                </a:solidFill>
                <a:latin typeface="Arial" charset="0"/>
                <a:ea typeface="굴림" pitchFamily="50" charset="-127"/>
              </a:defRPr>
            </a:lvl8pPr>
            <a:lvl9pPr marL="3886200" indent="-228600" eaLnBrk="0" fontAlgn="base" hangingPunct="0">
              <a:spcBef>
                <a:spcPct val="0"/>
              </a:spcBef>
              <a:spcAft>
                <a:spcPct val="0"/>
              </a:spcAft>
              <a:defRPr kumimoji="1" sz="1400">
                <a:solidFill>
                  <a:schemeClr val="tx1"/>
                </a:solidFill>
                <a:latin typeface="Arial" charset="0"/>
                <a:ea typeface="굴림" pitchFamily="50" charset="-127"/>
              </a:defRPr>
            </a:lvl9pPr>
          </a:lstStyle>
          <a:p>
            <a:pPr eaLnBrk="1" latinLnBrk="1" hangingPunct="1">
              <a:defRPr/>
            </a:pPr>
            <a:r>
              <a:rPr lang="en-US" altLang="ko-KR" sz="1200" smtClean="0">
                <a:latin typeface="+mj-lt"/>
              </a:rPr>
              <a:t>At +25°C : Good</a:t>
            </a:r>
          </a:p>
        </p:txBody>
      </p:sp>
      <p:sp>
        <p:nvSpPr>
          <p:cNvPr id="11308" name="TextBox 113"/>
          <p:cNvSpPr txBox="1">
            <a:spLocks noChangeArrowheads="1"/>
          </p:cNvSpPr>
          <p:nvPr/>
        </p:nvSpPr>
        <p:spPr bwMode="auto">
          <a:xfrm>
            <a:off x="7588209" y="2079601"/>
            <a:ext cx="1306512"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1400">
                <a:solidFill>
                  <a:schemeClr val="tx1"/>
                </a:solidFill>
                <a:latin typeface="Arial" charset="0"/>
                <a:ea typeface="굴림" pitchFamily="50" charset="-127"/>
              </a:defRPr>
            </a:lvl1pPr>
            <a:lvl2pPr marL="742950" indent="-285750" eaLnBrk="0" hangingPunct="0">
              <a:defRPr kumimoji="1" sz="1400">
                <a:solidFill>
                  <a:schemeClr val="tx1"/>
                </a:solidFill>
                <a:latin typeface="Arial" charset="0"/>
                <a:ea typeface="굴림" pitchFamily="50" charset="-127"/>
              </a:defRPr>
            </a:lvl2pPr>
            <a:lvl3pPr marL="1143000" indent="-228600" eaLnBrk="0" hangingPunct="0">
              <a:defRPr kumimoji="1" sz="1400">
                <a:solidFill>
                  <a:schemeClr val="tx1"/>
                </a:solidFill>
                <a:latin typeface="Arial" charset="0"/>
                <a:ea typeface="굴림" pitchFamily="50" charset="-127"/>
              </a:defRPr>
            </a:lvl3pPr>
            <a:lvl4pPr marL="1600200" indent="-228600" eaLnBrk="0" hangingPunct="0">
              <a:defRPr kumimoji="1" sz="1400">
                <a:solidFill>
                  <a:schemeClr val="tx1"/>
                </a:solidFill>
                <a:latin typeface="Arial" charset="0"/>
                <a:ea typeface="굴림" pitchFamily="50" charset="-127"/>
              </a:defRPr>
            </a:lvl4pPr>
            <a:lvl5pPr marL="2057400" indent="-228600" eaLnBrk="0" hangingPunct="0">
              <a:defRPr kumimoji="1" sz="1400">
                <a:solidFill>
                  <a:schemeClr val="tx1"/>
                </a:solidFill>
                <a:latin typeface="Arial" charset="0"/>
                <a:ea typeface="굴림" pitchFamily="50" charset="-127"/>
              </a:defRPr>
            </a:lvl5pPr>
            <a:lvl6pPr marL="2514600" indent="-228600" eaLnBrk="0" fontAlgn="base" hangingPunct="0">
              <a:spcBef>
                <a:spcPct val="0"/>
              </a:spcBef>
              <a:spcAft>
                <a:spcPct val="0"/>
              </a:spcAft>
              <a:defRPr kumimoji="1" sz="1400">
                <a:solidFill>
                  <a:schemeClr val="tx1"/>
                </a:solidFill>
                <a:latin typeface="Arial" charset="0"/>
                <a:ea typeface="굴림" pitchFamily="50" charset="-127"/>
              </a:defRPr>
            </a:lvl6pPr>
            <a:lvl7pPr marL="2971800" indent="-228600" eaLnBrk="0" fontAlgn="base" hangingPunct="0">
              <a:spcBef>
                <a:spcPct val="0"/>
              </a:spcBef>
              <a:spcAft>
                <a:spcPct val="0"/>
              </a:spcAft>
              <a:defRPr kumimoji="1" sz="1400">
                <a:solidFill>
                  <a:schemeClr val="tx1"/>
                </a:solidFill>
                <a:latin typeface="Arial" charset="0"/>
                <a:ea typeface="굴림" pitchFamily="50" charset="-127"/>
              </a:defRPr>
            </a:lvl7pPr>
            <a:lvl8pPr marL="3429000" indent="-228600" eaLnBrk="0" fontAlgn="base" hangingPunct="0">
              <a:spcBef>
                <a:spcPct val="0"/>
              </a:spcBef>
              <a:spcAft>
                <a:spcPct val="0"/>
              </a:spcAft>
              <a:defRPr kumimoji="1" sz="1400">
                <a:solidFill>
                  <a:schemeClr val="tx1"/>
                </a:solidFill>
                <a:latin typeface="Arial" charset="0"/>
                <a:ea typeface="굴림" pitchFamily="50" charset="-127"/>
              </a:defRPr>
            </a:lvl8pPr>
            <a:lvl9pPr marL="3886200" indent="-228600" eaLnBrk="0" fontAlgn="base" hangingPunct="0">
              <a:spcBef>
                <a:spcPct val="0"/>
              </a:spcBef>
              <a:spcAft>
                <a:spcPct val="0"/>
              </a:spcAft>
              <a:defRPr kumimoji="1" sz="1400">
                <a:solidFill>
                  <a:schemeClr val="tx1"/>
                </a:solidFill>
                <a:latin typeface="Arial" charset="0"/>
                <a:ea typeface="굴림" pitchFamily="50" charset="-127"/>
              </a:defRPr>
            </a:lvl9pPr>
          </a:lstStyle>
          <a:p>
            <a:pPr eaLnBrk="1" latinLnBrk="1" hangingPunct="1">
              <a:defRPr/>
            </a:pPr>
            <a:r>
              <a:rPr lang="en-US" altLang="ko-KR" sz="1200" smtClean="0">
                <a:latin typeface="+mj-lt"/>
              </a:rPr>
              <a:t>At +85°C : Good</a:t>
            </a:r>
          </a:p>
        </p:txBody>
      </p:sp>
      <p:sp>
        <p:nvSpPr>
          <p:cNvPr id="11309" name="TextBox 99"/>
          <p:cNvSpPr txBox="1">
            <a:spLocks noChangeArrowheads="1"/>
          </p:cNvSpPr>
          <p:nvPr/>
        </p:nvSpPr>
        <p:spPr bwMode="auto">
          <a:xfrm>
            <a:off x="1698584" y="1539851"/>
            <a:ext cx="16605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1400">
                <a:solidFill>
                  <a:schemeClr val="tx1"/>
                </a:solidFill>
                <a:latin typeface="Arial" charset="0"/>
                <a:ea typeface="굴림" pitchFamily="50" charset="-127"/>
              </a:defRPr>
            </a:lvl1pPr>
            <a:lvl2pPr marL="742950" indent="-285750" eaLnBrk="0" hangingPunct="0">
              <a:defRPr kumimoji="1" sz="1400">
                <a:solidFill>
                  <a:schemeClr val="tx1"/>
                </a:solidFill>
                <a:latin typeface="Arial" charset="0"/>
                <a:ea typeface="굴림" pitchFamily="50" charset="-127"/>
              </a:defRPr>
            </a:lvl2pPr>
            <a:lvl3pPr marL="1143000" indent="-228600" eaLnBrk="0" hangingPunct="0">
              <a:defRPr kumimoji="1" sz="1400">
                <a:solidFill>
                  <a:schemeClr val="tx1"/>
                </a:solidFill>
                <a:latin typeface="Arial" charset="0"/>
                <a:ea typeface="굴림" pitchFamily="50" charset="-127"/>
              </a:defRPr>
            </a:lvl3pPr>
            <a:lvl4pPr marL="1600200" indent="-228600" eaLnBrk="0" hangingPunct="0">
              <a:defRPr kumimoji="1" sz="1400">
                <a:solidFill>
                  <a:schemeClr val="tx1"/>
                </a:solidFill>
                <a:latin typeface="Arial" charset="0"/>
                <a:ea typeface="굴림" pitchFamily="50" charset="-127"/>
              </a:defRPr>
            </a:lvl4pPr>
            <a:lvl5pPr marL="2057400" indent="-228600" eaLnBrk="0" hangingPunct="0">
              <a:defRPr kumimoji="1" sz="1400">
                <a:solidFill>
                  <a:schemeClr val="tx1"/>
                </a:solidFill>
                <a:latin typeface="Arial" charset="0"/>
                <a:ea typeface="굴림" pitchFamily="50" charset="-127"/>
              </a:defRPr>
            </a:lvl5pPr>
            <a:lvl6pPr marL="2514600" indent="-228600" eaLnBrk="0" fontAlgn="base" hangingPunct="0">
              <a:spcBef>
                <a:spcPct val="0"/>
              </a:spcBef>
              <a:spcAft>
                <a:spcPct val="0"/>
              </a:spcAft>
              <a:defRPr kumimoji="1" sz="1400">
                <a:solidFill>
                  <a:schemeClr val="tx1"/>
                </a:solidFill>
                <a:latin typeface="Arial" charset="0"/>
                <a:ea typeface="굴림" pitchFamily="50" charset="-127"/>
              </a:defRPr>
            </a:lvl6pPr>
            <a:lvl7pPr marL="2971800" indent="-228600" eaLnBrk="0" fontAlgn="base" hangingPunct="0">
              <a:spcBef>
                <a:spcPct val="0"/>
              </a:spcBef>
              <a:spcAft>
                <a:spcPct val="0"/>
              </a:spcAft>
              <a:defRPr kumimoji="1" sz="1400">
                <a:solidFill>
                  <a:schemeClr val="tx1"/>
                </a:solidFill>
                <a:latin typeface="Arial" charset="0"/>
                <a:ea typeface="굴림" pitchFamily="50" charset="-127"/>
              </a:defRPr>
            </a:lvl7pPr>
            <a:lvl8pPr marL="3429000" indent="-228600" eaLnBrk="0" fontAlgn="base" hangingPunct="0">
              <a:spcBef>
                <a:spcPct val="0"/>
              </a:spcBef>
              <a:spcAft>
                <a:spcPct val="0"/>
              </a:spcAft>
              <a:defRPr kumimoji="1" sz="1400">
                <a:solidFill>
                  <a:schemeClr val="tx1"/>
                </a:solidFill>
                <a:latin typeface="Arial" charset="0"/>
                <a:ea typeface="굴림" pitchFamily="50" charset="-127"/>
              </a:defRPr>
            </a:lvl8pPr>
            <a:lvl9pPr marL="3886200" indent="-228600" eaLnBrk="0" fontAlgn="base" hangingPunct="0">
              <a:spcBef>
                <a:spcPct val="0"/>
              </a:spcBef>
              <a:spcAft>
                <a:spcPct val="0"/>
              </a:spcAft>
              <a:defRPr kumimoji="1" sz="1400">
                <a:solidFill>
                  <a:schemeClr val="tx1"/>
                </a:solidFill>
                <a:latin typeface="Arial" charset="0"/>
                <a:ea typeface="굴림" pitchFamily="50" charset="-127"/>
              </a:defRPr>
            </a:lvl9pPr>
          </a:lstStyle>
          <a:p>
            <a:pPr eaLnBrk="1" latinLnBrk="1" hangingPunct="1">
              <a:defRPr/>
            </a:pPr>
            <a:r>
              <a:rPr lang="en-US" altLang="ko-KR" b="1" u="sng" smtClean="0">
                <a:latin typeface="+mj-lt"/>
                <a:ea typeface="맑은 고딕" pitchFamily="50" charset="-127"/>
              </a:rPr>
              <a:t>Test sample 50ea</a:t>
            </a:r>
          </a:p>
        </p:txBody>
      </p:sp>
      <p:sp>
        <p:nvSpPr>
          <p:cNvPr id="11310" name="TextBox 99"/>
          <p:cNvSpPr txBox="1">
            <a:spLocks noChangeArrowheads="1"/>
          </p:cNvSpPr>
          <p:nvPr/>
        </p:nvSpPr>
        <p:spPr bwMode="auto">
          <a:xfrm>
            <a:off x="6064209" y="1557314"/>
            <a:ext cx="16605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1400">
                <a:solidFill>
                  <a:schemeClr val="tx1"/>
                </a:solidFill>
                <a:latin typeface="Arial" charset="0"/>
                <a:ea typeface="굴림" pitchFamily="50" charset="-127"/>
              </a:defRPr>
            </a:lvl1pPr>
            <a:lvl2pPr marL="742950" indent="-285750" eaLnBrk="0" hangingPunct="0">
              <a:defRPr kumimoji="1" sz="1400">
                <a:solidFill>
                  <a:schemeClr val="tx1"/>
                </a:solidFill>
                <a:latin typeface="Arial" charset="0"/>
                <a:ea typeface="굴림" pitchFamily="50" charset="-127"/>
              </a:defRPr>
            </a:lvl2pPr>
            <a:lvl3pPr marL="1143000" indent="-228600" eaLnBrk="0" hangingPunct="0">
              <a:defRPr kumimoji="1" sz="1400">
                <a:solidFill>
                  <a:schemeClr val="tx1"/>
                </a:solidFill>
                <a:latin typeface="Arial" charset="0"/>
                <a:ea typeface="굴림" pitchFamily="50" charset="-127"/>
              </a:defRPr>
            </a:lvl3pPr>
            <a:lvl4pPr marL="1600200" indent="-228600" eaLnBrk="0" hangingPunct="0">
              <a:defRPr kumimoji="1" sz="1400">
                <a:solidFill>
                  <a:schemeClr val="tx1"/>
                </a:solidFill>
                <a:latin typeface="Arial" charset="0"/>
                <a:ea typeface="굴림" pitchFamily="50" charset="-127"/>
              </a:defRPr>
            </a:lvl4pPr>
            <a:lvl5pPr marL="2057400" indent="-228600" eaLnBrk="0" hangingPunct="0">
              <a:defRPr kumimoji="1" sz="1400">
                <a:solidFill>
                  <a:schemeClr val="tx1"/>
                </a:solidFill>
                <a:latin typeface="Arial" charset="0"/>
                <a:ea typeface="굴림" pitchFamily="50" charset="-127"/>
              </a:defRPr>
            </a:lvl5pPr>
            <a:lvl6pPr marL="2514600" indent="-228600" eaLnBrk="0" fontAlgn="base" hangingPunct="0">
              <a:spcBef>
                <a:spcPct val="0"/>
              </a:spcBef>
              <a:spcAft>
                <a:spcPct val="0"/>
              </a:spcAft>
              <a:defRPr kumimoji="1" sz="1400">
                <a:solidFill>
                  <a:schemeClr val="tx1"/>
                </a:solidFill>
                <a:latin typeface="Arial" charset="0"/>
                <a:ea typeface="굴림" pitchFamily="50" charset="-127"/>
              </a:defRPr>
            </a:lvl6pPr>
            <a:lvl7pPr marL="2971800" indent="-228600" eaLnBrk="0" fontAlgn="base" hangingPunct="0">
              <a:spcBef>
                <a:spcPct val="0"/>
              </a:spcBef>
              <a:spcAft>
                <a:spcPct val="0"/>
              </a:spcAft>
              <a:defRPr kumimoji="1" sz="1400">
                <a:solidFill>
                  <a:schemeClr val="tx1"/>
                </a:solidFill>
                <a:latin typeface="Arial" charset="0"/>
                <a:ea typeface="굴림" pitchFamily="50" charset="-127"/>
              </a:defRPr>
            </a:lvl7pPr>
            <a:lvl8pPr marL="3429000" indent="-228600" eaLnBrk="0" fontAlgn="base" hangingPunct="0">
              <a:spcBef>
                <a:spcPct val="0"/>
              </a:spcBef>
              <a:spcAft>
                <a:spcPct val="0"/>
              </a:spcAft>
              <a:defRPr kumimoji="1" sz="1400">
                <a:solidFill>
                  <a:schemeClr val="tx1"/>
                </a:solidFill>
                <a:latin typeface="Arial" charset="0"/>
                <a:ea typeface="굴림" pitchFamily="50" charset="-127"/>
              </a:defRPr>
            </a:lvl8pPr>
            <a:lvl9pPr marL="3886200" indent="-228600" eaLnBrk="0" fontAlgn="base" hangingPunct="0">
              <a:spcBef>
                <a:spcPct val="0"/>
              </a:spcBef>
              <a:spcAft>
                <a:spcPct val="0"/>
              </a:spcAft>
              <a:defRPr kumimoji="1" sz="1400">
                <a:solidFill>
                  <a:schemeClr val="tx1"/>
                </a:solidFill>
                <a:latin typeface="Arial" charset="0"/>
                <a:ea typeface="굴림" pitchFamily="50" charset="-127"/>
              </a:defRPr>
            </a:lvl9pPr>
          </a:lstStyle>
          <a:p>
            <a:pPr eaLnBrk="1" latinLnBrk="1" hangingPunct="1">
              <a:defRPr/>
            </a:pPr>
            <a:r>
              <a:rPr lang="en-US" altLang="ko-KR" b="1" u="sng" smtClean="0">
                <a:latin typeface="+mj-lt"/>
                <a:ea typeface="맑은 고딕" pitchFamily="50" charset="-127"/>
              </a:rPr>
              <a:t>Test sample 50ea</a:t>
            </a:r>
          </a:p>
        </p:txBody>
      </p:sp>
    </p:spTree>
    <p:extLst>
      <p:ext uri="{BB962C8B-B14F-4D97-AF65-F5344CB8AC3E}">
        <p14:creationId xmlns:p14="http://schemas.microsoft.com/office/powerpoint/2010/main" val="1957631196"/>
      </p:ext>
    </p:extLst>
  </p:cSld>
  <p:clrMapOvr>
    <a:masterClrMapping/>
  </p:clrMapOv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SOC Evaluation</a:t>
            </a:r>
            <a:endParaRPr lang="en-US" dirty="0"/>
          </a:p>
        </p:txBody>
      </p:sp>
      <p:sp>
        <p:nvSpPr>
          <p:cNvPr id="3" name="Content Placeholder 2"/>
          <p:cNvSpPr>
            <a:spLocks noGrp="1"/>
          </p:cNvSpPr>
          <p:nvPr>
            <p:ph idx="1"/>
          </p:nvPr>
        </p:nvSpPr>
        <p:spPr/>
        <p:txBody>
          <a:bodyPr>
            <a:normAutofit/>
          </a:bodyPr>
          <a:lstStyle/>
          <a:p>
            <a:r>
              <a:rPr lang="en-US" dirty="0" smtClean="0"/>
              <a:t>SOC </a:t>
            </a:r>
            <a:r>
              <a:rPr lang="en-US" dirty="0" err="1" smtClean="0"/>
              <a:t>Ahr</a:t>
            </a:r>
            <a:r>
              <a:rPr lang="en-US" dirty="0" smtClean="0"/>
              <a:t> – state of charge estimate based on current integration</a:t>
            </a:r>
          </a:p>
          <a:p>
            <a:pPr lvl="1"/>
            <a:r>
              <a:rPr lang="en-US" dirty="0" smtClean="0"/>
              <a:t>Any error in current will be accumulated</a:t>
            </a:r>
          </a:p>
          <a:p>
            <a:r>
              <a:rPr lang="en-US" dirty="0" smtClean="0"/>
              <a:t>SOC V – state of charge estimate based on modeling voltage characteristics of pack – open circuit voltage estimate</a:t>
            </a:r>
          </a:p>
          <a:p>
            <a:r>
              <a:rPr lang="en-US" dirty="0" smtClean="0"/>
              <a:t>SOC Blended – blended estimate of </a:t>
            </a:r>
            <a:r>
              <a:rPr lang="en-US" dirty="0" err="1" smtClean="0"/>
              <a:t>Ahr</a:t>
            </a:r>
            <a:r>
              <a:rPr lang="en-US" dirty="0" smtClean="0"/>
              <a:t> and voltage SOC – actual reported SOC to outside world</a:t>
            </a:r>
            <a:endParaRPr lang="en-US" dirty="0"/>
          </a:p>
        </p:txBody>
      </p:sp>
    </p:spTree>
    <p:extLst>
      <p:ext uri="{BB962C8B-B14F-4D97-AF65-F5344CB8AC3E}">
        <p14:creationId xmlns:p14="http://schemas.microsoft.com/office/powerpoint/2010/main" val="40454696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Slide Number Placeholder 3"/>
          <p:cNvSpPr>
            <a:spLocks noGrp="1"/>
          </p:cNvSpPr>
          <p:nvPr>
            <p:ph type="sldNum" sz="quarter" idx="4294967295"/>
          </p:nvPr>
        </p:nvSpPr>
        <p:spPr>
          <a:xfrm>
            <a:off x="7008813" y="6553200"/>
            <a:ext cx="1905000" cy="304800"/>
          </a:xfrm>
        </p:spPr>
        <p:txBody>
          <a:bodyPr/>
          <a:lstStyle/>
          <a:p>
            <a:pPr>
              <a:defRPr/>
            </a:pPr>
            <a:fld id="{2D169B9A-83B0-4DCF-B9D2-09EF973651E1}" type="slidenum">
              <a:rPr lang="en-US"/>
              <a:pPr>
                <a:defRPr/>
              </a:pPr>
              <a:t>3</a:t>
            </a:fld>
            <a:endParaRPr lang="en-US" dirty="0"/>
          </a:p>
        </p:txBody>
      </p:sp>
      <p:graphicFrame>
        <p:nvGraphicFramePr>
          <p:cNvPr id="307269" name="Group 69"/>
          <p:cNvGraphicFramePr>
            <a:graphicFrameLocks noGrp="1"/>
          </p:cNvGraphicFramePr>
          <p:nvPr>
            <p:extLst>
              <p:ext uri="{D42A27DB-BD31-4B8C-83A1-F6EECF244321}">
                <p14:modId xmlns:p14="http://schemas.microsoft.com/office/powerpoint/2010/main" val="3656502353"/>
              </p:ext>
            </p:extLst>
          </p:nvPr>
        </p:nvGraphicFramePr>
        <p:xfrm>
          <a:off x="223837" y="674742"/>
          <a:ext cx="8605838" cy="5855217"/>
        </p:xfrm>
        <a:graphic>
          <a:graphicData uri="http://schemas.openxmlformats.org/drawingml/2006/table">
            <a:tbl>
              <a:tblPr/>
              <a:tblGrid>
                <a:gridCol w="1931436"/>
                <a:gridCol w="2679224"/>
                <a:gridCol w="3995178"/>
              </a:tblGrid>
              <a:tr h="0">
                <a:tc>
                  <a:txBody>
                    <a:bodyPr/>
                    <a:lstStyle/>
                    <a:p>
                      <a:pPr marL="0" marR="0" lvl="0" indent="0" algn="ctr" defTabSz="914400" rtl="0" eaLnBrk="0" fontAlgn="base" latinLnBrk="0" hangingPunct="0">
                        <a:lnSpc>
                          <a:spcPct val="100000"/>
                        </a:lnSpc>
                        <a:spcBef>
                          <a:spcPct val="34000"/>
                        </a:spcBef>
                        <a:spcAft>
                          <a:spcPct val="0"/>
                        </a:spcAft>
                        <a:buClrTx/>
                        <a:buSzPct val="100000"/>
                        <a:buFontTx/>
                        <a:buNone/>
                        <a:tabLst/>
                      </a:pPr>
                      <a:r>
                        <a:rPr kumimoji="0" lang="en-US" sz="1400" b="1" i="0" u="none" strike="noStrike" cap="none" normalizeH="0" baseline="0" dirty="0" smtClean="0">
                          <a:ln>
                            <a:noFill/>
                          </a:ln>
                          <a:solidFill>
                            <a:schemeClr val="tx1"/>
                          </a:solidFill>
                          <a:effectLst/>
                          <a:latin typeface="Arial" charset="0"/>
                        </a:rPr>
                        <a:t>Position</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34000"/>
                        </a:spcBef>
                        <a:spcAft>
                          <a:spcPct val="0"/>
                        </a:spcAft>
                        <a:buClrTx/>
                        <a:buSzPct val="100000"/>
                        <a:buFontTx/>
                        <a:buNone/>
                        <a:tabLst/>
                      </a:pPr>
                      <a:r>
                        <a:rPr kumimoji="0" lang="en-US" sz="1400" b="1" i="0" u="none" strike="noStrike" cap="none" normalizeH="0" baseline="0" dirty="0" smtClean="0">
                          <a:ln>
                            <a:noFill/>
                          </a:ln>
                          <a:solidFill>
                            <a:schemeClr val="tx1"/>
                          </a:solidFill>
                          <a:effectLst/>
                          <a:latin typeface="Arial" charset="0"/>
                        </a:rPr>
                        <a:t>Name(s)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Pct val="100000"/>
                        <a:buFontTx/>
                        <a:buNone/>
                        <a:tabLst/>
                      </a:pPr>
                      <a:r>
                        <a:rPr kumimoji="0" lang="en-US" sz="1400" b="1" i="0" u="none" strike="noStrike" cap="none" normalizeH="0" baseline="0" dirty="0" smtClean="0">
                          <a:ln>
                            <a:noFill/>
                          </a:ln>
                          <a:solidFill>
                            <a:schemeClr val="tx1"/>
                          </a:solidFill>
                          <a:effectLst/>
                          <a:latin typeface="Arial" charset="0"/>
                        </a:rPr>
                        <a:t>Responsibilities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803665">
                <a:tc>
                  <a:txBody>
                    <a:bodyPr/>
                    <a:lstStyle/>
                    <a:p>
                      <a:pPr marL="0" marR="0" lvl="0" indent="0" algn="ctr" defTabSz="914400" rtl="0" eaLnBrk="0" fontAlgn="base" latinLnBrk="0" hangingPunct="0">
                        <a:lnSpc>
                          <a:spcPct val="100000"/>
                        </a:lnSpc>
                        <a:spcBef>
                          <a:spcPct val="34000"/>
                        </a:spcBef>
                        <a:spcAft>
                          <a:spcPct val="0"/>
                        </a:spcAft>
                        <a:buClrTx/>
                        <a:buSzPct val="100000"/>
                        <a:buFontTx/>
                        <a:buNone/>
                        <a:tabLst/>
                      </a:pPr>
                      <a:r>
                        <a:rPr kumimoji="0" lang="en-US" sz="1400" b="1" i="0" u="none" strike="noStrike" cap="none" normalizeH="0" baseline="0" dirty="0" smtClean="0">
                          <a:ln>
                            <a:noFill/>
                          </a:ln>
                          <a:solidFill>
                            <a:schemeClr val="tx1"/>
                          </a:solidFill>
                          <a:effectLst/>
                          <a:latin typeface="Arial" charset="0"/>
                        </a:rPr>
                        <a:t>Team Leader</a:t>
                      </a:r>
                    </a:p>
                    <a:p>
                      <a:pPr marL="0" marR="0" lvl="0" indent="0" algn="ctr" defTabSz="914400" rtl="0" eaLnBrk="0" fontAlgn="base" latinLnBrk="0" hangingPunct="0">
                        <a:lnSpc>
                          <a:spcPct val="100000"/>
                        </a:lnSpc>
                        <a:spcBef>
                          <a:spcPct val="34000"/>
                        </a:spcBef>
                        <a:spcAft>
                          <a:spcPct val="0"/>
                        </a:spcAft>
                        <a:buClrTx/>
                        <a:buSzPct val="100000"/>
                        <a:buFontTx/>
                        <a:buNone/>
                        <a:tabLst/>
                      </a:pPr>
                      <a:r>
                        <a:rPr kumimoji="0" lang="en-US" sz="1000" b="1" i="0" u="none" strike="noStrike" cap="none" normalizeH="0" baseline="0" dirty="0" smtClean="0">
                          <a:ln>
                            <a:noFill/>
                          </a:ln>
                          <a:solidFill>
                            <a:srgbClr val="FF0000"/>
                          </a:solidFill>
                          <a:effectLst/>
                          <a:latin typeface="Arial" charset="0"/>
                        </a:rPr>
                        <a:t>DFSS project credit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34000"/>
                        </a:spcBef>
                        <a:spcAft>
                          <a:spcPct val="0"/>
                        </a:spcAft>
                        <a:buClrTx/>
                        <a:buSzPct val="100000"/>
                        <a:buFontTx/>
                        <a:buNone/>
                        <a:tabLst/>
                      </a:pPr>
                      <a:r>
                        <a:rPr kumimoji="0" lang="en-US" sz="1400" b="1" i="0" u="none" strike="noStrike" cap="none" normalizeH="0" baseline="0" dirty="0" smtClean="0">
                          <a:ln>
                            <a:noFill/>
                          </a:ln>
                          <a:solidFill>
                            <a:schemeClr val="tx1"/>
                          </a:solidFill>
                          <a:effectLst/>
                          <a:latin typeface="Arial" charset="0"/>
                        </a:rPr>
                        <a:t>Andrew </a:t>
                      </a:r>
                      <a:r>
                        <a:rPr kumimoji="0" lang="en-US" sz="1400" b="1" i="0" u="none" strike="noStrike" cap="none" normalizeH="0" baseline="0" dirty="0" err="1" smtClean="0">
                          <a:ln>
                            <a:noFill/>
                          </a:ln>
                          <a:solidFill>
                            <a:schemeClr val="tx1"/>
                          </a:solidFill>
                          <a:effectLst/>
                          <a:latin typeface="Arial" charset="0"/>
                        </a:rPr>
                        <a:t>Meintz</a:t>
                      </a:r>
                      <a:endParaRPr kumimoji="0" lang="en-US" sz="1400" b="1" i="0" u="none" strike="noStrike" cap="none" normalizeH="0" baseline="0" dirty="0" smtClean="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114300" marR="0" lvl="0" indent="-114300" algn="l" defTabSz="914400" rtl="0" eaLnBrk="0" fontAlgn="base" latinLnBrk="0" hangingPunct="0">
                        <a:lnSpc>
                          <a:spcPct val="100000"/>
                        </a:lnSpc>
                        <a:spcBef>
                          <a:spcPct val="0"/>
                        </a:spcBef>
                        <a:spcAft>
                          <a:spcPct val="0"/>
                        </a:spcAft>
                        <a:buClrTx/>
                        <a:buSzPct val="100000"/>
                        <a:buFontTx/>
                        <a:buNone/>
                        <a:tabLst/>
                      </a:pPr>
                      <a:r>
                        <a:rPr kumimoji="0" lang="en-US" sz="900" b="1" i="0" u="none" strike="noStrike" cap="none" normalizeH="0" baseline="0" dirty="0" smtClean="0">
                          <a:ln>
                            <a:noFill/>
                          </a:ln>
                          <a:solidFill>
                            <a:schemeClr val="tx1"/>
                          </a:solidFill>
                          <a:effectLst/>
                          <a:latin typeface="Arial" charset="0"/>
                        </a:rPr>
                        <a:t>Develop project plan</a:t>
                      </a:r>
                    </a:p>
                    <a:p>
                      <a:pPr marL="114300" marR="0" lvl="0" indent="-114300" algn="l" defTabSz="914400" rtl="0" eaLnBrk="0" fontAlgn="base" latinLnBrk="0" hangingPunct="0">
                        <a:lnSpc>
                          <a:spcPct val="100000"/>
                        </a:lnSpc>
                        <a:spcBef>
                          <a:spcPct val="0"/>
                        </a:spcBef>
                        <a:spcAft>
                          <a:spcPct val="0"/>
                        </a:spcAft>
                        <a:buClrTx/>
                        <a:buSzPct val="100000"/>
                        <a:buFontTx/>
                        <a:buNone/>
                        <a:tabLst/>
                      </a:pPr>
                      <a:r>
                        <a:rPr kumimoji="0" lang="en-US" sz="900" b="1" i="0" u="none" strike="noStrike" cap="none" normalizeH="0" baseline="0" dirty="0" smtClean="0">
                          <a:ln>
                            <a:noFill/>
                          </a:ln>
                          <a:solidFill>
                            <a:schemeClr val="tx1"/>
                          </a:solidFill>
                          <a:effectLst/>
                          <a:latin typeface="Arial" charset="0"/>
                        </a:rPr>
                        <a:t>Execute project – deliver on time and to plan</a:t>
                      </a:r>
                    </a:p>
                    <a:p>
                      <a:pPr marL="114300" marR="0" lvl="0" indent="-114300" algn="l" defTabSz="914400" rtl="0" eaLnBrk="0" fontAlgn="base" latinLnBrk="0" hangingPunct="0">
                        <a:lnSpc>
                          <a:spcPct val="100000"/>
                        </a:lnSpc>
                        <a:spcBef>
                          <a:spcPct val="0"/>
                        </a:spcBef>
                        <a:spcAft>
                          <a:spcPct val="0"/>
                        </a:spcAft>
                        <a:buClrTx/>
                        <a:buSzPct val="100000"/>
                        <a:buFontTx/>
                        <a:buNone/>
                        <a:tabLst/>
                      </a:pPr>
                      <a:r>
                        <a:rPr kumimoji="0" lang="en-US" sz="900" b="1" i="0" u="none" strike="noStrike" cap="none" normalizeH="0" baseline="0" dirty="0" smtClean="0">
                          <a:ln>
                            <a:noFill/>
                          </a:ln>
                          <a:solidFill>
                            <a:schemeClr val="tx1"/>
                          </a:solidFill>
                          <a:effectLst/>
                          <a:latin typeface="Arial" charset="0"/>
                        </a:rPr>
                        <a:t>Schedule and lead team meetings</a:t>
                      </a:r>
                    </a:p>
                    <a:p>
                      <a:pPr marL="114300" marR="0" lvl="0" indent="-114300" algn="l" defTabSz="914400" rtl="0" eaLnBrk="0" fontAlgn="base" latinLnBrk="0" hangingPunct="0">
                        <a:lnSpc>
                          <a:spcPct val="100000"/>
                        </a:lnSpc>
                        <a:spcBef>
                          <a:spcPct val="0"/>
                        </a:spcBef>
                        <a:spcAft>
                          <a:spcPct val="0"/>
                        </a:spcAft>
                        <a:buClrTx/>
                        <a:buSzPct val="100000"/>
                        <a:buFontTx/>
                        <a:buNone/>
                        <a:tabLst/>
                      </a:pPr>
                      <a:r>
                        <a:rPr kumimoji="0" lang="en-US" sz="900" b="1" i="0" u="none" strike="noStrike" cap="none" normalizeH="0" baseline="0" dirty="0" smtClean="0">
                          <a:ln>
                            <a:noFill/>
                          </a:ln>
                          <a:solidFill>
                            <a:schemeClr val="tx1"/>
                          </a:solidFill>
                          <a:effectLst/>
                          <a:latin typeface="Arial" charset="0"/>
                        </a:rPr>
                        <a:t>Generate and maintain standard project documentation</a:t>
                      </a:r>
                    </a:p>
                    <a:p>
                      <a:pPr marL="114300" marR="0" lvl="0" indent="-114300" algn="l" defTabSz="914400" rtl="0" eaLnBrk="0" fontAlgn="base" latinLnBrk="0" hangingPunct="0">
                        <a:lnSpc>
                          <a:spcPct val="100000"/>
                        </a:lnSpc>
                        <a:spcBef>
                          <a:spcPct val="0"/>
                        </a:spcBef>
                        <a:spcAft>
                          <a:spcPct val="0"/>
                        </a:spcAft>
                        <a:buClrTx/>
                        <a:buSzPct val="100000"/>
                        <a:buFontTx/>
                        <a:buNone/>
                        <a:tabLst/>
                      </a:pPr>
                      <a:r>
                        <a:rPr kumimoji="0" lang="en-US" sz="900" b="1" i="0" u="none" strike="noStrike" cap="none" normalizeH="0" baseline="0" dirty="0" smtClean="0">
                          <a:ln>
                            <a:noFill/>
                          </a:ln>
                          <a:solidFill>
                            <a:schemeClr val="tx1"/>
                          </a:solidFill>
                          <a:effectLst/>
                          <a:latin typeface="Arial" charset="0"/>
                        </a:rPr>
                        <a:t>Communicate project progress / status to Sponsor and DFSS Coach</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90525">
                <a:tc>
                  <a:txBody>
                    <a:bodyPr/>
                    <a:lstStyle/>
                    <a:p>
                      <a:pPr marL="0" marR="0" lvl="0" indent="0" algn="ctr" defTabSz="914400" rtl="0" eaLnBrk="0" fontAlgn="base" latinLnBrk="0" hangingPunct="0">
                        <a:lnSpc>
                          <a:spcPct val="100000"/>
                        </a:lnSpc>
                        <a:spcBef>
                          <a:spcPct val="34000"/>
                        </a:spcBef>
                        <a:spcAft>
                          <a:spcPct val="0"/>
                        </a:spcAft>
                        <a:buClrTx/>
                        <a:buSzPct val="100000"/>
                        <a:buFontTx/>
                        <a:buNone/>
                        <a:tabLst/>
                      </a:pPr>
                      <a:r>
                        <a:rPr kumimoji="0" lang="en-US" sz="1200" b="1" i="0" u="none" strike="noStrike" cap="none" normalizeH="0" baseline="0" dirty="0" smtClean="0">
                          <a:ln>
                            <a:noFill/>
                          </a:ln>
                          <a:solidFill>
                            <a:schemeClr val="tx1"/>
                          </a:solidFill>
                          <a:effectLst/>
                          <a:latin typeface="Arial" charset="0"/>
                        </a:rPr>
                        <a:t>DE / DRE / Subject Matter Expert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34000"/>
                        </a:spcBef>
                        <a:spcAft>
                          <a:spcPct val="0"/>
                        </a:spcAft>
                        <a:buClrTx/>
                        <a:buSzPct val="100000"/>
                        <a:buFontTx/>
                        <a:buNone/>
                        <a:tabLst/>
                      </a:pPr>
                      <a:r>
                        <a:rPr kumimoji="0" lang="en-US" sz="1400" b="1" i="0" u="none" strike="noStrike" cap="none" normalizeH="0" baseline="0" dirty="0" smtClean="0">
                          <a:ln>
                            <a:noFill/>
                          </a:ln>
                          <a:solidFill>
                            <a:schemeClr val="tx1"/>
                          </a:solidFill>
                          <a:effectLst/>
                          <a:latin typeface="Arial" charset="0"/>
                        </a:rPr>
                        <a:t>Hannah </a:t>
                      </a:r>
                      <a:r>
                        <a:rPr kumimoji="0" lang="en-US" sz="1400" b="1" i="0" u="none" strike="noStrike" cap="none" normalizeH="0" baseline="0" dirty="0" err="1" smtClean="0">
                          <a:ln>
                            <a:noFill/>
                          </a:ln>
                          <a:solidFill>
                            <a:schemeClr val="tx1"/>
                          </a:solidFill>
                          <a:effectLst/>
                          <a:latin typeface="Arial" charset="0"/>
                        </a:rPr>
                        <a:t>Bence</a:t>
                      </a:r>
                      <a:endParaRPr kumimoji="0" lang="en-US" sz="1400" b="1" i="0" u="none" strike="noStrike" cap="none" normalizeH="0" baseline="0" dirty="0" smtClean="0">
                        <a:ln>
                          <a:noFill/>
                        </a:ln>
                        <a:solidFill>
                          <a:schemeClr val="tx1"/>
                        </a:solidFill>
                        <a:effectLst/>
                        <a:latin typeface="Arial" charset="0"/>
                      </a:endParaRPr>
                    </a:p>
                    <a:p>
                      <a:pPr marL="0" marR="0" lvl="0" indent="0" algn="ctr" defTabSz="914400" rtl="0" eaLnBrk="0" fontAlgn="base" latinLnBrk="0" hangingPunct="0">
                        <a:lnSpc>
                          <a:spcPct val="100000"/>
                        </a:lnSpc>
                        <a:spcBef>
                          <a:spcPct val="34000"/>
                        </a:spcBef>
                        <a:spcAft>
                          <a:spcPct val="0"/>
                        </a:spcAft>
                        <a:buClrTx/>
                        <a:buSzPct val="100000"/>
                        <a:buFontTx/>
                        <a:buNone/>
                        <a:tabLst/>
                      </a:pPr>
                      <a:r>
                        <a:rPr kumimoji="0" lang="en-US" sz="1400" b="1" i="0" u="none" strike="noStrike" cap="none" normalizeH="0" baseline="0" dirty="0" smtClean="0">
                          <a:ln>
                            <a:noFill/>
                          </a:ln>
                          <a:solidFill>
                            <a:schemeClr val="tx1"/>
                          </a:solidFill>
                          <a:effectLst/>
                          <a:latin typeface="Arial" charset="0"/>
                        </a:rPr>
                        <a:t>Kelly Green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Pct val="100000"/>
                        <a:buFontTx/>
                        <a:buNone/>
                        <a:tabLst/>
                      </a:pPr>
                      <a:r>
                        <a:rPr kumimoji="0" lang="en-US" sz="900" b="1" i="0" u="none" strike="noStrike" cap="none" normalizeH="0" baseline="0" dirty="0" smtClean="0">
                          <a:ln>
                            <a:noFill/>
                          </a:ln>
                          <a:solidFill>
                            <a:schemeClr val="tx1"/>
                          </a:solidFill>
                          <a:effectLst/>
                          <a:latin typeface="Arial" charset="0"/>
                        </a:rPr>
                        <a:t>Provide design data</a:t>
                      </a:r>
                    </a:p>
                    <a:p>
                      <a:pPr marL="0" marR="0" lvl="0" indent="0" algn="l" defTabSz="914400" rtl="0" eaLnBrk="0" fontAlgn="base" latinLnBrk="0" hangingPunct="0">
                        <a:lnSpc>
                          <a:spcPct val="100000"/>
                        </a:lnSpc>
                        <a:spcBef>
                          <a:spcPct val="0"/>
                        </a:spcBef>
                        <a:spcAft>
                          <a:spcPct val="0"/>
                        </a:spcAft>
                        <a:buClrTx/>
                        <a:buSzPct val="100000"/>
                        <a:buFontTx/>
                        <a:buNone/>
                        <a:tabLst/>
                      </a:pPr>
                      <a:r>
                        <a:rPr kumimoji="0" lang="en-US" sz="900" b="1" i="0" u="none" strike="noStrike" cap="none" normalizeH="0" baseline="0" dirty="0" smtClean="0">
                          <a:ln>
                            <a:noFill/>
                          </a:ln>
                          <a:solidFill>
                            <a:schemeClr val="tx1"/>
                          </a:solidFill>
                          <a:effectLst/>
                          <a:latin typeface="Arial" charset="0"/>
                        </a:rPr>
                        <a:t>Assignments in area of expertise</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28625">
                <a:tc>
                  <a:txBody>
                    <a:bodyPr/>
                    <a:lstStyle/>
                    <a:p>
                      <a:pPr marL="0" marR="0" lvl="0" indent="0" algn="ctr" defTabSz="914400" rtl="0" eaLnBrk="0" fontAlgn="base" latinLnBrk="0" hangingPunct="0">
                        <a:lnSpc>
                          <a:spcPct val="100000"/>
                        </a:lnSpc>
                        <a:spcBef>
                          <a:spcPct val="34000"/>
                        </a:spcBef>
                        <a:spcAft>
                          <a:spcPct val="0"/>
                        </a:spcAft>
                        <a:buClrTx/>
                        <a:buSzPct val="100000"/>
                        <a:buFontTx/>
                        <a:buNone/>
                        <a:tabLst/>
                      </a:pPr>
                      <a:r>
                        <a:rPr kumimoji="0" lang="en-US" sz="1200" b="1" i="0" u="none" strike="noStrike" cap="none" normalizeH="0" baseline="0" dirty="0" smtClean="0">
                          <a:ln>
                            <a:noFill/>
                          </a:ln>
                          <a:solidFill>
                            <a:schemeClr val="tx1"/>
                          </a:solidFill>
                          <a:effectLst/>
                          <a:latin typeface="Arial" charset="0"/>
                        </a:rPr>
                        <a:t>Critical Project Contributor</a:t>
                      </a:r>
                    </a:p>
                    <a:p>
                      <a:pPr marL="0" marR="0" lvl="0" indent="0" algn="ctr" defTabSz="914400" rtl="0" eaLnBrk="0" fontAlgn="base" latinLnBrk="0" hangingPunct="0">
                        <a:lnSpc>
                          <a:spcPct val="100000"/>
                        </a:lnSpc>
                        <a:spcBef>
                          <a:spcPct val="34000"/>
                        </a:spcBef>
                        <a:spcAft>
                          <a:spcPct val="0"/>
                        </a:spcAft>
                        <a:buClrTx/>
                        <a:buSzPct val="100000"/>
                        <a:buFontTx/>
                        <a:buNone/>
                        <a:tabLst/>
                        <a:defRPr/>
                      </a:pPr>
                      <a:r>
                        <a:rPr kumimoji="0" lang="en-US" sz="1000" b="1" i="0" u="none" strike="noStrike" cap="none" normalizeH="0" baseline="0" dirty="0" smtClean="0">
                          <a:ln>
                            <a:noFill/>
                          </a:ln>
                          <a:solidFill>
                            <a:srgbClr val="FF0000"/>
                          </a:solidFill>
                          <a:effectLst/>
                          <a:latin typeface="Arial" charset="0"/>
                        </a:rPr>
                        <a:t>DFSS project credit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34000"/>
                        </a:spcBef>
                        <a:spcAft>
                          <a:spcPct val="0"/>
                        </a:spcAft>
                        <a:buClrTx/>
                        <a:buSzPct val="100000"/>
                        <a:buFontTx/>
                        <a:buNone/>
                        <a:tabLst/>
                      </a:pPr>
                      <a:r>
                        <a:rPr kumimoji="0" lang="en-US" sz="1400" b="1" i="0" u="none" strike="noStrike" cap="none" normalizeH="0" baseline="0" dirty="0" smtClean="0">
                          <a:ln>
                            <a:noFill/>
                          </a:ln>
                          <a:solidFill>
                            <a:schemeClr val="tx1"/>
                          </a:solidFill>
                          <a:effectLst/>
                          <a:latin typeface="Arial" charset="0"/>
                        </a:rPr>
                        <a:t>Paul </a:t>
                      </a:r>
                      <a:r>
                        <a:rPr kumimoji="0" lang="en-US" sz="1400" b="1" i="0" u="none" strike="noStrike" cap="none" normalizeH="0" baseline="0" dirty="0" err="1" smtClean="0">
                          <a:ln>
                            <a:noFill/>
                          </a:ln>
                          <a:solidFill>
                            <a:schemeClr val="tx1"/>
                          </a:solidFill>
                          <a:effectLst/>
                          <a:latin typeface="Arial" charset="0"/>
                        </a:rPr>
                        <a:t>Groshek</a:t>
                      </a:r>
                      <a:endParaRPr kumimoji="0" lang="en-US" sz="1400" b="1" i="0" u="none" strike="noStrike" cap="none" normalizeH="0" baseline="0" dirty="0" smtClean="0">
                        <a:ln>
                          <a:noFill/>
                        </a:ln>
                        <a:solidFill>
                          <a:schemeClr val="tx1"/>
                        </a:solidFill>
                        <a:effectLst/>
                        <a:latin typeface="Arial" charset="0"/>
                      </a:endParaRPr>
                    </a:p>
                    <a:p>
                      <a:pPr marL="0" marR="0" lvl="0" indent="0" algn="ctr" defTabSz="914400" rtl="0" eaLnBrk="0" fontAlgn="base" latinLnBrk="0" hangingPunct="0">
                        <a:lnSpc>
                          <a:spcPct val="100000"/>
                        </a:lnSpc>
                        <a:spcBef>
                          <a:spcPct val="34000"/>
                        </a:spcBef>
                        <a:spcAft>
                          <a:spcPct val="0"/>
                        </a:spcAft>
                        <a:buClrTx/>
                        <a:buSzPct val="100000"/>
                        <a:buFontTx/>
                        <a:buNone/>
                        <a:tabLst/>
                      </a:pPr>
                      <a:r>
                        <a:rPr kumimoji="0" lang="en-US" sz="1400" b="1" i="0" u="none" strike="noStrike" cap="none" normalizeH="0" baseline="0" dirty="0" smtClean="0">
                          <a:ln>
                            <a:noFill/>
                          </a:ln>
                          <a:solidFill>
                            <a:schemeClr val="tx1"/>
                          </a:solidFill>
                          <a:effectLst/>
                          <a:latin typeface="Arial" charset="0"/>
                        </a:rPr>
                        <a:t>Ashley McAllister</a:t>
                      </a:r>
                    </a:p>
                    <a:p>
                      <a:pPr marL="0" marR="0" lvl="0" indent="0" algn="ctr" defTabSz="914400" rtl="0" eaLnBrk="0" fontAlgn="base" latinLnBrk="0" hangingPunct="0">
                        <a:lnSpc>
                          <a:spcPct val="100000"/>
                        </a:lnSpc>
                        <a:spcBef>
                          <a:spcPct val="34000"/>
                        </a:spcBef>
                        <a:spcAft>
                          <a:spcPct val="0"/>
                        </a:spcAft>
                        <a:buClrTx/>
                        <a:buSzPct val="100000"/>
                        <a:buFontTx/>
                        <a:buNone/>
                        <a:tabLst/>
                      </a:pPr>
                      <a:r>
                        <a:rPr kumimoji="0" lang="en-US" sz="1400" b="1" i="0" u="none" strike="noStrike" cap="none" normalizeH="0" baseline="0" dirty="0" smtClean="0">
                          <a:ln>
                            <a:noFill/>
                          </a:ln>
                          <a:solidFill>
                            <a:schemeClr val="tx1"/>
                          </a:solidFill>
                          <a:effectLst/>
                          <a:latin typeface="Arial" charset="0"/>
                        </a:rPr>
                        <a:t>Hannah </a:t>
                      </a:r>
                      <a:r>
                        <a:rPr kumimoji="0" lang="en-US" sz="1400" b="1" i="0" u="none" strike="noStrike" cap="none" normalizeH="0" baseline="0" dirty="0" err="1" smtClean="0">
                          <a:ln>
                            <a:noFill/>
                          </a:ln>
                          <a:solidFill>
                            <a:schemeClr val="tx1"/>
                          </a:solidFill>
                          <a:effectLst/>
                          <a:latin typeface="Arial" charset="0"/>
                        </a:rPr>
                        <a:t>Bence</a:t>
                      </a:r>
                      <a:endParaRPr kumimoji="0" lang="en-US" sz="1400" b="1" i="0" u="none" strike="noStrike" cap="none" normalizeH="0" baseline="0" dirty="0" smtClean="0">
                        <a:ln>
                          <a:noFill/>
                        </a:ln>
                        <a:solidFill>
                          <a:schemeClr val="tx1"/>
                        </a:solidFill>
                        <a:effectLst/>
                        <a:latin typeface="Arial" charset="0"/>
                      </a:endParaRPr>
                    </a:p>
                    <a:p>
                      <a:pPr marL="0" marR="0" lvl="0" indent="0" algn="ctr" defTabSz="914400" rtl="0" eaLnBrk="0" fontAlgn="base" latinLnBrk="0" hangingPunct="0">
                        <a:lnSpc>
                          <a:spcPct val="100000"/>
                        </a:lnSpc>
                        <a:spcBef>
                          <a:spcPct val="34000"/>
                        </a:spcBef>
                        <a:spcAft>
                          <a:spcPct val="0"/>
                        </a:spcAft>
                        <a:buClrTx/>
                        <a:buSzPct val="100000"/>
                        <a:buFontTx/>
                        <a:buNone/>
                        <a:tabLst/>
                      </a:pPr>
                      <a:r>
                        <a:rPr kumimoji="0" lang="en-US" sz="1400" b="1" i="0" u="none" strike="noStrike" cap="none" normalizeH="0" baseline="0" dirty="0" smtClean="0">
                          <a:ln>
                            <a:noFill/>
                          </a:ln>
                          <a:solidFill>
                            <a:schemeClr val="tx1"/>
                          </a:solidFill>
                          <a:effectLst/>
                          <a:latin typeface="Arial" charset="0"/>
                        </a:rPr>
                        <a:t>Dave Osterman</a:t>
                      </a:r>
                    </a:p>
                    <a:p>
                      <a:pPr marL="0" marR="0" lvl="0" indent="0" algn="ctr" defTabSz="914400" rtl="0" eaLnBrk="0" fontAlgn="base" latinLnBrk="0" hangingPunct="0">
                        <a:lnSpc>
                          <a:spcPct val="100000"/>
                        </a:lnSpc>
                        <a:spcBef>
                          <a:spcPct val="34000"/>
                        </a:spcBef>
                        <a:spcAft>
                          <a:spcPct val="0"/>
                        </a:spcAft>
                        <a:buClrTx/>
                        <a:buSzPct val="100000"/>
                        <a:buFontTx/>
                        <a:buNone/>
                        <a:tabLst/>
                      </a:pPr>
                      <a:r>
                        <a:rPr kumimoji="0" lang="en-US" sz="1400" b="1" i="0" u="none" strike="noStrike" cap="none" normalizeH="0" baseline="0" dirty="0" smtClean="0">
                          <a:ln>
                            <a:noFill/>
                          </a:ln>
                          <a:solidFill>
                            <a:schemeClr val="tx1"/>
                          </a:solidFill>
                          <a:effectLst/>
                          <a:latin typeface="Arial" charset="0"/>
                        </a:rPr>
                        <a:t>Eric Wills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Pct val="100000"/>
                        <a:buFontTx/>
                        <a:buNone/>
                        <a:tabLst/>
                      </a:pPr>
                      <a:r>
                        <a:rPr kumimoji="0" lang="en-US" sz="900" b="1" i="0" u="none" strike="noStrike" cap="none" normalizeH="0" baseline="0" dirty="0" smtClean="0">
                          <a:ln>
                            <a:noFill/>
                          </a:ln>
                          <a:solidFill>
                            <a:schemeClr val="tx1"/>
                          </a:solidFill>
                          <a:effectLst/>
                          <a:latin typeface="Arial" charset="0"/>
                        </a:rPr>
                        <a:t>System models, create and exercise math model(s) / transfer function(s)</a:t>
                      </a:r>
                    </a:p>
                    <a:p>
                      <a:pPr marL="0" marR="0" lvl="0" indent="0" algn="l" defTabSz="914400" rtl="0" eaLnBrk="0" fontAlgn="base" latinLnBrk="0" hangingPunct="0">
                        <a:lnSpc>
                          <a:spcPct val="100000"/>
                        </a:lnSpc>
                        <a:spcBef>
                          <a:spcPct val="0"/>
                        </a:spcBef>
                        <a:spcAft>
                          <a:spcPct val="0"/>
                        </a:spcAft>
                        <a:buClrTx/>
                        <a:buSzPct val="100000"/>
                        <a:buFontTx/>
                        <a:buNone/>
                        <a:tabLst/>
                      </a:pPr>
                      <a:r>
                        <a:rPr kumimoji="0" lang="en-US" sz="900" b="1" i="0" u="none" strike="noStrike" cap="none" normalizeH="0" baseline="0" dirty="0" smtClean="0">
                          <a:ln>
                            <a:noFill/>
                          </a:ln>
                          <a:solidFill>
                            <a:schemeClr val="tx1"/>
                          </a:solidFill>
                          <a:effectLst/>
                          <a:latin typeface="Arial" charset="0"/>
                        </a:rPr>
                        <a:t>Generate experimental data to create / validate transfer function(s)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31788">
                <a:tc>
                  <a:txBody>
                    <a:bodyPr/>
                    <a:lstStyle/>
                    <a:p>
                      <a:pPr marL="0" marR="0" lvl="0" indent="0" algn="ctr" defTabSz="914400" rtl="0" eaLnBrk="0" fontAlgn="base" latinLnBrk="0" hangingPunct="0">
                        <a:lnSpc>
                          <a:spcPct val="100000"/>
                        </a:lnSpc>
                        <a:spcBef>
                          <a:spcPct val="34000"/>
                        </a:spcBef>
                        <a:spcAft>
                          <a:spcPct val="0"/>
                        </a:spcAft>
                        <a:buClrTx/>
                        <a:buSzPct val="100000"/>
                        <a:buFontTx/>
                        <a:buNone/>
                        <a:tabLst/>
                      </a:pPr>
                      <a:r>
                        <a:rPr kumimoji="0" lang="en-US" sz="1200" b="1" i="0" u="none" strike="noStrike" cap="none" normalizeH="0" baseline="0" dirty="0" smtClean="0">
                          <a:ln>
                            <a:noFill/>
                          </a:ln>
                          <a:solidFill>
                            <a:schemeClr val="tx1"/>
                          </a:solidFill>
                          <a:effectLst/>
                          <a:latin typeface="Arial" charset="0"/>
                        </a:rPr>
                        <a:t>Quality</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34000"/>
                        </a:spcBef>
                        <a:spcAft>
                          <a:spcPct val="0"/>
                        </a:spcAft>
                        <a:buClrTx/>
                        <a:buSzPct val="100000"/>
                        <a:buFontTx/>
                        <a:buNone/>
                        <a:tabLst/>
                      </a:pPr>
                      <a:endParaRPr kumimoji="0" lang="en-US" sz="1400" b="1" i="0" u="none" strike="noStrike" cap="none" normalizeH="0" baseline="0" dirty="0" smtClean="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114300" marR="0" lvl="0" indent="-114300" algn="l" defTabSz="914400" rtl="0" eaLnBrk="0" fontAlgn="base" latinLnBrk="0" hangingPunct="0">
                        <a:lnSpc>
                          <a:spcPct val="100000"/>
                        </a:lnSpc>
                        <a:spcBef>
                          <a:spcPct val="0"/>
                        </a:spcBef>
                        <a:spcAft>
                          <a:spcPct val="0"/>
                        </a:spcAft>
                        <a:buClrTx/>
                        <a:buSzPct val="100000"/>
                        <a:buFontTx/>
                        <a:buNone/>
                        <a:tabLst/>
                      </a:pPr>
                      <a:r>
                        <a:rPr kumimoji="0" lang="en-US" sz="900" b="1" i="0" u="none" strike="noStrike" cap="none" normalizeH="0" baseline="0" dirty="0" smtClean="0">
                          <a:ln>
                            <a:noFill/>
                          </a:ln>
                          <a:solidFill>
                            <a:schemeClr val="tx1"/>
                          </a:solidFill>
                          <a:effectLst/>
                          <a:latin typeface="Arial" charset="0"/>
                        </a:rPr>
                        <a:t>Quality data from plant, supplier, etc., gage R&amp;R, process capability</a:t>
                      </a:r>
                    </a:p>
                    <a:p>
                      <a:pPr marL="114300" marR="0" lvl="0" indent="-114300" algn="l" defTabSz="914400" rtl="0" eaLnBrk="0" fontAlgn="base" latinLnBrk="0" hangingPunct="0">
                        <a:lnSpc>
                          <a:spcPct val="100000"/>
                        </a:lnSpc>
                        <a:spcBef>
                          <a:spcPct val="0"/>
                        </a:spcBef>
                        <a:spcAft>
                          <a:spcPct val="0"/>
                        </a:spcAft>
                        <a:buClrTx/>
                        <a:buSzPct val="100000"/>
                        <a:buFontTx/>
                        <a:buNone/>
                        <a:tabLst/>
                      </a:pPr>
                      <a:r>
                        <a:rPr kumimoji="0" lang="en-US" sz="900" b="1" i="0" u="none" strike="noStrike" cap="none" normalizeH="0" baseline="0" dirty="0" smtClean="0">
                          <a:ln>
                            <a:noFill/>
                          </a:ln>
                          <a:solidFill>
                            <a:schemeClr val="tx1"/>
                          </a:solidFill>
                          <a:effectLst/>
                          <a:latin typeface="Arial" charset="0"/>
                        </a:rPr>
                        <a:t>Warranty analysis,  </a:t>
                      </a:r>
                      <a:r>
                        <a:rPr kumimoji="0" lang="en-US" sz="900" b="1" i="0" u="none" strike="noStrike" cap="none" normalizeH="0" baseline="0" dirty="0" err="1" smtClean="0">
                          <a:ln>
                            <a:noFill/>
                          </a:ln>
                          <a:solidFill>
                            <a:schemeClr val="tx1"/>
                          </a:solidFill>
                          <a:effectLst/>
                          <a:latin typeface="Arial" charset="0"/>
                        </a:rPr>
                        <a:t>JDPower</a:t>
                      </a:r>
                      <a:r>
                        <a:rPr kumimoji="0" lang="en-US" sz="900" b="1" i="0" u="none" strike="noStrike" cap="none" normalizeH="0" baseline="0" dirty="0" smtClean="0">
                          <a:ln>
                            <a:noFill/>
                          </a:ln>
                          <a:solidFill>
                            <a:schemeClr val="tx1"/>
                          </a:solidFill>
                          <a:effectLst/>
                          <a:latin typeface="Arial" charset="0"/>
                        </a:rPr>
                        <a:t> data</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33375">
                <a:tc>
                  <a:txBody>
                    <a:bodyPr/>
                    <a:lstStyle/>
                    <a:p>
                      <a:pPr marL="0" marR="0" lvl="0" indent="0" algn="ctr" defTabSz="914400" rtl="0" eaLnBrk="0" fontAlgn="base" latinLnBrk="0" hangingPunct="0">
                        <a:lnSpc>
                          <a:spcPct val="100000"/>
                        </a:lnSpc>
                        <a:spcBef>
                          <a:spcPct val="34000"/>
                        </a:spcBef>
                        <a:spcAft>
                          <a:spcPct val="0"/>
                        </a:spcAft>
                        <a:buClrTx/>
                        <a:buSzPct val="100000"/>
                        <a:buFontTx/>
                        <a:buNone/>
                        <a:tabLst/>
                      </a:pPr>
                      <a:r>
                        <a:rPr kumimoji="0" lang="en-US" sz="1200" b="1" i="0" u="none" strike="noStrike" cap="none" normalizeH="0" baseline="0" smtClean="0">
                          <a:ln>
                            <a:noFill/>
                          </a:ln>
                          <a:solidFill>
                            <a:schemeClr val="tx1"/>
                          </a:solidFill>
                          <a:effectLst/>
                          <a:latin typeface="Arial" charset="0"/>
                        </a:rPr>
                        <a:t>Manufacturing</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34000"/>
                        </a:spcBef>
                        <a:spcAft>
                          <a:spcPct val="0"/>
                        </a:spcAft>
                        <a:buClrTx/>
                        <a:buSzPct val="100000"/>
                        <a:buFontTx/>
                        <a:buNone/>
                        <a:tabLst/>
                      </a:pPr>
                      <a:endParaRPr kumimoji="0" lang="en-US" sz="1400" b="1" i="0" u="none" strike="noStrike" cap="none" normalizeH="0" baseline="0" smtClean="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Pct val="100000"/>
                        <a:buFontTx/>
                        <a:buNone/>
                        <a:tabLst/>
                      </a:pPr>
                      <a:r>
                        <a:rPr kumimoji="0" lang="en-US" sz="900" b="1" i="0" u="none" strike="noStrike" cap="none" normalizeH="0" baseline="0" smtClean="0">
                          <a:ln>
                            <a:noFill/>
                          </a:ln>
                          <a:solidFill>
                            <a:schemeClr val="tx1"/>
                          </a:solidFill>
                          <a:effectLst/>
                          <a:latin typeface="Arial" charset="0"/>
                        </a:rPr>
                        <a:t>Manufacturing data, expertise, BOP expertise</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31788">
                <a:tc>
                  <a:txBody>
                    <a:bodyPr/>
                    <a:lstStyle/>
                    <a:p>
                      <a:pPr marL="0" marR="0" lvl="0" indent="0" algn="ctr" defTabSz="914400" rtl="0" eaLnBrk="0" fontAlgn="base" latinLnBrk="0" hangingPunct="0">
                        <a:lnSpc>
                          <a:spcPct val="100000"/>
                        </a:lnSpc>
                        <a:spcBef>
                          <a:spcPct val="34000"/>
                        </a:spcBef>
                        <a:spcAft>
                          <a:spcPct val="0"/>
                        </a:spcAft>
                        <a:buClrTx/>
                        <a:buSzPct val="100000"/>
                        <a:buFontTx/>
                        <a:buNone/>
                        <a:tabLst/>
                      </a:pPr>
                      <a:r>
                        <a:rPr kumimoji="0" lang="en-US" sz="1200" b="1" i="0" u="none" strike="noStrike" cap="none" normalizeH="0" baseline="0" dirty="0" smtClean="0">
                          <a:ln>
                            <a:noFill/>
                          </a:ln>
                          <a:solidFill>
                            <a:schemeClr val="tx1"/>
                          </a:solidFill>
                          <a:effectLst/>
                          <a:latin typeface="Arial" charset="0"/>
                        </a:rPr>
                        <a:t>BOM Family Owner (BFO)</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34000"/>
                        </a:spcBef>
                        <a:spcAft>
                          <a:spcPct val="0"/>
                        </a:spcAft>
                        <a:buClrTx/>
                        <a:buSzPct val="100000"/>
                        <a:buFontTx/>
                        <a:buNone/>
                        <a:tabLst/>
                      </a:pPr>
                      <a:endParaRPr kumimoji="0" lang="en-US" sz="1400" b="1" i="0" u="none" strike="noStrike" cap="none" normalizeH="0" baseline="0" dirty="0" smtClean="0">
                        <a:ln>
                          <a:noFill/>
                        </a:ln>
                        <a:solidFill>
                          <a:schemeClr val="accent2"/>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Pct val="100000"/>
                        <a:buFontTx/>
                        <a:buNone/>
                        <a:tabLst/>
                      </a:pPr>
                      <a:r>
                        <a:rPr kumimoji="0" lang="en-US" sz="900" b="1" i="0" u="none" strike="noStrike" cap="none" normalizeH="0" baseline="0" dirty="0" smtClean="0">
                          <a:ln>
                            <a:noFill/>
                          </a:ln>
                          <a:solidFill>
                            <a:schemeClr val="tx1"/>
                          </a:solidFill>
                          <a:effectLst/>
                          <a:latin typeface="Arial" charset="0"/>
                        </a:rPr>
                        <a:t>Group and present project results into product and process </a:t>
                      </a:r>
                      <a:r>
                        <a:rPr kumimoji="0" lang="en-US" sz="900" b="1" i="0" u="none" strike="noStrike" cap="none" normalizeH="0" baseline="0" dirty="0" err="1" smtClean="0">
                          <a:ln>
                            <a:noFill/>
                          </a:ln>
                          <a:solidFill>
                            <a:schemeClr val="tx1"/>
                          </a:solidFill>
                          <a:effectLst/>
                          <a:latin typeface="Arial" charset="0"/>
                        </a:rPr>
                        <a:t>learnings</a:t>
                      </a:r>
                      <a:r>
                        <a:rPr kumimoji="0" lang="en-US" sz="900" b="1" i="0" u="none" strike="noStrike" cap="none" normalizeH="0" baseline="0" dirty="0" smtClean="0">
                          <a:ln>
                            <a:noFill/>
                          </a:ln>
                          <a:solidFill>
                            <a:schemeClr val="tx1"/>
                          </a:solidFill>
                          <a:effectLst/>
                          <a:latin typeface="Arial" charset="0"/>
                        </a:rPr>
                        <a:t/>
                      </a:r>
                      <a:br>
                        <a:rPr kumimoji="0" lang="en-US" sz="900" b="1" i="0" u="none" strike="noStrike" cap="none" normalizeH="0" baseline="0" dirty="0" smtClean="0">
                          <a:ln>
                            <a:noFill/>
                          </a:ln>
                          <a:solidFill>
                            <a:schemeClr val="tx1"/>
                          </a:solidFill>
                          <a:effectLst/>
                          <a:latin typeface="Arial" charset="0"/>
                        </a:rPr>
                      </a:br>
                      <a:r>
                        <a:rPr kumimoji="0" lang="en-US" sz="900" b="1" i="0" u="none" strike="noStrike" cap="none" normalizeH="0" baseline="0" dirty="0" smtClean="0">
                          <a:ln>
                            <a:noFill/>
                          </a:ln>
                          <a:solidFill>
                            <a:schemeClr val="tx1"/>
                          </a:solidFill>
                          <a:effectLst/>
                          <a:latin typeface="Arial" charset="0"/>
                        </a:rPr>
                        <a:t>Identify any new engineering tasks, methods, analysis procedures, tools or  instructions to appropriate expert team</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31788">
                <a:tc>
                  <a:txBody>
                    <a:bodyPr/>
                    <a:lstStyle/>
                    <a:p>
                      <a:pPr marL="0" marR="0" lvl="0" indent="0" algn="ctr" defTabSz="914400" rtl="0" eaLnBrk="0" fontAlgn="base" latinLnBrk="0" hangingPunct="0">
                        <a:lnSpc>
                          <a:spcPct val="100000"/>
                        </a:lnSpc>
                        <a:spcBef>
                          <a:spcPct val="34000"/>
                        </a:spcBef>
                        <a:spcAft>
                          <a:spcPct val="0"/>
                        </a:spcAft>
                        <a:buClrTx/>
                        <a:buSzPct val="100000"/>
                        <a:buFontTx/>
                        <a:buNone/>
                        <a:tabLst/>
                      </a:pPr>
                      <a:r>
                        <a:rPr kumimoji="0" lang="en-US" sz="1200" b="1" i="0" u="none" strike="noStrike" cap="none" normalizeH="0" baseline="0" smtClean="0">
                          <a:ln>
                            <a:noFill/>
                          </a:ln>
                          <a:solidFill>
                            <a:schemeClr val="tx1"/>
                          </a:solidFill>
                          <a:effectLst/>
                          <a:latin typeface="Arial" charset="0"/>
                        </a:rPr>
                        <a:t>Statistical Support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34000"/>
                        </a:spcBef>
                        <a:spcAft>
                          <a:spcPct val="0"/>
                        </a:spcAft>
                        <a:buClrTx/>
                        <a:buSzPct val="100000"/>
                        <a:buFontTx/>
                        <a:buNone/>
                        <a:tabLst/>
                      </a:pPr>
                      <a:endParaRPr kumimoji="0" lang="en-US" sz="1400" b="1" i="0" u="none" strike="noStrike" cap="none" normalizeH="0" baseline="0" smtClean="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Pct val="100000"/>
                        <a:buFontTx/>
                        <a:buNone/>
                        <a:tabLst/>
                      </a:pPr>
                      <a:r>
                        <a:rPr kumimoji="0" lang="en-US" sz="900" b="1" i="0" u="none" strike="noStrike" cap="none" normalizeH="0" baseline="0" smtClean="0">
                          <a:ln>
                            <a:noFill/>
                          </a:ln>
                          <a:solidFill>
                            <a:schemeClr val="tx1"/>
                          </a:solidFill>
                          <a:effectLst/>
                          <a:latin typeface="Arial" charset="0"/>
                        </a:rPr>
                        <a:t>Statistical expertise, DOE, reliability tools, and Response Surface methodologies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98463">
                <a:tc>
                  <a:txBody>
                    <a:bodyPr/>
                    <a:lstStyle/>
                    <a:p>
                      <a:pPr marL="0" marR="0" lvl="0" indent="0" algn="ctr" defTabSz="914400" rtl="0" eaLnBrk="0" fontAlgn="base" latinLnBrk="0" hangingPunct="0">
                        <a:lnSpc>
                          <a:spcPct val="100000"/>
                        </a:lnSpc>
                        <a:spcBef>
                          <a:spcPct val="34000"/>
                        </a:spcBef>
                        <a:spcAft>
                          <a:spcPct val="0"/>
                        </a:spcAft>
                        <a:buClrTx/>
                        <a:buSzPct val="100000"/>
                        <a:buFontTx/>
                        <a:buNone/>
                        <a:tabLst/>
                      </a:pPr>
                      <a:r>
                        <a:rPr kumimoji="0" lang="en-US" sz="1200" b="1" i="0" u="none" strike="noStrike" cap="none" normalizeH="0" baseline="0" dirty="0" smtClean="0">
                          <a:ln>
                            <a:noFill/>
                          </a:ln>
                          <a:solidFill>
                            <a:schemeClr val="tx1"/>
                          </a:solidFill>
                          <a:effectLst/>
                          <a:latin typeface="Arial" charset="0"/>
                        </a:rPr>
                        <a:t>DFSS Coach</a:t>
                      </a:r>
                    </a:p>
                    <a:p>
                      <a:pPr marL="0" marR="0" lvl="0" indent="0" algn="ctr" defTabSz="914400" rtl="0" eaLnBrk="0" fontAlgn="base" latinLnBrk="0" hangingPunct="0">
                        <a:lnSpc>
                          <a:spcPct val="100000"/>
                        </a:lnSpc>
                        <a:spcBef>
                          <a:spcPct val="34000"/>
                        </a:spcBef>
                        <a:spcAft>
                          <a:spcPct val="0"/>
                        </a:spcAft>
                        <a:buClrTx/>
                        <a:buSzPct val="100000"/>
                        <a:buFontTx/>
                        <a:buNone/>
                        <a:tabLst/>
                      </a:pPr>
                      <a:r>
                        <a:rPr kumimoji="0" lang="en-US" sz="1000" b="1" i="0" u="none" strike="noStrike" cap="none" normalizeH="0" baseline="0" dirty="0" smtClean="0">
                          <a:ln>
                            <a:noFill/>
                          </a:ln>
                          <a:solidFill>
                            <a:srgbClr val="FF0000"/>
                          </a:solidFill>
                          <a:effectLst/>
                          <a:latin typeface="Arial" charset="0"/>
                        </a:rPr>
                        <a:t>DFSS project credit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34000"/>
                        </a:spcBef>
                        <a:spcAft>
                          <a:spcPct val="0"/>
                        </a:spcAft>
                        <a:buClrTx/>
                        <a:buSzPct val="100000"/>
                        <a:buFontTx/>
                        <a:buNone/>
                        <a:tabLst/>
                      </a:pPr>
                      <a:r>
                        <a:rPr kumimoji="0" lang="en-US" sz="1400" b="1" i="0" u="none" strike="noStrike" cap="none" normalizeH="0" baseline="0" dirty="0" smtClean="0">
                          <a:ln>
                            <a:noFill/>
                          </a:ln>
                          <a:solidFill>
                            <a:schemeClr val="tx1"/>
                          </a:solidFill>
                          <a:effectLst/>
                          <a:latin typeface="Arial" charset="0"/>
                        </a:rPr>
                        <a:t>Dave Osterman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Pct val="100000"/>
                        <a:buFontTx/>
                        <a:buNone/>
                        <a:tabLst/>
                      </a:pPr>
                      <a:r>
                        <a:rPr kumimoji="0" lang="en-US" sz="900" b="1" i="0" u="none" strike="noStrike" cap="none" normalizeH="0" baseline="0" dirty="0" smtClean="0">
                          <a:ln>
                            <a:noFill/>
                          </a:ln>
                          <a:solidFill>
                            <a:schemeClr val="tx1"/>
                          </a:solidFill>
                          <a:effectLst/>
                          <a:latin typeface="Arial" charset="0"/>
                        </a:rPr>
                        <a:t>Coach the Team Leader, train the team, assist in team startup, attend team meetings, participate in all DFSS technical reviews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98463">
                <a:tc>
                  <a:txBody>
                    <a:bodyPr/>
                    <a:lstStyle/>
                    <a:p>
                      <a:pPr marL="0" marR="0" lvl="0" indent="0" algn="ctr" defTabSz="914400" rtl="0" eaLnBrk="0" fontAlgn="base" latinLnBrk="0" hangingPunct="0">
                        <a:lnSpc>
                          <a:spcPct val="100000"/>
                        </a:lnSpc>
                        <a:spcBef>
                          <a:spcPct val="34000"/>
                        </a:spcBef>
                        <a:spcAft>
                          <a:spcPct val="0"/>
                        </a:spcAft>
                        <a:buClrTx/>
                        <a:buSzPct val="100000"/>
                        <a:buFontTx/>
                        <a:buNone/>
                        <a:tabLst/>
                        <a:defRPr/>
                      </a:pPr>
                      <a:r>
                        <a:rPr kumimoji="0" lang="en-US" sz="1200" b="1" i="0" u="none" strike="noStrike" cap="none" normalizeH="0" baseline="0" dirty="0" smtClean="0">
                          <a:ln>
                            <a:noFill/>
                          </a:ln>
                          <a:solidFill>
                            <a:schemeClr val="tx1"/>
                          </a:solidFill>
                          <a:effectLst/>
                          <a:latin typeface="Arial" charset="0"/>
                        </a:rPr>
                        <a:t>Engineering Center Sponsor (Director)GFL</a:t>
                      </a:r>
                    </a:p>
                    <a:p>
                      <a:pPr marL="0" marR="0" lvl="0" indent="0" algn="ctr" defTabSz="914400" rtl="0" eaLnBrk="0" fontAlgn="base" latinLnBrk="0" hangingPunct="0">
                        <a:lnSpc>
                          <a:spcPct val="100000"/>
                        </a:lnSpc>
                        <a:spcBef>
                          <a:spcPct val="34000"/>
                        </a:spcBef>
                        <a:spcAft>
                          <a:spcPct val="0"/>
                        </a:spcAft>
                        <a:buClrTx/>
                        <a:buSzPct val="100000"/>
                        <a:buFontTx/>
                        <a:buNone/>
                        <a:tabLst/>
                        <a:defRPr/>
                      </a:pPr>
                      <a:r>
                        <a:rPr kumimoji="0" lang="en-US" sz="1000" b="1" i="0" u="none" strike="noStrike" cap="none" normalizeH="0" baseline="0" dirty="0" smtClean="0">
                          <a:ln>
                            <a:noFill/>
                          </a:ln>
                          <a:solidFill>
                            <a:srgbClr val="FF0000"/>
                          </a:solidFill>
                          <a:effectLst/>
                          <a:latin typeface="Arial" charset="0"/>
                        </a:rPr>
                        <a:t>DFSS project credit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34000"/>
                        </a:spcBef>
                        <a:spcAft>
                          <a:spcPct val="0"/>
                        </a:spcAft>
                        <a:buClrTx/>
                        <a:buSzPct val="100000"/>
                        <a:buFontTx/>
                        <a:buNone/>
                        <a:tabLst/>
                      </a:pPr>
                      <a:r>
                        <a:rPr kumimoji="0" lang="en-US" sz="1400" b="1" i="0" u="none" strike="noStrike" cap="none" normalizeH="0" baseline="0" dirty="0" smtClean="0">
                          <a:ln>
                            <a:noFill/>
                          </a:ln>
                          <a:solidFill>
                            <a:schemeClr val="tx1"/>
                          </a:solidFill>
                          <a:effectLst/>
                          <a:latin typeface="Arial" charset="0"/>
                        </a:rPr>
                        <a:t>Paul Kelley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Pct val="100000"/>
                        <a:buFontTx/>
                        <a:buNone/>
                        <a:tabLst/>
                      </a:pPr>
                      <a:r>
                        <a:rPr kumimoji="0" lang="en-US" sz="900" b="1" i="0" u="none" strike="noStrike" cap="none" normalizeH="0" baseline="0" dirty="0" smtClean="0">
                          <a:ln>
                            <a:noFill/>
                          </a:ln>
                          <a:solidFill>
                            <a:schemeClr val="tx1"/>
                          </a:solidFill>
                          <a:effectLst/>
                          <a:latin typeface="Arial" charset="0"/>
                        </a:rPr>
                        <a:t>GM management that will review the finished work.</a:t>
                      </a:r>
                    </a:p>
                    <a:p>
                      <a:pPr marL="0" marR="0" lvl="0" indent="0" algn="l" defTabSz="914400" rtl="0" eaLnBrk="0" fontAlgn="base" latinLnBrk="0" hangingPunct="0">
                        <a:lnSpc>
                          <a:spcPct val="100000"/>
                        </a:lnSpc>
                        <a:spcBef>
                          <a:spcPct val="0"/>
                        </a:spcBef>
                        <a:spcAft>
                          <a:spcPct val="0"/>
                        </a:spcAft>
                        <a:buClrTx/>
                        <a:buSzPct val="100000"/>
                        <a:buFontTx/>
                        <a:buNone/>
                        <a:tabLst/>
                      </a:pPr>
                      <a:r>
                        <a:rPr kumimoji="0" lang="en-US" sz="900" b="1" i="0" u="none" strike="noStrike" cap="none" normalizeH="0" baseline="0" dirty="0" smtClean="0">
                          <a:ln>
                            <a:noFill/>
                          </a:ln>
                          <a:solidFill>
                            <a:schemeClr val="tx1"/>
                          </a:solidFill>
                          <a:effectLst/>
                          <a:latin typeface="Arial" charset="0"/>
                        </a:rPr>
                        <a:t>Owner of the resources to get the project done.</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18482" name="Rectangle 48"/>
          <p:cNvSpPr>
            <a:spLocks noChangeArrowheads="1"/>
          </p:cNvSpPr>
          <p:nvPr/>
        </p:nvSpPr>
        <p:spPr bwMode="auto">
          <a:xfrm>
            <a:off x="963613" y="228600"/>
            <a:ext cx="6010275" cy="352425"/>
          </a:xfrm>
          <a:prstGeom prst="rect">
            <a:avLst/>
          </a:prstGeom>
          <a:noFill/>
          <a:ln w="12700">
            <a:noFill/>
            <a:miter lim="800000"/>
            <a:headEnd/>
            <a:tailEnd/>
          </a:ln>
        </p:spPr>
        <p:txBody>
          <a:bodyPr wrap="none" anchor="ctr"/>
          <a:lstStyle/>
          <a:p>
            <a:pPr algn="ctr"/>
            <a:r>
              <a:rPr lang="en-US" sz="2800" b="1">
                <a:solidFill>
                  <a:schemeClr val="tx2"/>
                </a:solidFill>
                <a:latin typeface="Arial" charset="0"/>
              </a:rPr>
              <a:t>Team Roster</a:t>
            </a:r>
          </a:p>
        </p:txBody>
      </p:sp>
      <p:sp>
        <p:nvSpPr>
          <p:cNvPr id="18483" name="AutoShape 70"/>
          <p:cNvSpPr>
            <a:spLocks noChangeArrowheads="1"/>
          </p:cNvSpPr>
          <p:nvPr/>
        </p:nvSpPr>
        <p:spPr bwMode="auto">
          <a:xfrm>
            <a:off x="7280275" y="228600"/>
            <a:ext cx="355600" cy="241300"/>
          </a:xfrm>
          <a:prstGeom prst="flowChartPunchedTape">
            <a:avLst/>
          </a:prstGeom>
          <a:solidFill>
            <a:srgbClr val="00FF00"/>
          </a:solidFill>
          <a:ln w="12700">
            <a:solidFill>
              <a:schemeClr val="tx1"/>
            </a:solidFill>
            <a:miter lim="800000"/>
            <a:headEnd/>
            <a:tailEnd/>
          </a:ln>
        </p:spPr>
        <p:txBody>
          <a:bodyPr wrap="none" anchor="ctr"/>
          <a:lstStyle/>
          <a:p>
            <a:pPr algn="ctr"/>
            <a:r>
              <a:rPr lang="en-US" sz="1000">
                <a:latin typeface="Arial" charset="0"/>
                <a:cs typeface="Arial" charset="0"/>
              </a:rPr>
              <a:t>I</a:t>
            </a:r>
          </a:p>
        </p:txBody>
      </p:sp>
      <p:sp>
        <p:nvSpPr>
          <p:cNvPr id="18484" name="AutoShape 71"/>
          <p:cNvSpPr>
            <a:spLocks noChangeArrowheads="1"/>
          </p:cNvSpPr>
          <p:nvPr/>
        </p:nvSpPr>
        <p:spPr bwMode="auto">
          <a:xfrm>
            <a:off x="7623175" y="228600"/>
            <a:ext cx="355600" cy="241300"/>
          </a:xfrm>
          <a:prstGeom prst="flowChartPunchedTape">
            <a:avLst/>
          </a:prstGeom>
          <a:solidFill>
            <a:srgbClr val="00FF00"/>
          </a:solidFill>
          <a:ln w="12700">
            <a:solidFill>
              <a:schemeClr val="tx1"/>
            </a:solidFill>
            <a:miter lim="800000"/>
            <a:headEnd/>
            <a:tailEnd/>
          </a:ln>
        </p:spPr>
        <p:txBody>
          <a:bodyPr wrap="none" anchor="ctr"/>
          <a:lstStyle/>
          <a:p>
            <a:pPr algn="ctr"/>
            <a:r>
              <a:rPr lang="en-US" sz="1000" dirty="0">
                <a:latin typeface="Arial" charset="0"/>
                <a:cs typeface="Arial" charset="0"/>
              </a:rPr>
              <a:t>D</a:t>
            </a:r>
          </a:p>
        </p:txBody>
      </p:sp>
      <p:sp>
        <p:nvSpPr>
          <p:cNvPr id="18485" name="AutoShape 72"/>
          <p:cNvSpPr>
            <a:spLocks noChangeArrowheads="1"/>
          </p:cNvSpPr>
          <p:nvPr/>
        </p:nvSpPr>
        <p:spPr bwMode="auto">
          <a:xfrm>
            <a:off x="7966075" y="228600"/>
            <a:ext cx="355600" cy="241300"/>
          </a:xfrm>
          <a:prstGeom prst="flowChartPunchedTape">
            <a:avLst/>
          </a:prstGeom>
          <a:solidFill>
            <a:srgbClr val="00FF00"/>
          </a:solidFill>
          <a:ln w="12700">
            <a:solidFill>
              <a:schemeClr val="tx1"/>
            </a:solidFill>
            <a:miter lim="800000"/>
            <a:headEnd/>
            <a:tailEnd/>
          </a:ln>
        </p:spPr>
        <p:txBody>
          <a:bodyPr wrap="none" anchor="ctr"/>
          <a:lstStyle/>
          <a:p>
            <a:pPr algn="ctr"/>
            <a:r>
              <a:rPr lang="en-US" sz="1000">
                <a:latin typeface="Arial" charset="0"/>
                <a:cs typeface="Arial" charset="0"/>
              </a:rPr>
              <a:t>D</a:t>
            </a:r>
          </a:p>
        </p:txBody>
      </p:sp>
      <p:sp>
        <p:nvSpPr>
          <p:cNvPr id="18486" name="AutoShape 73"/>
          <p:cNvSpPr>
            <a:spLocks noChangeArrowheads="1"/>
          </p:cNvSpPr>
          <p:nvPr/>
        </p:nvSpPr>
        <p:spPr bwMode="auto">
          <a:xfrm>
            <a:off x="8308975" y="228600"/>
            <a:ext cx="355600" cy="241300"/>
          </a:xfrm>
          <a:prstGeom prst="flowChartPunchedTape">
            <a:avLst/>
          </a:prstGeom>
          <a:solidFill>
            <a:srgbClr val="00FF00"/>
          </a:solidFill>
          <a:ln w="12700">
            <a:solidFill>
              <a:schemeClr val="tx1"/>
            </a:solidFill>
            <a:miter lim="800000"/>
            <a:headEnd/>
            <a:tailEnd/>
          </a:ln>
        </p:spPr>
        <p:txBody>
          <a:bodyPr wrap="none" anchor="ctr"/>
          <a:lstStyle/>
          <a:p>
            <a:pPr algn="ctr"/>
            <a:r>
              <a:rPr lang="en-US" sz="1000">
                <a:latin typeface="Arial" charset="0"/>
                <a:cs typeface="Arial" charset="0"/>
              </a:rPr>
              <a:t>O</a:t>
            </a:r>
          </a:p>
        </p:txBody>
      </p:sp>
      <p:sp>
        <p:nvSpPr>
          <p:cNvPr id="18487" name="AutoShape 74"/>
          <p:cNvSpPr>
            <a:spLocks noChangeArrowheads="1"/>
          </p:cNvSpPr>
          <p:nvPr/>
        </p:nvSpPr>
        <p:spPr bwMode="auto">
          <a:xfrm>
            <a:off x="8651875" y="228600"/>
            <a:ext cx="355600" cy="241300"/>
          </a:xfrm>
          <a:prstGeom prst="flowChartPunchedTape">
            <a:avLst/>
          </a:prstGeom>
          <a:solidFill>
            <a:srgbClr val="00FF00"/>
          </a:solidFill>
          <a:ln w="12700">
            <a:solidFill>
              <a:schemeClr val="tx1"/>
            </a:solidFill>
            <a:miter lim="800000"/>
            <a:headEnd/>
            <a:tailEnd/>
          </a:ln>
        </p:spPr>
        <p:txBody>
          <a:bodyPr wrap="none" anchor="ctr"/>
          <a:lstStyle/>
          <a:p>
            <a:pPr algn="ctr"/>
            <a:r>
              <a:rPr lang="en-US" sz="1000">
                <a:latin typeface="Arial" charset="0"/>
                <a:cs typeface="Arial" charset="0"/>
              </a:rPr>
              <a:t>V</a:t>
            </a:r>
          </a:p>
        </p:txBody>
      </p:sp>
      <p:sp>
        <p:nvSpPr>
          <p:cNvPr id="2" name="Date Placeholder 1"/>
          <p:cNvSpPr>
            <a:spLocks noGrp="1"/>
          </p:cNvSpPr>
          <p:nvPr>
            <p:ph type="dt" sz="half" idx="4294967295"/>
          </p:nvPr>
        </p:nvSpPr>
        <p:spPr>
          <a:xfrm>
            <a:off x="253778" y="6488621"/>
            <a:ext cx="2475774" cy="269791"/>
          </a:xfrm>
          <a:prstGeom prst="rect">
            <a:avLst/>
          </a:prstGeom>
        </p:spPr>
        <p:txBody>
          <a:bodyPr/>
          <a:lstStyle/>
          <a:p>
            <a:r>
              <a:rPr lang="en-US" dirty="0" smtClean="0"/>
              <a:t>Form Revised 5/30/12</a:t>
            </a:r>
            <a:endParaRPr lang="en-US" dirty="0"/>
          </a:p>
        </p:txBody>
      </p:sp>
      <p:sp>
        <p:nvSpPr>
          <p:cNvPr id="3" name="Footer Placeholder 2"/>
          <p:cNvSpPr>
            <a:spLocks noGrp="1"/>
          </p:cNvSpPr>
          <p:nvPr>
            <p:ph type="ftr" sz="quarter" idx="4294967295"/>
          </p:nvPr>
        </p:nvSpPr>
        <p:spPr>
          <a:xfrm>
            <a:off x="3314700" y="6488621"/>
            <a:ext cx="2514600" cy="304800"/>
          </a:xfrm>
          <a:prstGeom prst="rect">
            <a:avLst/>
          </a:prstGeom>
        </p:spPr>
        <p:txBody>
          <a:bodyPr/>
          <a:lstStyle/>
          <a:p>
            <a:r>
              <a:rPr lang="en-US" smtClean="0"/>
              <a:t>2012 Copyright General Motors - GM Information</a:t>
            </a:r>
            <a:endParaRPr lang="en-US" dirty="0"/>
          </a:p>
        </p:txBody>
      </p:sp>
    </p:spTree>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City 25C Current Profile</a:t>
            </a:r>
            <a:endParaRPr lang="en-US" dirty="0"/>
          </a:p>
        </p:txBody>
      </p:sp>
      <p:pic>
        <p:nvPicPr>
          <p:cNvPr id="205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7652" r="7603" b="6433"/>
          <a:stretch/>
        </p:blipFill>
        <p:spPr bwMode="auto">
          <a:xfrm>
            <a:off x="-62347" y="1143000"/>
            <a:ext cx="9130147" cy="46343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838200" y="5777344"/>
            <a:ext cx="3048000" cy="369332"/>
          </a:xfrm>
          <a:prstGeom prst="rect">
            <a:avLst/>
          </a:prstGeom>
          <a:noFill/>
        </p:spPr>
        <p:txBody>
          <a:bodyPr wrap="square" rtlCol="0">
            <a:spAutoFit/>
          </a:bodyPr>
          <a:lstStyle/>
          <a:p>
            <a:r>
              <a:rPr lang="en-US" dirty="0" smtClean="0"/>
              <a:t>RMS Current: 39.98</a:t>
            </a:r>
            <a:endParaRPr lang="en-US" dirty="0"/>
          </a:p>
        </p:txBody>
      </p:sp>
    </p:spTree>
    <p:extLst>
      <p:ext uri="{BB962C8B-B14F-4D97-AF65-F5344CB8AC3E}">
        <p14:creationId xmlns:p14="http://schemas.microsoft.com/office/powerpoint/2010/main" val="22135720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City 25C Deviation</a:t>
            </a:r>
            <a:endParaRPr lang="en-US" dirty="0"/>
          </a:p>
        </p:txBody>
      </p:sp>
      <p:pic>
        <p:nvPicPr>
          <p:cNvPr id="307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8076" r="8563"/>
          <a:stretch/>
        </p:blipFill>
        <p:spPr bwMode="auto">
          <a:xfrm>
            <a:off x="13854" y="1295400"/>
            <a:ext cx="9130145" cy="48507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0159031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City 25C SOC </a:t>
            </a:r>
            <a:r>
              <a:rPr lang="en-US" dirty="0" err="1" smtClean="0"/>
              <a:t>Ahr</a:t>
            </a:r>
            <a:endParaRPr lang="en-US" dirty="0"/>
          </a:p>
        </p:txBody>
      </p:sp>
      <p:pic>
        <p:nvPicPr>
          <p:cNvPr id="8" name="Picture 3"/>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9135" r="7711" b="2941"/>
          <a:stretch/>
        </p:blipFill>
        <p:spPr bwMode="auto">
          <a:xfrm>
            <a:off x="76200" y="1653165"/>
            <a:ext cx="8839200" cy="47474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4948572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City 25C SOC V</a:t>
            </a:r>
            <a:endParaRPr lang="en-US" dirty="0"/>
          </a:p>
        </p:txBody>
      </p:sp>
      <p:pic>
        <p:nvPicPr>
          <p:cNvPr id="4098" name="Picture 2"/>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9309" r="7969" b="4249"/>
          <a:stretch/>
        </p:blipFill>
        <p:spPr bwMode="auto">
          <a:xfrm>
            <a:off x="0" y="1676400"/>
            <a:ext cx="9206936" cy="472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8898107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City 25C Blended SOC</a:t>
            </a:r>
            <a:endParaRPr lang="en-US" dirty="0"/>
          </a:p>
        </p:txBody>
      </p:sp>
      <p:pic>
        <p:nvPicPr>
          <p:cNvPr id="5122" name="Picture 2"/>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9531" t="1" r="7918" b="-1153"/>
          <a:stretch/>
        </p:blipFill>
        <p:spPr bwMode="auto">
          <a:xfrm>
            <a:off x="152400" y="1676400"/>
            <a:ext cx="8991600" cy="4884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199266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City n10C Current Profile</a:t>
            </a:r>
            <a:endParaRPr lang="en-US" dirty="0"/>
          </a:p>
        </p:txBody>
      </p:sp>
      <p:pic>
        <p:nvPicPr>
          <p:cNvPr id="6146" name="Picture 2"/>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8417" r="7072" b="7787"/>
          <a:stretch/>
        </p:blipFill>
        <p:spPr bwMode="auto">
          <a:xfrm>
            <a:off x="152400" y="1676400"/>
            <a:ext cx="8859656" cy="42855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838200" y="5962010"/>
            <a:ext cx="3048000" cy="369332"/>
          </a:xfrm>
          <a:prstGeom prst="rect">
            <a:avLst/>
          </a:prstGeom>
          <a:noFill/>
        </p:spPr>
        <p:txBody>
          <a:bodyPr wrap="square" rtlCol="0">
            <a:spAutoFit/>
          </a:bodyPr>
          <a:lstStyle/>
          <a:p>
            <a:r>
              <a:rPr lang="en-US" dirty="0" smtClean="0"/>
              <a:t>RMS Current: 41.08</a:t>
            </a:r>
            <a:endParaRPr lang="en-US" dirty="0"/>
          </a:p>
        </p:txBody>
      </p:sp>
    </p:spTree>
    <p:extLst>
      <p:ext uri="{BB962C8B-B14F-4D97-AF65-F5344CB8AC3E}">
        <p14:creationId xmlns:p14="http://schemas.microsoft.com/office/powerpoint/2010/main" val="408090272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City n10C Deviation</a:t>
            </a:r>
            <a:endParaRPr lang="en-US" dirty="0"/>
          </a:p>
        </p:txBody>
      </p:sp>
      <p:pic>
        <p:nvPicPr>
          <p:cNvPr id="7170" name="Picture 2"/>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8586" r="7071" b="4369"/>
          <a:stretch/>
        </p:blipFill>
        <p:spPr bwMode="auto">
          <a:xfrm>
            <a:off x="48188" y="1600201"/>
            <a:ext cx="9095812" cy="4571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6423555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City n10C SOC </a:t>
            </a:r>
            <a:r>
              <a:rPr lang="en-US" dirty="0" err="1" smtClean="0"/>
              <a:t>Ahr</a:t>
            </a:r>
            <a:endParaRPr lang="en-US" dirty="0"/>
          </a:p>
        </p:txBody>
      </p:sp>
      <p:pic>
        <p:nvPicPr>
          <p:cNvPr id="8194" name="Picture 2"/>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9091" r="7239" b="2471"/>
          <a:stretch/>
        </p:blipFill>
        <p:spPr bwMode="auto">
          <a:xfrm>
            <a:off x="72812" y="1524000"/>
            <a:ext cx="8994988" cy="464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8134560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City n10C SOC V</a:t>
            </a:r>
            <a:endParaRPr lang="en-US" dirty="0"/>
          </a:p>
        </p:txBody>
      </p:sp>
      <p:pic>
        <p:nvPicPr>
          <p:cNvPr id="9218" name="Picture 2"/>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8922" r="7744" b="4368"/>
          <a:stretch/>
        </p:blipFill>
        <p:spPr bwMode="auto">
          <a:xfrm>
            <a:off x="152400" y="1600200"/>
            <a:ext cx="8837104" cy="449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0968915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City n10C SOC Blended</a:t>
            </a:r>
            <a:endParaRPr lang="en-US" dirty="0"/>
          </a:p>
        </p:txBody>
      </p:sp>
      <p:pic>
        <p:nvPicPr>
          <p:cNvPr id="10242" name="Picture 2"/>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9427" r="7071" b="4368"/>
          <a:stretch/>
        </p:blipFill>
        <p:spPr bwMode="auto">
          <a:xfrm>
            <a:off x="65077" y="1676400"/>
            <a:ext cx="9155123" cy="464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3998681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31" name="Rectangle 2"/>
          <p:cNvSpPr>
            <a:spLocks noGrp="1" noChangeArrowheads="1"/>
          </p:cNvSpPr>
          <p:nvPr>
            <p:ph type="title"/>
          </p:nvPr>
        </p:nvSpPr>
        <p:spPr bwMode="auto">
          <a:xfrm>
            <a:off x="890648" y="274638"/>
            <a:ext cx="7160821" cy="627887"/>
          </a:xfrm>
          <a:noFill/>
          <a:ln>
            <a:miter lim="800000"/>
            <a:headEnd/>
            <a:tailEnd/>
          </a:ln>
        </p:spPr>
        <p:txBody>
          <a:bodyPr vert="horz" wrap="square" lIns="91440" tIns="45720" rIns="91440" bIns="45720" numCol="1" anchor="t" anchorCtr="0" compatLnSpc="1">
            <a:prstTxWarp prst="textNoShape">
              <a:avLst/>
            </a:prstTxWarp>
          </a:bodyPr>
          <a:lstStyle/>
          <a:p>
            <a:r>
              <a:rPr lang="en-US" sz="2800" b="1" dirty="0" smtClean="0">
                <a:latin typeface="Arial" charset="0"/>
              </a:rPr>
              <a:t>Project Charter</a:t>
            </a:r>
          </a:p>
        </p:txBody>
      </p:sp>
      <p:sp>
        <p:nvSpPr>
          <p:cNvPr id="8" name="Slide Number Placeholder 7"/>
          <p:cNvSpPr>
            <a:spLocks noGrp="1"/>
          </p:cNvSpPr>
          <p:nvPr>
            <p:ph type="sldNum" sz="quarter" idx="4294967295"/>
          </p:nvPr>
        </p:nvSpPr>
        <p:spPr>
          <a:xfrm>
            <a:off x="7008813" y="6553200"/>
            <a:ext cx="1905000" cy="304800"/>
          </a:xfrm>
        </p:spPr>
        <p:txBody>
          <a:bodyPr/>
          <a:lstStyle/>
          <a:p>
            <a:fld id="{34F5EBBD-115B-4512-AEF9-680DD32D1E53}" type="slidenum">
              <a:rPr lang="en-US" smtClean="0"/>
              <a:pPr/>
              <a:t>4</a:t>
            </a:fld>
            <a:endParaRPr lang="en-US"/>
          </a:p>
        </p:txBody>
      </p:sp>
      <p:graphicFrame>
        <p:nvGraphicFramePr>
          <p:cNvPr id="13" name="Group 188"/>
          <p:cNvGraphicFramePr>
            <a:graphicFrameLocks noGrp="1"/>
          </p:cNvGraphicFramePr>
          <p:nvPr>
            <p:extLst>
              <p:ext uri="{D42A27DB-BD31-4B8C-83A1-F6EECF244321}">
                <p14:modId xmlns:p14="http://schemas.microsoft.com/office/powerpoint/2010/main" val="3948354984"/>
              </p:ext>
            </p:extLst>
          </p:nvPr>
        </p:nvGraphicFramePr>
        <p:xfrm>
          <a:off x="393700" y="3762375"/>
          <a:ext cx="7958138" cy="1097280"/>
        </p:xfrm>
        <a:graphic>
          <a:graphicData uri="http://schemas.openxmlformats.org/drawingml/2006/table">
            <a:tbl>
              <a:tblPr/>
              <a:tblGrid>
                <a:gridCol w="3537032"/>
                <a:gridCol w="4421106"/>
              </a:tblGrid>
              <a:tr h="120650">
                <a:tc>
                  <a:txBody>
                    <a:bodyPr/>
                    <a:lstStyle/>
                    <a:p>
                      <a:pPr marL="0" marR="0" lvl="0" indent="0" algn="l" defTabSz="914400" rtl="1" eaLnBrk="0" fontAlgn="base" latinLnBrk="0" hangingPunct="0">
                        <a:lnSpc>
                          <a:spcPct val="100000"/>
                        </a:lnSpc>
                        <a:spcBef>
                          <a:spcPct val="34000"/>
                        </a:spcBef>
                        <a:spcAft>
                          <a:spcPct val="0"/>
                        </a:spcAft>
                        <a:buClrTx/>
                        <a:buSzPct val="100000"/>
                        <a:buFontTx/>
                        <a:buNone/>
                        <a:tabLst/>
                      </a:pPr>
                      <a:r>
                        <a:rPr kumimoji="0" lang="en-US" sz="1800" b="1" i="0" u="none" strike="noStrike" cap="none" normalizeH="0" baseline="0" dirty="0" smtClean="0">
                          <a:ln>
                            <a:noFill/>
                          </a:ln>
                          <a:solidFill>
                            <a:schemeClr val="tx1"/>
                          </a:solidFill>
                          <a:effectLst/>
                          <a:latin typeface="Arial" charset="0"/>
                        </a:rPr>
                        <a:t>Start Date </a:t>
                      </a:r>
                      <a:r>
                        <a:rPr kumimoji="0" lang="en-US" sz="1400" b="1" i="0" u="none" strike="noStrike" cap="none" normalizeH="0" baseline="0" dirty="0" smtClean="0">
                          <a:ln>
                            <a:noFill/>
                          </a:ln>
                          <a:solidFill>
                            <a:schemeClr val="tx1"/>
                          </a:solidFill>
                          <a:effectLst/>
                          <a:latin typeface="Arial" charset="0"/>
                        </a:rPr>
                        <a:t>(proposed or actual)</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1" eaLnBrk="0" fontAlgn="base" latinLnBrk="0" hangingPunct="0">
                        <a:lnSpc>
                          <a:spcPct val="100000"/>
                        </a:lnSpc>
                        <a:spcBef>
                          <a:spcPct val="34000"/>
                        </a:spcBef>
                        <a:spcAft>
                          <a:spcPct val="0"/>
                        </a:spcAft>
                        <a:buClrTx/>
                        <a:buSzPct val="100000"/>
                        <a:buFontTx/>
                        <a:buNone/>
                        <a:tabLst/>
                      </a:pPr>
                      <a:r>
                        <a:rPr kumimoji="0" lang="en-US" sz="1800" b="1" i="0" u="none" strike="noStrike" cap="none" normalizeH="0" baseline="0" dirty="0" smtClean="0">
                          <a:ln>
                            <a:noFill/>
                          </a:ln>
                          <a:solidFill>
                            <a:schemeClr val="tx1"/>
                          </a:solidFill>
                          <a:effectLst/>
                          <a:latin typeface="Arial" charset="0"/>
                        </a:rPr>
                        <a:t>March 8, 2013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27000">
                <a:tc>
                  <a:txBody>
                    <a:bodyPr/>
                    <a:lstStyle/>
                    <a:p>
                      <a:pPr marL="0" marR="0" lvl="0" indent="0" algn="l" defTabSz="914400" rtl="1" eaLnBrk="0" fontAlgn="base" latinLnBrk="0" hangingPunct="0">
                        <a:lnSpc>
                          <a:spcPct val="100000"/>
                        </a:lnSpc>
                        <a:spcBef>
                          <a:spcPct val="34000"/>
                        </a:spcBef>
                        <a:spcAft>
                          <a:spcPct val="0"/>
                        </a:spcAft>
                        <a:buClrTx/>
                        <a:buSzPct val="100000"/>
                        <a:buFontTx/>
                        <a:buNone/>
                        <a:tabLst/>
                      </a:pPr>
                      <a:r>
                        <a:rPr kumimoji="0" lang="en-US" sz="1800" b="1" i="0" u="none" strike="noStrike" cap="none" normalizeH="0" baseline="0" dirty="0" smtClean="0">
                          <a:ln>
                            <a:noFill/>
                          </a:ln>
                          <a:solidFill>
                            <a:schemeClr val="tx1"/>
                          </a:solidFill>
                          <a:effectLst/>
                          <a:latin typeface="Arial" charset="0"/>
                        </a:rPr>
                        <a:t>Targeted End Date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1" eaLnBrk="0" fontAlgn="base" latinLnBrk="0" hangingPunct="0">
                        <a:lnSpc>
                          <a:spcPct val="100000"/>
                        </a:lnSpc>
                        <a:spcBef>
                          <a:spcPct val="34000"/>
                        </a:spcBef>
                        <a:spcAft>
                          <a:spcPct val="0"/>
                        </a:spcAft>
                        <a:buClrTx/>
                        <a:buSzPct val="100000"/>
                        <a:buFontTx/>
                        <a:buNone/>
                        <a:tabLst/>
                      </a:pPr>
                      <a:r>
                        <a:rPr kumimoji="0" lang="en-US" sz="1800" b="1" i="0" u="none" strike="noStrike" cap="none" normalizeH="0" baseline="0" dirty="0" smtClean="0">
                          <a:ln>
                            <a:noFill/>
                          </a:ln>
                          <a:solidFill>
                            <a:schemeClr val="tx1"/>
                          </a:solidFill>
                          <a:effectLst/>
                          <a:latin typeface="Arial" charset="0"/>
                        </a:rPr>
                        <a:t>June, 2013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28588">
                <a:tc>
                  <a:txBody>
                    <a:bodyPr/>
                    <a:lstStyle/>
                    <a:p>
                      <a:pPr marL="0" marR="0" lvl="0" indent="0" algn="l" defTabSz="914400" rtl="1" eaLnBrk="0" fontAlgn="base" latinLnBrk="0" hangingPunct="0">
                        <a:lnSpc>
                          <a:spcPct val="100000"/>
                        </a:lnSpc>
                        <a:spcBef>
                          <a:spcPct val="34000"/>
                        </a:spcBef>
                        <a:spcAft>
                          <a:spcPct val="0"/>
                        </a:spcAft>
                        <a:buClrTx/>
                        <a:buSzPct val="100000"/>
                        <a:buFontTx/>
                        <a:buNone/>
                        <a:tabLst/>
                      </a:pPr>
                      <a:r>
                        <a:rPr kumimoji="0" lang="en-US" sz="1800" b="1" i="0" u="none" strike="noStrike" cap="none" normalizeH="0" baseline="0" smtClean="0">
                          <a:ln>
                            <a:noFill/>
                          </a:ln>
                          <a:solidFill>
                            <a:schemeClr val="tx1"/>
                          </a:solidFill>
                          <a:effectLst/>
                          <a:latin typeface="Arial" charset="0"/>
                        </a:rPr>
                        <a:t>Required End Date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1" eaLnBrk="0" fontAlgn="base" latinLnBrk="0" hangingPunct="0">
                        <a:lnSpc>
                          <a:spcPct val="100000"/>
                        </a:lnSpc>
                        <a:spcBef>
                          <a:spcPct val="34000"/>
                        </a:spcBef>
                        <a:spcAft>
                          <a:spcPct val="0"/>
                        </a:spcAft>
                        <a:buClrTx/>
                        <a:buSzPct val="100000"/>
                        <a:buFontTx/>
                        <a:buNone/>
                        <a:tabLst/>
                      </a:pPr>
                      <a:r>
                        <a:rPr kumimoji="0" lang="en-US" sz="1800" b="1" i="0" u="none" strike="noStrike" cap="none" normalizeH="0" baseline="0" dirty="0" smtClean="0">
                          <a:ln>
                            <a:noFill/>
                          </a:ln>
                          <a:solidFill>
                            <a:schemeClr val="tx1"/>
                          </a:solidFill>
                          <a:effectLst/>
                          <a:latin typeface="Arial" charset="0"/>
                        </a:rPr>
                        <a:t>June, 2013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14" name="Group 168"/>
          <p:cNvGraphicFramePr>
            <a:graphicFrameLocks noGrp="1"/>
          </p:cNvGraphicFramePr>
          <p:nvPr>
            <p:extLst>
              <p:ext uri="{D42A27DB-BD31-4B8C-83A1-F6EECF244321}">
                <p14:modId xmlns:p14="http://schemas.microsoft.com/office/powerpoint/2010/main" val="3025821877"/>
              </p:ext>
            </p:extLst>
          </p:nvPr>
        </p:nvGraphicFramePr>
        <p:xfrm>
          <a:off x="411163" y="1144588"/>
          <a:ext cx="7858125" cy="1097280"/>
        </p:xfrm>
        <a:graphic>
          <a:graphicData uri="http://schemas.openxmlformats.org/drawingml/2006/table">
            <a:tbl>
              <a:tblPr/>
              <a:tblGrid>
                <a:gridCol w="3507694"/>
                <a:gridCol w="4350431"/>
              </a:tblGrid>
              <a:tr h="342900">
                <a:tc>
                  <a:txBody>
                    <a:bodyPr/>
                    <a:lstStyle/>
                    <a:p>
                      <a:pPr marL="0" marR="0" lvl="0" indent="0" algn="l" defTabSz="914400" rtl="0" eaLnBrk="0" fontAlgn="base" latinLnBrk="0" hangingPunct="0">
                        <a:lnSpc>
                          <a:spcPct val="100000"/>
                        </a:lnSpc>
                        <a:spcBef>
                          <a:spcPct val="34000"/>
                        </a:spcBef>
                        <a:spcAft>
                          <a:spcPct val="0"/>
                        </a:spcAft>
                        <a:buClrTx/>
                        <a:buSzPct val="100000"/>
                        <a:buFontTx/>
                        <a:buNone/>
                        <a:tabLst/>
                      </a:pPr>
                      <a:r>
                        <a:rPr kumimoji="0" lang="en-US" sz="1800" b="1" i="0" u="none" strike="noStrike" cap="none" normalizeH="0" baseline="0" dirty="0" smtClean="0">
                          <a:ln>
                            <a:noFill/>
                          </a:ln>
                          <a:solidFill>
                            <a:schemeClr val="tx1"/>
                          </a:solidFill>
                          <a:effectLst/>
                          <a:latin typeface="Arial" charset="0"/>
                        </a:rPr>
                        <a:t>Vehicle Program(s)*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34000"/>
                        </a:spcBef>
                        <a:spcAft>
                          <a:spcPct val="0"/>
                        </a:spcAft>
                        <a:buClrTx/>
                        <a:buSzPct val="100000"/>
                        <a:buFontTx/>
                        <a:buNone/>
                        <a:tabLst/>
                      </a:pPr>
                      <a:r>
                        <a:rPr kumimoji="0" lang="en-US" sz="1800" b="1" i="0" u="none" strike="noStrike" cap="none" normalizeH="0" baseline="0" dirty="0" smtClean="0">
                          <a:ln>
                            <a:noFill/>
                          </a:ln>
                          <a:solidFill>
                            <a:schemeClr val="tx1"/>
                          </a:solidFill>
                          <a:effectLst/>
                          <a:latin typeface="Arial" charset="0"/>
                        </a:rPr>
                        <a:t>E2XX, K2XX, C1XX, 31XXN</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41313">
                <a:tc>
                  <a:txBody>
                    <a:bodyPr/>
                    <a:lstStyle/>
                    <a:p>
                      <a:pPr marL="0" marR="0" lvl="0" indent="0" algn="l" defTabSz="914400" rtl="0" eaLnBrk="0" fontAlgn="base" latinLnBrk="0" hangingPunct="0">
                        <a:lnSpc>
                          <a:spcPct val="100000"/>
                        </a:lnSpc>
                        <a:spcBef>
                          <a:spcPct val="34000"/>
                        </a:spcBef>
                        <a:spcAft>
                          <a:spcPct val="0"/>
                        </a:spcAft>
                        <a:buClrTx/>
                        <a:buSzPct val="100000"/>
                        <a:buFontTx/>
                        <a:buNone/>
                        <a:tabLst/>
                      </a:pPr>
                      <a:r>
                        <a:rPr kumimoji="0" lang="en-US" sz="1800" b="1" i="0" u="none" strike="noStrike" cap="none" normalizeH="0" baseline="0" dirty="0" smtClean="0">
                          <a:ln>
                            <a:noFill/>
                          </a:ln>
                          <a:solidFill>
                            <a:schemeClr val="tx1"/>
                          </a:solidFill>
                          <a:effectLst/>
                          <a:latin typeface="Arial" charset="0"/>
                        </a:rPr>
                        <a:t>Model Year(s)*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34000"/>
                        </a:spcBef>
                        <a:spcAft>
                          <a:spcPct val="0"/>
                        </a:spcAft>
                        <a:buClrTx/>
                        <a:buSzPct val="100000"/>
                        <a:buFontTx/>
                        <a:buNone/>
                        <a:tabLst/>
                      </a:pPr>
                      <a:r>
                        <a:rPr kumimoji="0" lang="en-US" sz="1800" b="1" i="0" u="none" strike="noStrike" cap="none" normalizeH="0" baseline="0" dirty="0" smtClean="0">
                          <a:ln>
                            <a:noFill/>
                          </a:ln>
                          <a:solidFill>
                            <a:schemeClr val="tx1"/>
                          </a:solidFill>
                          <a:effectLst/>
                          <a:latin typeface="Arial" charset="0"/>
                        </a:rPr>
                        <a:t>2016+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42900">
                <a:tc>
                  <a:txBody>
                    <a:bodyPr/>
                    <a:lstStyle/>
                    <a:p>
                      <a:pPr marL="0" marR="0" lvl="0" indent="0" algn="l" defTabSz="914400" rtl="0" eaLnBrk="0" fontAlgn="base" latinLnBrk="0" hangingPunct="0">
                        <a:lnSpc>
                          <a:spcPct val="100000"/>
                        </a:lnSpc>
                        <a:spcBef>
                          <a:spcPct val="34000"/>
                        </a:spcBef>
                        <a:spcAft>
                          <a:spcPct val="0"/>
                        </a:spcAft>
                        <a:buClrTx/>
                        <a:buSzPct val="100000"/>
                        <a:buFontTx/>
                        <a:buNone/>
                        <a:tabLst/>
                      </a:pPr>
                      <a:r>
                        <a:rPr kumimoji="0" lang="en-US" sz="1800" b="1" i="0" u="none" strike="noStrike" cap="none" normalizeH="0" baseline="0" dirty="0" smtClean="0">
                          <a:ln>
                            <a:noFill/>
                          </a:ln>
                          <a:solidFill>
                            <a:schemeClr val="tx1"/>
                          </a:solidFill>
                          <a:effectLst/>
                          <a:latin typeface="Arial" charset="0"/>
                        </a:rPr>
                        <a:t>Vehicle Line(s)*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34000"/>
                        </a:spcBef>
                        <a:spcAft>
                          <a:spcPct val="0"/>
                        </a:spcAft>
                        <a:buClrTx/>
                        <a:buSzPct val="100000"/>
                        <a:buFontTx/>
                        <a:buNone/>
                        <a:tabLst/>
                        <a:defRPr/>
                      </a:pPr>
                      <a:r>
                        <a:rPr kumimoji="0" lang="en-US" sz="1800" b="1" i="0" u="none" strike="noStrike" cap="none" normalizeH="0" baseline="0" dirty="0" smtClean="0">
                          <a:ln>
                            <a:noFill/>
                          </a:ln>
                          <a:solidFill>
                            <a:schemeClr val="tx1"/>
                          </a:solidFill>
                          <a:effectLst/>
                          <a:latin typeface="Arial" charset="0"/>
                        </a:rPr>
                        <a:t>BAS3.x, HEV4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15" name="Group 183"/>
          <p:cNvGraphicFramePr>
            <a:graphicFrameLocks noGrp="1"/>
          </p:cNvGraphicFramePr>
          <p:nvPr>
            <p:extLst>
              <p:ext uri="{D42A27DB-BD31-4B8C-83A1-F6EECF244321}">
                <p14:modId xmlns:p14="http://schemas.microsoft.com/office/powerpoint/2010/main" val="382416887"/>
              </p:ext>
            </p:extLst>
          </p:nvPr>
        </p:nvGraphicFramePr>
        <p:xfrm>
          <a:off x="403225" y="2465388"/>
          <a:ext cx="7885113" cy="1097280"/>
        </p:xfrm>
        <a:graphic>
          <a:graphicData uri="http://schemas.openxmlformats.org/drawingml/2006/table">
            <a:tbl>
              <a:tblPr/>
              <a:tblGrid>
                <a:gridCol w="3515632"/>
                <a:gridCol w="4369481"/>
              </a:tblGrid>
              <a:tr h="334963">
                <a:tc>
                  <a:txBody>
                    <a:bodyPr/>
                    <a:lstStyle/>
                    <a:p>
                      <a:pPr marL="0" marR="0" lvl="0" indent="0" algn="l" defTabSz="914400" rtl="0" eaLnBrk="0" fontAlgn="base" latinLnBrk="0" hangingPunct="0">
                        <a:lnSpc>
                          <a:spcPct val="100000"/>
                        </a:lnSpc>
                        <a:spcBef>
                          <a:spcPct val="34000"/>
                        </a:spcBef>
                        <a:spcAft>
                          <a:spcPct val="0"/>
                        </a:spcAft>
                        <a:buClrTx/>
                        <a:buSzPct val="100000"/>
                        <a:buFontTx/>
                        <a:buNone/>
                        <a:tabLst/>
                      </a:pPr>
                      <a:r>
                        <a:rPr kumimoji="0" lang="en-US" sz="1800" b="1" i="0" u="none" strike="noStrike" cap="none" normalizeH="0" baseline="0" dirty="0" smtClean="0">
                          <a:ln>
                            <a:noFill/>
                          </a:ln>
                          <a:solidFill>
                            <a:schemeClr val="tx1"/>
                          </a:solidFill>
                          <a:effectLst/>
                          <a:latin typeface="Arial" charset="0"/>
                        </a:rPr>
                        <a:t>SMT or Integration Area*</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34000"/>
                        </a:spcBef>
                        <a:spcAft>
                          <a:spcPct val="0"/>
                        </a:spcAft>
                        <a:buClrTx/>
                        <a:buSzPct val="100000"/>
                        <a:buFontTx/>
                        <a:buNone/>
                        <a:tabLst/>
                      </a:pPr>
                      <a:r>
                        <a:rPr kumimoji="0" lang="en-US" sz="1800" b="1" i="0" u="none" strike="noStrike" cap="none" normalizeH="0" baseline="0" dirty="0" smtClean="0">
                          <a:ln>
                            <a:noFill/>
                          </a:ln>
                          <a:solidFill>
                            <a:schemeClr val="tx1"/>
                          </a:solidFill>
                          <a:effectLst/>
                          <a:latin typeface="Arial" charset="0"/>
                        </a:rPr>
                        <a:t>Electrification</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41313">
                <a:tc>
                  <a:txBody>
                    <a:bodyPr/>
                    <a:lstStyle/>
                    <a:p>
                      <a:pPr marL="0" marR="0" lvl="0" indent="0" algn="l" defTabSz="914400" rtl="0" eaLnBrk="0" fontAlgn="base" latinLnBrk="0" hangingPunct="0">
                        <a:lnSpc>
                          <a:spcPct val="100000"/>
                        </a:lnSpc>
                        <a:spcBef>
                          <a:spcPct val="34000"/>
                        </a:spcBef>
                        <a:spcAft>
                          <a:spcPct val="0"/>
                        </a:spcAft>
                        <a:buClrTx/>
                        <a:buSzPct val="100000"/>
                        <a:buFontTx/>
                        <a:buNone/>
                        <a:tabLst/>
                      </a:pPr>
                      <a:r>
                        <a:rPr kumimoji="0" lang="en-US" sz="1800" b="1" i="0" u="none" strike="noStrike" cap="none" normalizeH="0" baseline="0" dirty="0" smtClean="0">
                          <a:ln>
                            <a:noFill/>
                          </a:ln>
                          <a:solidFill>
                            <a:schemeClr val="tx1"/>
                          </a:solidFill>
                          <a:effectLst/>
                          <a:latin typeface="Arial" charset="0"/>
                        </a:rPr>
                        <a:t>QRD Focus Area*</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34000"/>
                        </a:spcBef>
                        <a:spcAft>
                          <a:spcPct val="0"/>
                        </a:spcAft>
                        <a:buClrTx/>
                        <a:buSzPct val="100000"/>
                        <a:buFontTx/>
                        <a:buNone/>
                        <a:tabLst/>
                      </a:pPr>
                      <a:r>
                        <a:rPr kumimoji="0" lang="en-US" sz="1800" b="1" i="0" u="none" strike="noStrike" cap="none" normalizeH="0" baseline="0" dirty="0" smtClean="0">
                          <a:ln>
                            <a:noFill/>
                          </a:ln>
                          <a:solidFill>
                            <a:schemeClr val="tx1"/>
                          </a:solidFill>
                          <a:effectLst/>
                          <a:latin typeface="Arial" charset="0"/>
                        </a:rPr>
                        <a:t>7N</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42900">
                <a:tc>
                  <a:txBody>
                    <a:bodyPr/>
                    <a:lstStyle/>
                    <a:p>
                      <a:pPr marL="0" marR="0" lvl="0" indent="0" algn="l" defTabSz="914400" rtl="0" eaLnBrk="0" fontAlgn="base" latinLnBrk="0" hangingPunct="0">
                        <a:lnSpc>
                          <a:spcPct val="100000"/>
                        </a:lnSpc>
                        <a:spcBef>
                          <a:spcPct val="34000"/>
                        </a:spcBef>
                        <a:spcAft>
                          <a:spcPct val="0"/>
                        </a:spcAft>
                        <a:buClrTx/>
                        <a:buSzPct val="100000"/>
                        <a:buFontTx/>
                        <a:buNone/>
                        <a:tabLst/>
                      </a:pPr>
                      <a:r>
                        <a:rPr kumimoji="0" lang="en-US" sz="1800" b="1" i="0" u="none" strike="noStrike" cap="none" normalizeH="0" baseline="0" dirty="0" smtClean="0">
                          <a:ln>
                            <a:noFill/>
                          </a:ln>
                          <a:solidFill>
                            <a:schemeClr val="tx1"/>
                          </a:solidFill>
                          <a:effectLst/>
                          <a:latin typeface="Arial" charset="0"/>
                        </a:rPr>
                        <a:t>BOM Row #*</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34000"/>
                        </a:spcBef>
                        <a:spcAft>
                          <a:spcPct val="0"/>
                        </a:spcAft>
                        <a:buClrTx/>
                        <a:buSzPct val="100000"/>
                        <a:buFontTx/>
                        <a:buNone/>
                        <a:tabLst/>
                      </a:pPr>
                      <a:r>
                        <a:rPr kumimoji="0" lang="en-US" sz="1800" b="1" i="0" u="none" strike="noStrike" cap="none" normalizeH="0" baseline="0" dirty="0" smtClean="0">
                          <a:ln>
                            <a:noFill/>
                          </a:ln>
                          <a:solidFill>
                            <a:schemeClr val="tx1"/>
                          </a:solidFill>
                          <a:effectLst/>
                          <a:latin typeface="Arial" charset="0"/>
                        </a:rPr>
                        <a:t>846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16" name="Group 184"/>
          <p:cNvGraphicFramePr>
            <a:graphicFrameLocks noGrp="1"/>
          </p:cNvGraphicFramePr>
          <p:nvPr>
            <p:extLst>
              <p:ext uri="{D42A27DB-BD31-4B8C-83A1-F6EECF244321}">
                <p14:modId xmlns:p14="http://schemas.microsoft.com/office/powerpoint/2010/main" val="731763437"/>
              </p:ext>
            </p:extLst>
          </p:nvPr>
        </p:nvGraphicFramePr>
        <p:xfrm>
          <a:off x="381000" y="5075238"/>
          <a:ext cx="7958138" cy="1097280"/>
        </p:xfrm>
        <a:graphic>
          <a:graphicData uri="http://schemas.openxmlformats.org/drawingml/2006/table">
            <a:tbl>
              <a:tblPr/>
              <a:tblGrid>
                <a:gridCol w="3585358"/>
                <a:gridCol w="4372780"/>
              </a:tblGrid>
              <a:tr h="0">
                <a:tc>
                  <a:txBody>
                    <a:bodyPr/>
                    <a:lstStyle/>
                    <a:p>
                      <a:pPr marL="0" marR="0" lvl="0" indent="0" algn="l" defTabSz="914400" rtl="0" eaLnBrk="0" fontAlgn="base" latinLnBrk="0" hangingPunct="0">
                        <a:lnSpc>
                          <a:spcPct val="100000"/>
                        </a:lnSpc>
                        <a:spcBef>
                          <a:spcPct val="34000"/>
                        </a:spcBef>
                        <a:spcAft>
                          <a:spcPct val="0"/>
                        </a:spcAft>
                        <a:buClrTx/>
                        <a:buSzPct val="100000"/>
                        <a:buFontTx/>
                        <a:buNone/>
                        <a:tabLst/>
                      </a:pPr>
                      <a:r>
                        <a:rPr kumimoji="0" lang="en-US" sz="1600" b="1" i="0" u="none" strike="noStrike" cap="none" normalizeH="0" baseline="0" dirty="0" smtClean="0">
                          <a:ln>
                            <a:noFill/>
                          </a:ln>
                          <a:solidFill>
                            <a:schemeClr val="tx1"/>
                          </a:solidFill>
                          <a:effectLst/>
                          <a:latin typeface="Arial" charset="0"/>
                        </a:rPr>
                        <a:t>Champion </a:t>
                      </a:r>
                      <a:r>
                        <a:rPr kumimoji="0" lang="en-US" sz="1200" b="1" i="0" u="none" strike="noStrike" cap="none" normalizeH="0" baseline="0" dirty="0" smtClean="0">
                          <a:ln>
                            <a:noFill/>
                          </a:ln>
                          <a:solidFill>
                            <a:schemeClr val="tx1"/>
                          </a:solidFill>
                          <a:effectLst/>
                          <a:latin typeface="Arial" charset="0"/>
                        </a:rPr>
                        <a:t>(Exec. Director)</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34000"/>
                        </a:spcBef>
                        <a:spcAft>
                          <a:spcPct val="0"/>
                        </a:spcAft>
                        <a:buClrTx/>
                        <a:buSzPct val="100000"/>
                        <a:buFontTx/>
                        <a:buNone/>
                        <a:tabLst/>
                      </a:pPr>
                      <a:r>
                        <a:rPr kumimoji="0" lang="en-US" sz="1800" b="1" i="0" u="none" strike="noStrike" cap="none" normalizeH="0" baseline="0" dirty="0" smtClean="0">
                          <a:ln>
                            <a:noFill/>
                          </a:ln>
                          <a:solidFill>
                            <a:schemeClr val="tx1"/>
                          </a:solidFill>
                          <a:effectLst/>
                          <a:latin typeface="Arial" charset="0"/>
                        </a:rPr>
                        <a:t>Larry </a:t>
                      </a:r>
                      <a:r>
                        <a:rPr kumimoji="0" lang="en-US" sz="1800" b="1" i="0" u="none" strike="noStrike" cap="none" normalizeH="0" baseline="0" dirty="0" err="1" smtClean="0">
                          <a:ln>
                            <a:noFill/>
                          </a:ln>
                          <a:solidFill>
                            <a:schemeClr val="tx1"/>
                          </a:solidFill>
                          <a:effectLst/>
                          <a:latin typeface="Arial" charset="0"/>
                        </a:rPr>
                        <a:t>Nitz</a:t>
                      </a:r>
                      <a:endParaRPr kumimoji="0" lang="en-US" sz="1800" b="1" i="0" u="none" strike="noStrike" cap="none" normalizeH="0" baseline="0" dirty="0" smtClean="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27000">
                <a:tc>
                  <a:txBody>
                    <a:bodyPr/>
                    <a:lstStyle/>
                    <a:p>
                      <a:pPr marL="0" marR="0" lvl="0" indent="0" algn="l" defTabSz="914400" rtl="0" eaLnBrk="0" fontAlgn="base" latinLnBrk="0" hangingPunct="0">
                        <a:lnSpc>
                          <a:spcPct val="100000"/>
                        </a:lnSpc>
                        <a:spcBef>
                          <a:spcPct val="34000"/>
                        </a:spcBef>
                        <a:spcAft>
                          <a:spcPct val="0"/>
                        </a:spcAft>
                        <a:buClrTx/>
                        <a:buSzPct val="100000"/>
                        <a:buFontTx/>
                        <a:buNone/>
                        <a:tabLst/>
                      </a:pPr>
                      <a:r>
                        <a:rPr kumimoji="0" lang="en-US" sz="1600" b="1" i="0" u="none" strike="noStrike" cap="none" normalizeH="0" baseline="0" dirty="0" smtClean="0">
                          <a:ln>
                            <a:noFill/>
                          </a:ln>
                          <a:solidFill>
                            <a:schemeClr val="tx1"/>
                          </a:solidFill>
                          <a:effectLst/>
                          <a:latin typeface="Arial" charset="0"/>
                        </a:rPr>
                        <a:t>Program Sponsor</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34000"/>
                        </a:spcBef>
                        <a:spcAft>
                          <a:spcPct val="0"/>
                        </a:spcAft>
                        <a:buClrTx/>
                        <a:buSzPct val="100000"/>
                        <a:buFontTx/>
                        <a:buNone/>
                        <a:tabLst/>
                      </a:pPr>
                      <a:r>
                        <a:rPr kumimoji="0" lang="en-US" sz="1800" b="1" i="0" u="none" strike="noStrike" cap="none" normalizeH="0" baseline="0" dirty="0" smtClean="0">
                          <a:ln>
                            <a:noFill/>
                          </a:ln>
                          <a:solidFill>
                            <a:schemeClr val="tx1"/>
                          </a:solidFill>
                          <a:effectLst/>
                          <a:latin typeface="Arial" charset="0"/>
                        </a:rPr>
                        <a:t>Tim </a:t>
                      </a:r>
                      <a:r>
                        <a:rPr kumimoji="0" lang="en-US" sz="1800" b="1" i="0" u="none" strike="noStrike" cap="none" normalizeH="0" baseline="0" dirty="0" err="1" smtClean="0">
                          <a:ln>
                            <a:noFill/>
                          </a:ln>
                          <a:solidFill>
                            <a:schemeClr val="tx1"/>
                          </a:solidFill>
                          <a:effectLst/>
                          <a:latin typeface="Arial" charset="0"/>
                        </a:rPr>
                        <a:t>Grewe</a:t>
                      </a:r>
                      <a:r>
                        <a:rPr kumimoji="0" lang="en-US" sz="1800" b="1" i="0" u="none" strike="noStrike" cap="none" normalizeH="0" baseline="0" dirty="0" smtClean="0">
                          <a:ln>
                            <a:noFill/>
                          </a:ln>
                          <a:solidFill>
                            <a:schemeClr val="tx1"/>
                          </a:solidFill>
                          <a:effectLst/>
                          <a:latin typeface="Arial" charset="0"/>
                        </a:rPr>
                        <a:t>, Stephen </a:t>
                      </a:r>
                      <a:r>
                        <a:rPr kumimoji="0" lang="en-US" sz="1800" b="1" i="0" u="none" strike="noStrike" cap="none" normalizeH="0" baseline="0" dirty="0" err="1" smtClean="0">
                          <a:ln>
                            <a:noFill/>
                          </a:ln>
                          <a:solidFill>
                            <a:schemeClr val="tx1"/>
                          </a:solidFill>
                          <a:effectLst/>
                          <a:latin typeface="Arial" charset="0"/>
                        </a:rPr>
                        <a:t>Poulos</a:t>
                      </a:r>
                      <a:endParaRPr kumimoji="0" lang="en-US" sz="1800" b="1" i="0" u="none" strike="noStrike" cap="none" normalizeH="0" baseline="0" dirty="0" smtClean="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28588">
                <a:tc>
                  <a:txBody>
                    <a:bodyPr/>
                    <a:lstStyle/>
                    <a:p>
                      <a:pPr marL="0" marR="0" lvl="0" indent="0" algn="l" defTabSz="914400" rtl="0" eaLnBrk="0" fontAlgn="base" latinLnBrk="0" hangingPunct="0">
                        <a:lnSpc>
                          <a:spcPct val="100000"/>
                        </a:lnSpc>
                        <a:spcBef>
                          <a:spcPct val="34000"/>
                        </a:spcBef>
                        <a:spcAft>
                          <a:spcPct val="0"/>
                        </a:spcAft>
                        <a:buClrTx/>
                        <a:buSzPct val="100000"/>
                        <a:buFontTx/>
                        <a:buNone/>
                        <a:tabLst/>
                      </a:pPr>
                      <a:r>
                        <a:rPr kumimoji="0" lang="en-US" sz="1400" b="1" i="0" u="none" strike="noStrike" cap="none" normalizeH="0" baseline="0" dirty="0" smtClean="0">
                          <a:ln>
                            <a:noFill/>
                          </a:ln>
                          <a:solidFill>
                            <a:schemeClr val="tx1"/>
                          </a:solidFill>
                          <a:effectLst/>
                          <a:latin typeface="Arial" charset="0"/>
                        </a:rPr>
                        <a:t>Engineering Center Sponsor (Director)</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34000"/>
                        </a:spcBef>
                        <a:spcAft>
                          <a:spcPct val="0"/>
                        </a:spcAft>
                        <a:buClrTx/>
                        <a:buSzPct val="100000"/>
                        <a:buFontTx/>
                        <a:buNone/>
                        <a:tabLst/>
                      </a:pPr>
                      <a:r>
                        <a:rPr kumimoji="0" lang="en-US" sz="1800" b="1" i="0" u="none" strike="noStrike" cap="none" normalizeH="0" baseline="0" dirty="0" smtClean="0">
                          <a:ln>
                            <a:noFill/>
                          </a:ln>
                          <a:solidFill>
                            <a:schemeClr val="tx1"/>
                          </a:solidFill>
                          <a:effectLst/>
                          <a:latin typeface="Arial" charset="0"/>
                        </a:rPr>
                        <a:t>Bill Wallace</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17" name="AutoShape 41"/>
          <p:cNvSpPr>
            <a:spLocks noChangeArrowheads="1"/>
          </p:cNvSpPr>
          <p:nvPr/>
        </p:nvSpPr>
        <p:spPr bwMode="auto">
          <a:xfrm>
            <a:off x="7280275" y="228600"/>
            <a:ext cx="355600" cy="241300"/>
          </a:xfrm>
          <a:prstGeom prst="flowChartPunchedTape">
            <a:avLst/>
          </a:prstGeom>
          <a:solidFill>
            <a:srgbClr val="00FF00"/>
          </a:solidFill>
          <a:ln w="12700">
            <a:solidFill>
              <a:schemeClr val="tx1"/>
            </a:solidFill>
            <a:miter lim="800000"/>
            <a:headEnd/>
            <a:tailEnd/>
          </a:ln>
        </p:spPr>
        <p:txBody>
          <a:bodyPr wrap="none" anchor="ctr"/>
          <a:lstStyle/>
          <a:p>
            <a:pPr algn="ctr"/>
            <a:r>
              <a:rPr lang="en-US" sz="1000">
                <a:latin typeface="Arial" charset="0"/>
                <a:cs typeface="Arial" charset="0"/>
              </a:rPr>
              <a:t>I</a:t>
            </a:r>
          </a:p>
        </p:txBody>
      </p:sp>
      <p:sp>
        <p:nvSpPr>
          <p:cNvPr id="18" name="AutoShape 42"/>
          <p:cNvSpPr>
            <a:spLocks noChangeArrowheads="1"/>
          </p:cNvSpPr>
          <p:nvPr/>
        </p:nvSpPr>
        <p:spPr bwMode="auto">
          <a:xfrm>
            <a:off x="7623175" y="228600"/>
            <a:ext cx="355600" cy="241300"/>
          </a:xfrm>
          <a:prstGeom prst="flowChartPunchedTape">
            <a:avLst/>
          </a:prstGeom>
          <a:noFill/>
          <a:ln w="12700">
            <a:solidFill>
              <a:schemeClr val="tx1"/>
            </a:solidFill>
            <a:miter lim="800000"/>
            <a:headEnd/>
            <a:tailEnd/>
          </a:ln>
        </p:spPr>
        <p:txBody>
          <a:bodyPr wrap="none" anchor="ctr"/>
          <a:lstStyle/>
          <a:p>
            <a:pPr algn="ctr"/>
            <a:r>
              <a:rPr lang="en-US" sz="1000">
                <a:latin typeface="Arial" charset="0"/>
                <a:cs typeface="Arial" charset="0"/>
              </a:rPr>
              <a:t>D</a:t>
            </a:r>
          </a:p>
        </p:txBody>
      </p:sp>
      <p:sp>
        <p:nvSpPr>
          <p:cNvPr id="19" name="AutoShape 43"/>
          <p:cNvSpPr>
            <a:spLocks noChangeArrowheads="1"/>
          </p:cNvSpPr>
          <p:nvPr/>
        </p:nvSpPr>
        <p:spPr bwMode="auto">
          <a:xfrm>
            <a:off x="7966075" y="228600"/>
            <a:ext cx="355600" cy="241300"/>
          </a:xfrm>
          <a:prstGeom prst="flowChartPunchedTape">
            <a:avLst/>
          </a:prstGeom>
          <a:noFill/>
          <a:ln w="12700">
            <a:solidFill>
              <a:schemeClr val="tx1"/>
            </a:solidFill>
            <a:miter lim="800000"/>
            <a:headEnd/>
            <a:tailEnd/>
          </a:ln>
        </p:spPr>
        <p:txBody>
          <a:bodyPr wrap="none" anchor="ctr"/>
          <a:lstStyle/>
          <a:p>
            <a:pPr algn="ctr"/>
            <a:r>
              <a:rPr lang="en-US" sz="1000">
                <a:latin typeface="Arial" charset="0"/>
                <a:cs typeface="Arial" charset="0"/>
              </a:rPr>
              <a:t>D</a:t>
            </a:r>
          </a:p>
        </p:txBody>
      </p:sp>
      <p:sp>
        <p:nvSpPr>
          <p:cNvPr id="20" name="AutoShape 44"/>
          <p:cNvSpPr>
            <a:spLocks noChangeArrowheads="1"/>
          </p:cNvSpPr>
          <p:nvPr/>
        </p:nvSpPr>
        <p:spPr bwMode="auto">
          <a:xfrm>
            <a:off x="8308975" y="228600"/>
            <a:ext cx="355600" cy="241300"/>
          </a:xfrm>
          <a:prstGeom prst="flowChartPunchedTape">
            <a:avLst/>
          </a:prstGeom>
          <a:noFill/>
          <a:ln w="12700">
            <a:solidFill>
              <a:schemeClr val="tx1"/>
            </a:solidFill>
            <a:miter lim="800000"/>
            <a:headEnd/>
            <a:tailEnd/>
          </a:ln>
        </p:spPr>
        <p:txBody>
          <a:bodyPr wrap="none" anchor="ctr"/>
          <a:lstStyle/>
          <a:p>
            <a:pPr algn="ctr"/>
            <a:r>
              <a:rPr lang="en-US" sz="1000">
                <a:latin typeface="Arial" charset="0"/>
                <a:cs typeface="Arial" charset="0"/>
              </a:rPr>
              <a:t>O</a:t>
            </a:r>
          </a:p>
        </p:txBody>
      </p:sp>
      <p:sp>
        <p:nvSpPr>
          <p:cNvPr id="21" name="AutoShape 45"/>
          <p:cNvSpPr>
            <a:spLocks noChangeArrowheads="1"/>
          </p:cNvSpPr>
          <p:nvPr/>
        </p:nvSpPr>
        <p:spPr bwMode="auto">
          <a:xfrm>
            <a:off x="8651875" y="228600"/>
            <a:ext cx="355600" cy="241300"/>
          </a:xfrm>
          <a:prstGeom prst="flowChartPunchedTape">
            <a:avLst/>
          </a:prstGeom>
          <a:noFill/>
          <a:ln w="12700">
            <a:solidFill>
              <a:schemeClr val="tx1"/>
            </a:solidFill>
            <a:miter lim="800000"/>
            <a:headEnd/>
            <a:tailEnd/>
          </a:ln>
        </p:spPr>
        <p:txBody>
          <a:bodyPr wrap="none" anchor="ctr"/>
          <a:lstStyle/>
          <a:p>
            <a:pPr algn="ctr"/>
            <a:r>
              <a:rPr lang="en-US" sz="1000">
                <a:latin typeface="Arial" charset="0"/>
                <a:cs typeface="Arial" charset="0"/>
              </a:rPr>
              <a:t>V</a:t>
            </a:r>
          </a:p>
        </p:txBody>
      </p:sp>
      <p:sp>
        <p:nvSpPr>
          <p:cNvPr id="2" name="Date Placeholder 1"/>
          <p:cNvSpPr>
            <a:spLocks noGrp="1"/>
          </p:cNvSpPr>
          <p:nvPr>
            <p:ph type="dt" sz="half" idx="4294967295"/>
          </p:nvPr>
        </p:nvSpPr>
        <p:spPr>
          <a:xfrm>
            <a:off x="253778" y="6488621"/>
            <a:ext cx="2475774" cy="269791"/>
          </a:xfrm>
          <a:prstGeom prst="rect">
            <a:avLst/>
          </a:prstGeom>
        </p:spPr>
        <p:txBody>
          <a:bodyPr/>
          <a:lstStyle/>
          <a:p>
            <a:r>
              <a:rPr lang="en-US" dirty="0" smtClean="0"/>
              <a:t>Form Revised 5/30/12</a:t>
            </a:r>
            <a:endParaRPr lang="en-US" dirty="0"/>
          </a:p>
        </p:txBody>
      </p:sp>
      <p:sp>
        <p:nvSpPr>
          <p:cNvPr id="3" name="Footer Placeholder 2"/>
          <p:cNvSpPr>
            <a:spLocks noGrp="1"/>
          </p:cNvSpPr>
          <p:nvPr>
            <p:ph type="ftr" sz="quarter" idx="4294967295"/>
          </p:nvPr>
        </p:nvSpPr>
        <p:spPr>
          <a:xfrm>
            <a:off x="3314700" y="6488621"/>
            <a:ext cx="2514600" cy="304800"/>
          </a:xfrm>
          <a:prstGeom prst="rect">
            <a:avLst/>
          </a:prstGeom>
        </p:spPr>
        <p:txBody>
          <a:bodyPr/>
          <a:lstStyle/>
          <a:p>
            <a:r>
              <a:rPr lang="en-US" smtClean="0"/>
              <a:t>2012 Copyright General Motors - GM Information</a:t>
            </a:r>
            <a:endParaRPr lang="en-US" dirty="0"/>
          </a:p>
        </p:txBody>
      </p:sp>
      <p:sp>
        <p:nvSpPr>
          <p:cNvPr id="4" name="TextBox 3"/>
          <p:cNvSpPr txBox="1"/>
          <p:nvPr/>
        </p:nvSpPr>
        <p:spPr>
          <a:xfrm>
            <a:off x="395581" y="6250328"/>
            <a:ext cx="4936544" cy="276999"/>
          </a:xfrm>
          <a:prstGeom prst="rect">
            <a:avLst/>
          </a:prstGeom>
          <a:noFill/>
        </p:spPr>
        <p:txBody>
          <a:bodyPr wrap="none" rtlCol="0">
            <a:spAutoFit/>
          </a:bodyPr>
          <a:lstStyle/>
          <a:p>
            <a:r>
              <a:rPr lang="en-US" sz="1200" dirty="0" smtClean="0"/>
              <a:t>This information* is required to post completed DFSS projects in GDM.</a:t>
            </a: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US06 25C Current Profile</a:t>
            </a:r>
            <a:endParaRPr lang="en-US" dirty="0"/>
          </a:p>
        </p:txBody>
      </p:sp>
      <p:pic>
        <p:nvPicPr>
          <p:cNvPr id="11266" name="Picture 2"/>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8081" r="7576" b="2745"/>
          <a:stretch/>
        </p:blipFill>
        <p:spPr bwMode="auto">
          <a:xfrm>
            <a:off x="152400" y="1600200"/>
            <a:ext cx="8925618" cy="47358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838200" y="6146676"/>
            <a:ext cx="3048000" cy="369332"/>
          </a:xfrm>
          <a:prstGeom prst="rect">
            <a:avLst/>
          </a:prstGeom>
          <a:noFill/>
        </p:spPr>
        <p:txBody>
          <a:bodyPr wrap="square" rtlCol="0">
            <a:spAutoFit/>
          </a:bodyPr>
          <a:lstStyle/>
          <a:p>
            <a:r>
              <a:rPr lang="en-US" dirty="0" smtClean="0"/>
              <a:t>RMS Current: 62.99</a:t>
            </a:r>
            <a:endParaRPr lang="en-US" dirty="0"/>
          </a:p>
        </p:txBody>
      </p:sp>
    </p:spTree>
    <p:extLst>
      <p:ext uri="{BB962C8B-B14F-4D97-AF65-F5344CB8AC3E}">
        <p14:creationId xmlns:p14="http://schemas.microsoft.com/office/powerpoint/2010/main" val="52824445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US06 25C Deviation</a:t>
            </a:r>
            <a:endParaRPr lang="en-US" dirty="0"/>
          </a:p>
        </p:txBody>
      </p:sp>
      <p:pic>
        <p:nvPicPr>
          <p:cNvPr id="12290" name="Picture 2"/>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7575" r="7577" b="3609"/>
          <a:stretch/>
        </p:blipFill>
        <p:spPr bwMode="auto">
          <a:xfrm>
            <a:off x="20782" y="1676400"/>
            <a:ext cx="9123218" cy="45946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1507217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US06 25C SOC </a:t>
            </a:r>
            <a:r>
              <a:rPr lang="en-US" dirty="0" err="1" smtClean="0"/>
              <a:t>Ahr</a:t>
            </a:r>
            <a:endParaRPr lang="en-US" dirty="0"/>
          </a:p>
        </p:txBody>
      </p:sp>
      <p:pic>
        <p:nvPicPr>
          <p:cNvPr id="13314" name="Picture 2"/>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9259" r="5388" b="3609"/>
          <a:stretch/>
        </p:blipFill>
        <p:spPr bwMode="auto">
          <a:xfrm>
            <a:off x="140724" y="1752600"/>
            <a:ext cx="9155676" cy="45837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8224902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US06 25C SOC V</a:t>
            </a:r>
            <a:endParaRPr lang="en-US" dirty="0"/>
          </a:p>
        </p:txBody>
      </p:sp>
      <p:pic>
        <p:nvPicPr>
          <p:cNvPr id="14338" name="Picture 2"/>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8249" r="6229" b="4370"/>
          <a:stretch/>
        </p:blipFill>
        <p:spPr bwMode="auto">
          <a:xfrm>
            <a:off x="0" y="1676400"/>
            <a:ext cx="9259990" cy="4590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3554055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US06 25C SOC Blended</a:t>
            </a:r>
            <a:endParaRPr lang="en-US" dirty="0"/>
          </a:p>
        </p:txBody>
      </p:sp>
      <p:pic>
        <p:nvPicPr>
          <p:cNvPr id="15362" name="Picture 2"/>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3030" t="1139" r="6398" b="3229"/>
          <a:stretch/>
        </p:blipFill>
        <p:spPr bwMode="auto">
          <a:xfrm>
            <a:off x="-609600" y="1600200"/>
            <a:ext cx="9930354" cy="464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6467326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US06 40C Current Profile</a:t>
            </a:r>
            <a:endParaRPr lang="en-US" dirty="0"/>
          </a:p>
        </p:txBody>
      </p:sp>
      <p:pic>
        <p:nvPicPr>
          <p:cNvPr id="16386" name="Picture 2"/>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7912" t="-1" r="7072" b="4208"/>
          <a:stretch/>
        </p:blipFill>
        <p:spPr bwMode="auto">
          <a:xfrm>
            <a:off x="152400" y="1600200"/>
            <a:ext cx="8840382" cy="45834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838200" y="6146676"/>
            <a:ext cx="3048000" cy="369332"/>
          </a:xfrm>
          <a:prstGeom prst="rect">
            <a:avLst/>
          </a:prstGeom>
          <a:noFill/>
        </p:spPr>
        <p:txBody>
          <a:bodyPr wrap="square" rtlCol="0">
            <a:spAutoFit/>
          </a:bodyPr>
          <a:lstStyle/>
          <a:p>
            <a:r>
              <a:rPr lang="en-US" dirty="0" smtClean="0"/>
              <a:t>RMS Current: 66.65</a:t>
            </a:r>
            <a:endParaRPr lang="en-US" dirty="0"/>
          </a:p>
        </p:txBody>
      </p:sp>
    </p:spTree>
    <p:extLst>
      <p:ext uri="{BB962C8B-B14F-4D97-AF65-F5344CB8AC3E}">
        <p14:creationId xmlns:p14="http://schemas.microsoft.com/office/powerpoint/2010/main" val="17560104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US06 40C Deviation</a:t>
            </a:r>
            <a:endParaRPr lang="en-US" dirty="0"/>
          </a:p>
        </p:txBody>
      </p:sp>
      <p:pic>
        <p:nvPicPr>
          <p:cNvPr id="17410" name="Picture 2"/>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8754" r="6902" b="5888"/>
          <a:stretch/>
        </p:blipFill>
        <p:spPr bwMode="auto">
          <a:xfrm>
            <a:off x="172293" y="1524000"/>
            <a:ext cx="8971707" cy="44379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1290765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US06 40C SOC </a:t>
            </a:r>
            <a:r>
              <a:rPr lang="en-US" dirty="0" err="1" smtClean="0"/>
              <a:t>Ahr</a:t>
            </a:r>
            <a:endParaRPr lang="en-US" dirty="0"/>
          </a:p>
        </p:txBody>
      </p:sp>
      <p:pic>
        <p:nvPicPr>
          <p:cNvPr id="18434" name="Picture 2"/>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8923" r="6902" b="3230"/>
          <a:stretch/>
        </p:blipFill>
        <p:spPr bwMode="auto">
          <a:xfrm>
            <a:off x="152400" y="1828800"/>
            <a:ext cx="9156382" cy="46665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14261652"/>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US06 40C SOC V</a:t>
            </a:r>
            <a:endParaRPr lang="en-US" dirty="0"/>
          </a:p>
        </p:txBody>
      </p:sp>
      <p:pic>
        <p:nvPicPr>
          <p:cNvPr id="19458" name="Picture 2"/>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8754" t="1" r="7575" b="2090"/>
          <a:stretch/>
        </p:blipFill>
        <p:spPr bwMode="auto">
          <a:xfrm>
            <a:off x="183899" y="1676400"/>
            <a:ext cx="8960101" cy="464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5582995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US06 40C SOC Blended</a:t>
            </a:r>
            <a:endParaRPr lang="en-US" dirty="0"/>
          </a:p>
        </p:txBody>
      </p:sp>
      <p:pic>
        <p:nvPicPr>
          <p:cNvPr id="20482" name="Picture 2"/>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8923" r="7239" b="2090"/>
          <a:stretch/>
        </p:blipFill>
        <p:spPr bwMode="auto">
          <a:xfrm>
            <a:off x="228601" y="1708876"/>
            <a:ext cx="8915400" cy="46157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7273674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3"/>
          <p:cNvSpPr>
            <a:spLocks noGrp="1"/>
          </p:cNvSpPr>
          <p:nvPr>
            <p:ph type="sldNum" sz="quarter" idx="4294967295"/>
          </p:nvPr>
        </p:nvSpPr>
        <p:spPr>
          <a:xfrm>
            <a:off x="7008813" y="6553200"/>
            <a:ext cx="1905000" cy="304800"/>
          </a:xfrm>
        </p:spPr>
        <p:txBody>
          <a:bodyPr/>
          <a:lstStyle/>
          <a:p>
            <a:pPr>
              <a:defRPr/>
            </a:pPr>
            <a:fld id="{EF0BF9C5-DD2D-4E59-9768-EE536E28B9C6}" type="slidenum">
              <a:rPr lang="en-US"/>
              <a:pPr>
                <a:defRPr/>
              </a:pPr>
              <a:t>5</a:t>
            </a:fld>
            <a:endParaRPr lang="en-US"/>
          </a:p>
        </p:txBody>
      </p:sp>
      <p:sp>
        <p:nvSpPr>
          <p:cNvPr id="19459" name="Rectangle 79"/>
          <p:cNvSpPr>
            <a:spLocks noChangeArrowheads="1"/>
          </p:cNvSpPr>
          <p:nvPr/>
        </p:nvSpPr>
        <p:spPr bwMode="auto">
          <a:xfrm>
            <a:off x="649288" y="355600"/>
            <a:ext cx="7832725" cy="544513"/>
          </a:xfrm>
          <a:prstGeom prst="rect">
            <a:avLst/>
          </a:prstGeom>
          <a:noFill/>
          <a:ln w="12700">
            <a:noFill/>
            <a:miter lim="800000"/>
            <a:headEnd/>
            <a:tailEnd/>
          </a:ln>
        </p:spPr>
        <p:txBody>
          <a:bodyPr wrap="none" anchor="ctr"/>
          <a:lstStyle/>
          <a:p>
            <a:pPr algn="ctr"/>
            <a:r>
              <a:rPr lang="en-US" sz="2800" b="1" dirty="0">
                <a:solidFill>
                  <a:schemeClr val="tx2"/>
                </a:solidFill>
                <a:latin typeface="Arial" charset="0"/>
              </a:rPr>
              <a:t>Opportunity Statement / Expected Outcome</a:t>
            </a:r>
          </a:p>
        </p:txBody>
      </p:sp>
      <p:sp>
        <p:nvSpPr>
          <p:cNvPr id="19460" name="AutoShape 123"/>
          <p:cNvSpPr>
            <a:spLocks noChangeArrowheads="1"/>
          </p:cNvSpPr>
          <p:nvPr/>
        </p:nvSpPr>
        <p:spPr bwMode="auto">
          <a:xfrm>
            <a:off x="7280275" y="228600"/>
            <a:ext cx="355600" cy="241300"/>
          </a:xfrm>
          <a:prstGeom prst="flowChartPunchedTape">
            <a:avLst/>
          </a:prstGeom>
          <a:solidFill>
            <a:srgbClr val="00FF00"/>
          </a:solidFill>
          <a:ln w="12700">
            <a:solidFill>
              <a:schemeClr val="tx1"/>
            </a:solidFill>
            <a:miter lim="800000"/>
            <a:headEnd/>
            <a:tailEnd/>
          </a:ln>
        </p:spPr>
        <p:txBody>
          <a:bodyPr wrap="none" anchor="ctr"/>
          <a:lstStyle/>
          <a:p>
            <a:pPr algn="ctr"/>
            <a:r>
              <a:rPr lang="en-US" sz="1000">
                <a:latin typeface="Arial" charset="0"/>
                <a:cs typeface="Arial" charset="0"/>
              </a:rPr>
              <a:t>I</a:t>
            </a:r>
          </a:p>
        </p:txBody>
      </p:sp>
      <p:sp>
        <p:nvSpPr>
          <p:cNvPr id="19461" name="AutoShape 124"/>
          <p:cNvSpPr>
            <a:spLocks noChangeArrowheads="1"/>
          </p:cNvSpPr>
          <p:nvPr/>
        </p:nvSpPr>
        <p:spPr bwMode="auto">
          <a:xfrm>
            <a:off x="7623175" y="228600"/>
            <a:ext cx="355600" cy="241300"/>
          </a:xfrm>
          <a:prstGeom prst="flowChartPunchedTape">
            <a:avLst/>
          </a:prstGeom>
          <a:noFill/>
          <a:ln w="12700">
            <a:solidFill>
              <a:schemeClr val="tx1"/>
            </a:solidFill>
            <a:miter lim="800000"/>
            <a:headEnd/>
            <a:tailEnd/>
          </a:ln>
        </p:spPr>
        <p:txBody>
          <a:bodyPr wrap="none" anchor="ctr"/>
          <a:lstStyle/>
          <a:p>
            <a:pPr algn="ctr"/>
            <a:r>
              <a:rPr lang="en-US" sz="1000">
                <a:latin typeface="Arial" charset="0"/>
                <a:cs typeface="Arial" charset="0"/>
              </a:rPr>
              <a:t>D</a:t>
            </a:r>
          </a:p>
        </p:txBody>
      </p:sp>
      <p:sp>
        <p:nvSpPr>
          <p:cNvPr id="19462" name="AutoShape 125"/>
          <p:cNvSpPr>
            <a:spLocks noChangeArrowheads="1"/>
          </p:cNvSpPr>
          <p:nvPr/>
        </p:nvSpPr>
        <p:spPr bwMode="auto">
          <a:xfrm>
            <a:off x="7966075" y="228600"/>
            <a:ext cx="355600" cy="241300"/>
          </a:xfrm>
          <a:prstGeom prst="flowChartPunchedTape">
            <a:avLst/>
          </a:prstGeom>
          <a:noFill/>
          <a:ln w="12700">
            <a:solidFill>
              <a:schemeClr val="tx1"/>
            </a:solidFill>
            <a:miter lim="800000"/>
            <a:headEnd/>
            <a:tailEnd/>
          </a:ln>
        </p:spPr>
        <p:txBody>
          <a:bodyPr wrap="none" anchor="ctr"/>
          <a:lstStyle/>
          <a:p>
            <a:pPr algn="ctr"/>
            <a:r>
              <a:rPr lang="en-US" sz="1000">
                <a:latin typeface="Arial" charset="0"/>
                <a:cs typeface="Arial" charset="0"/>
              </a:rPr>
              <a:t>D</a:t>
            </a:r>
          </a:p>
        </p:txBody>
      </p:sp>
      <p:sp>
        <p:nvSpPr>
          <p:cNvPr id="19463" name="AutoShape 126"/>
          <p:cNvSpPr>
            <a:spLocks noChangeArrowheads="1"/>
          </p:cNvSpPr>
          <p:nvPr/>
        </p:nvSpPr>
        <p:spPr bwMode="auto">
          <a:xfrm>
            <a:off x="8308975" y="228600"/>
            <a:ext cx="355600" cy="241300"/>
          </a:xfrm>
          <a:prstGeom prst="flowChartPunchedTape">
            <a:avLst/>
          </a:prstGeom>
          <a:noFill/>
          <a:ln w="12700">
            <a:solidFill>
              <a:schemeClr val="tx1"/>
            </a:solidFill>
            <a:miter lim="800000"/>
            <a:headEnd/>
            <a:tailEnd/>
          </a:ln>
        </p:spPr>
        <p:txBody>
          <a:bodyPr wrap="none" anchor="ctr"/>
          <a:lstStyle/>
          <a:p>
            <a:pPr algn="ctr"/>
            <a:r>
              <a:rPr lang="en-US" sz="1000">
                <a:latin typeface="Arial" charset="0"/>
                <a:cs typeface="Arial" charset="0"/>
              </a:rPr>
              <a:t>O</a:t>
            </a:r>
          </a:p>
        </p:txBody>
      </p:sp>
      <p:sp>
        <p:nvSpPr>
          <p:cNvPr id="19464" name="AutoShape 127"/>
          <p:cNvSpPr>
            <a:spLocks noChangeArrowheads="1"/>
          </p:cNvSpPr>
          <p:nvPr/>
        </p:nvSpPr>
        <p:spPr bwMode="auto">
          <a:xfrm>
            <a:off x="8651875" y="228600"/>
            <a:ext cx="355600" cy="241300"/>
          </a:xfrm>
          <a:prstGeom prst="flowChartPunchedTape">
            <a:avLst/>
          </a:prstGeom>
          <a:noFill/>
          <a:ln w="12700">
            <a:solidFill>
              <a:schemeClr val="tx1"/>
            </a:solidFill>
            <a:miter lim="800000"/>
            <a:headEnd/>
            <a:tailEnd/>
          </a:ln>
        </p:spPr>
        <p:txBody>
          <a:bodyPr wrap="none" anchor="ctr"/>
          <a:lstStyle/>
          <a:p>
            <a:pPr algn="ctr"/>
            <a:r>
              <a:rPr lang="en-US" sz="1000">
                <a:latin typeface="Arial" charset="0"/>
                <a:cs typeface="Arial" charset="0"/>
              </a:rPr>
              <a:t>V</a:t>
            </a:r>
          </a:p>
        </p:txBody>
      </p:sp>
      <p:sp>
        <p:nvSpPr>
          <p:cNvPr id="19465" name="Text Box 14"/>
          <p:cNvSpPr txBox="1">
            <a:spLocks noChangeArrowheads="1"/>
          </p:cNvSpPr>
          <p:nvPr/>
        </p:nvSpPr>
        <p:spPr bwMode="auto">
          <a:xfrm>
            <a:off x="166688" y="1113351"/>
            <a:ext cx="8394700" cy="5078313"/>
          </a:xfrm>
          <a:prstGeom prst="rect">
            <a:avLst/>
          </a:prstGeom>
          <a:noFill/>
          <a:ln w="12700">
            <a:noFill/>
            <a:miter lim="800000"/>
            <a:headEnd/>
            <a:tailEnd/>
          </a:ln>
        </p:spPr>
        <p:txBody>
          <a:bodyPr anchor="ctr">
            <a:spAutoFit/>
          </a:bodyPr>
          <a:lstStyle/>
          <a:p>
            <a:pPr>
              <a:spcBef>
                <a:spcPct val="50000"/>
              </a:spcBef>
            </a:pPr>
            <a:r>
              <a:rPr lang="en-US" sz="1800" b="1" dirty="0" smtClean="0">
                <a:latin typeface="Arial" charset="0"/>
              </a:rPr>
              <a:t>Opportunity </a:t>
            </a:r>
            <a:r>
              <a:rPr lang="en-US" sz="1800" b="1" dirty="0">
                <a:latin typeface="Arial" charset="0"/>
              </a:rPr>
              <a:t>Statement</a:t>
            </a:r>
            <a:r>
              <a:rPr lang="en-US" sz="1800" b="1" dirty="0" smtClean="0">
                <a:latin typeface="Arial" charset="0"/>
              </a:rPr>
              <a:t>:  Perform a robust assessment of the current sensor range and gain calibrations to improve measurement accuracy while maintaining use over multiple hybrid battery applications.  Improve battery system requirements to relate algorithm, electronics and current sensor specifications.</a:t>
            </a:r>
            <a:endParaRPr lang="en-US" sz="1800" b="1" dirty="0">
              <a:latin typeface="Arial" charset="0"/>
            </a:endParaRPr>
          </a:p>
          <a:p>
            <a:pPr>
              <a:spcBef>
                <a:spcPct val="50000"/>
              </a:spcBef>
            </a:pPr>
            <a:endParaRPr lang="en-US" sz="1800" b="1" dirty="0">
              <a:latin typeface="Arial" charset="0"/>
            </a:endParaRPr>
          </a:p>
          <a:p>
            <a:pPr>
              <a:spcBef>
                <a:spcPct val="50000"/>
              </a:spcBef>
            </a:pPr>
            <a:r>
              <a:rPr lang="en-US" sz="1800" b="1" dirty="0">
                <a:latin typeface="Arial" charset="0"/>
              </a:rPr>
              <a:t>What’s in it for the </a:t>
            </a:r>
            <a:r>
              <a:rPr lang="en-US" sz="1800" b="1" dirty="0" smtClean="0">
                <a:latin typeface="Arial" charset="0"/>
              </a:rPr>
              <a:t>customer, what is in it for GM? Utilizing one sensor across multiple programs will reduce cost and complexity.  Perform a robust assessment of the current sensor range and gain calibration.  This will help with fuel economy and power prediction.</a:t>
            </a:r>
            <a:endParaRPr lang="en-US" sz="1800" b="1" dirty="0">
              <a:latin typeface="Arial" charset="0"/>
            </a:endParaRPr>
          </a:p>
          <a:p>
            <a:pPr>
              <a:spcBef>
                <a:spcPct val="50000"/>
              </a:spcBef>
            </a:pPr>
            <a:endParaRPr lang="en-US" sz="1800" b="1" dirty="0">
              <a:latin typeface="Arial" charset="0"/>
            </a:endParaRPr>
          </a:p>
          <a:p>
            <a:pPr>
              <a:spcBef>
                <a:spcPct val="50000"/>
              </a:spcBef>
            </a:pPr>
            <a:r>
              <a:rPr lang="en-US" sz="1800" b="1" dirty="0" smtClean="0">
                <a:latin typeface="Arial" charset="0"/>
              </a:rPr>
              <a:t>Expected </a:t>
            </a:r>
            <a:r>
              <a:rPr lang="en-US" sz="1800" b="1" dirty="0">
                <a:latin typeface="Arial" charset="0"/>
              </a:rPr>
              <a:t>Outcome (Specific Deliverables to the program</a:t>
            </a:r>
            <a:r>
              <a:rPr lang="en-US" sz="1800" b="1" dirty="0" smtClean="0">
                <a:latin typeface="Arial" charset="0"/>
              </a:rPr>
              <a:t>): Identify critical factors that will allow us to select robust calibration.</a:t>
            </a:r>
            <a:endParaRPr lang="en-US" sz="1800" b="1" dirty="0">
              <a:latin typeface="Arial" charset="0"/>
            </a:endParaRPr>
          </a:p>
          <a:p>
            <a:pPr>
              <a:spcBef>
                <a:spcPct val="50000"/>
              </a:spcBef>
            </a:pPr>
            <a:endParaRPr lang="en-US" sz="1800" b="1" dirty="0">
              <a:latin typeface="Arial" charset="0"/>
            </a:endParaRPr>
          </a:p>
          <a:p>
            <a:pPr>
              <a:spcBef>
                <a:spcPct val="50000"/>
              </a:spcBef>
            </a:pPr>
            <a:r>
              <a:rPr lang="en-US" sz="1800" b="1" dirty="0">
                <a:latin typeface="Arial" charset="0"/>
              </a:rPr>
              <a:t>Constraints</a:t>
            </a:r>
            <a:r>
              <a:rPr lang="en-US" sz="1800" b="1" dirty="0" smtClean="0">
                <a:latin typeface="Arial" charset="0"/>
              </a:rPr>
              <a:t>: Component restrictions.</a:t>
            </a:r>
            <a:endParaRPr lang="en-US" sz="1800" b="1" dirty="0">
              <a:latin typeface="Arial" charset="0"/>
            </a:endParaRPr>
          </a:p>
        </p:txBody>
      </p:sp>
      <p:sp>
        <p:nvSpPr>
          <p:cNvPr id="2" name="Date Placeholder 1"/>
          <p:cNvSpPr>
            <a:spLocks noGrp="1"/>
          </p:cNvSpPr>
          <p:nvPr>
            <p:ph type="dt" sz="half" idx="4294967295"/>
          </p:nvPr>
        </p:nvSpPr>
        <p:spPr>
          <a:xfrm>
            <a:off x="253778" y="6488621"/>
            <a:ext cx="2475774" cy="269791"/>
          </a:xfrm>
          <a:prstGeom prst="rect">
            <a:avLst/>
          </a:prstGeom>
        </p:spPr>
        <p:txBody>
          <a:bodyPr/>
          <a:lstStyle/>
          <a:p>
            <a:r>
              <a:rPr lang="en-US" dirty="0" smtClean="0"/>
              <a:t>Form Revised 5/30/12</a:t>
            </a:r>
            <a:endParaRPr lang="en-US" dirty="0"/>
          </a:p>
        </p:txBody>
      </p:sp>
      <p:sp>
        <p:nvSpPr>
          <p:cNvPr id="3" name="Footer Placeholder 2"/>
          <p:cNvSpPr>
            <a:spLocks noGrp="1"/>
          </p:cNvSpPr>
          <p:nvPr>
            <p:ph type="ftr" sz="quarter" idx="4294967295"/>
          </p:nvPr>
        </p:nvSpPr>
        <p:spPr>
          <a:xfrm>
            <a:off x="3314700" y="6488621"/>
            <a:ext cx="2514600" cy="304800"/>
          </a:xfrm>
          <a:prstGeom prst="rect">
            <a:avLst/>
          </a:prstGeom>
        </p:spPr>
        <p:txBody>
          <a:bodyPr/>
          <a:lstStyle/>
          <a:p>
            <a:r>
              <a:rPr lang="en-US" smtClean="0"/>
              <a:t>2012 Copyright General Motors - GM Information</a:t>
            </a:r>
            <a:endParaRPr lang="en-US" dirty="0"/>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normAutofit/>
          </a:bodyPr>
          <a:lstStyle/>
          <a:p>
            <a:r>
              <a:rPr lang="en-US" sz="1600" dirty="0" smtClean="0"/>
              <a:t>City 25C SOC Deviation</a:t>
            </a:r>
            <a:endParaRPr lang="en-US" sz="1600" dirty="0"/>
          </a:p>
        </p:txBody>
      </p:sp>
      <p:pic>
        <p:nvPicPr>
          <p:cNvPr id="1026" name="Picture 2"/>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9163" t="6312" r="7287" b="4627"/>
          <a:stretch/>
        </p:blipFill>
        <p:spPr bwMode="auto">
          <a:xfrm>
            <a:off x="76200" y="1194691"/>
            <a:ext cx="4495800" cy="299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1371600" y="920477"/>
            <a:ext cx="3124200" cy="276999"/>
          </a:xfrm>
          <a:prstGeom prst="rect">
            <a:avLst/>
          </a:prstGeom>
          <a:noFill/>
        </p:spPr>
        <p:txBody>
          <a:bodyPr wrap="square" rtlCol="0">
            <a:spAutoFit/>
          </a:bodyPr>
          <a:lstStyle/>
          <a:p>
            <a:r>
              <a:rPr lang="en-US" sz="1200" dirty="0" smtClean="0"/>
              <a:t>SOC </a:t>
            </a:r>
            <a:r>
              <a:rPr lang="en-US" sz="1200" dirty="0" err="1" smtClean="0"/>
              <a:t>Ahr</a:t>
            </a:r>
            <a:r>
              <a:rPr lang="en-US" sz="1200" dirty="0" smtClean="0"/>
              <a:t> Deviation from shunt</a:t>
            </a:r>
            <a:endParaRPr lang="en-US" sz="1200" dirty="0"/>
          </a:p>
        </p:txBody>
      </p:sp>
      <p:pic>
        <p:nvPicPr>
          <p:cNvPr id="1027"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9932" t="6542" r="7742" b="5052"/>
          <a:stretch/>
        </p:blipFill>
        <p:spPr bwMode="auto">
          <a:xfrm>
            <a:off x="4648200" y="1197476"/>
            <a:ext cx="4419600" cy="2976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p:cNvSpPr txBox="1"/>
          <p:nvPr/>
        </p:nvSpPr>
        <p:spPr>
          <a:xfrm>
            <a:off x="5791200" y="914400"/>
            <a:ext cx="3124200" cy="276999"/>
          </a:xfrm>
          <a:prstGeom prst="rect">
            <a:avLst/>
          </a:prstGeom>
          <a:noFill/>
        </p:spPr>
        <p:txBody>
          <a:bodyPr wrap="square" rtlCol="0">
            <a:spAutoFit/>
          </a:bodyPr>
          <a:lstStyle/>
          <a:p>
            <a:r>
              <a:rPr lang="en-US" sz="1200" dirty="0" smtClean="0"/>
              <a:t>SOC V Deviation from shunt</a:t>
            </a:r>
            <a:endParaRPr lang="en-US" sz="1200" dirty="0"/>
          </a:p>
        </p:txBody>
      </p:sp>
      <p:pic>
        <p:nvPicPr>
          <p:cNvPr id="1028" name="Picture 4"/>
          <p:cNvPicPr>
            <a:picLocks noChangeAspect="1" noChangeArrowheads="1"/>
          </p:cNvPicPr>
          <p:nvPr/>
        </p:nvPicPr>
        <p:blipFill rotWithShape="1">
          <a:blip r:embed="rId4">
            <a:extLst>
              <a:ext uri="{28A0092B-C50C-407E-A947-70E740481C1C}">
                <a14:useLocalDpi xmlns:a14="http://schemas.microsoft.com/office/drawing/2010/main" val="0"/>
              </a:ext>
            </a:extLst>
          </a:blip>
          <a:srcRect l="9476" t="6336" r="7832" b="5258"/>
          <a:stretch/>
        </p:blipFill>
        <p:spPr bwMode="auto">
          <a:xfrm>
            <a:off x="76200" y="4250140"/>
            <a:ext cx="4495800" cy="26078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Box 8"/>
          <p:cNvSpPr txBox="1"/>
          <p:nvPr/>
        </p:nvSpPr>
        <p:spPr>
          <a:xfrm>
            <a:off x="1295400" y="4066401"/>
            <a:ext cx="3124200" cy="276999"/>
          </a:xfrm>
          <a:prstGeom prst="rect">
            <a:avLst/>
          </a:prstGeom>
          <a:noFill/>
        </p:spPr>
        <p:txBody>
          <a:bodyPr wrap="square" rtlCol="0">
            <a:spAutoFit/>
          </a:bodyPr>
          <a:lstStyle/>
          <a:p>
            <a:r>
              <a:rPr lang="en-US" sz="1200" dirty="0" smtClean="0"/>
              <a:t>SOC  Deviation from shunt</a:t>
            </a:r>
            <a:endParaRPr lang="en-US" sz="1200" dirty="0"/>
          </a:p>
        </p:txBody>
      </p:sp>
    </p:spTree>
    <p:extLst>
      <p:ext uri="{BB962C8B-B14F-4D97-AF65-F5344CB8AC3E}">
        <p14:creationId xmlns:p14="http://schemas.microsoft.com/office/powerpoint/2010/main" val="4088861103"/>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City 25C SOC Ideal Function</a:t>
            </a:r>
            <a:endParaRPr lang="en-US"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2332119432"/>
              </p:ext>
            </p:extLst>
          </p:nvPr>
        </p:nvGraphicFramePr>
        <p:xfrm>
          <a:off x="457200" y="1600200"/>
          <a:ext cx="8382000" cy="50292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70988868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normAutofit/>
          </a:bodyPr>
          <a:lstStyle/>
          <a:p>
            <a:r>
              <a:rPr lang="en-US" sz="1600" dirty="0" smtClean="0"/>
              <a:t>City 25C Percent Deviation in Charge Power Prediction </a:t>
            </a:r>
            <a:endParaRPr lang="en-US" sz="1600" dirty="0"/>
          </a:p>
        </p:txBody>
      </p:sp>
      <p:pic>
        <p:nvPicPr>
          <p:cNvPr id="205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9651" t="3218" r="7591" b="4798"/>
          <a:stretch/>
        </p:blipFill>
        <p:spPr bwMode="auto">
          <a:xfrm>
            <a:off x="110221" y="1066800"/>
            <a:ext cx="4309379" cy="2590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9826" t="2756" r="7938" b="5590"/>
          <a:stretch/>
        </p:blipFill>
        <p:spPr bwMode="auto">
          <a:xfrm>
            <a:off x="4571999" y="1066800"/>
            <a:ext cx="4191001" cy="2548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rotWithShape="1">
          <a:blip r:embed="rId4">
            <a:extLst>
              <a:ext uri="{28A0092B-C50C-407E-A947-70E740481C1C}">
                <a14:useLocalDpi xmlns:a14="http://schemas.microsoft.com/office/drawing/2010/main" val="0"/>
              </a:ext>
            </a:extLst>
          </a:blip>
          <a:srcRect l="10036" t="3230" r="7833" b="4405"/>
          <a:stretch/>
        </p:blipFill>
        <p:spPr bwMode="auto">
          <a:xfrm>
            <a:off x="110221" y="3784979"/>
            <a:ext cx="4309379" cy="2768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55560247"/>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City 25C </a:t>
            </a:r>
            <a:r>
              <a:rPr lang="en-US" dirty="0" err="1" smtClean="0"/>
              <a:t>Chrg</a:t>
            </a:r>
            <a:r>
              <a:rPr lang="en-US" dirty="0" smtClean="0"/>
              <a:t> Power Ideal Function</a:t>
            </a:r>
            <a:endParaRPr lang="en-US"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2943905277"/>
              </p:ext>
            </p:extLst>
          </p:nvPr>
        </p:nvGraphicFramePr>
        <p:xfrm>
          <a:off x="304800" y="1600200"/>
          <a:ext cx="8458200" cy="4953000"/>
        </p:xfrm>
        <a:graphic>
          <a:graphicData uri="http://schemas.openxmlformats.org/drawingml/2006/chart">
            <c:chart xmlns:c="http://schemas.openxmlformats.org/drawingml/2006/chart" xmlns:r="http://schemas.openxmlformats.org/officeDocument/2006/relationships" r:id="rId2"/>
          </a:graphicData>
        </a:graphic>
      </p:graphicFrame>
      <p:sp>
        <p:nvSpPr>
          <p:cNvPr id="4" name="Rectangle 3"/>
          <p:cNvSpPr/>
          <p:nvPr/>
        </p:nvSpPr>
        <p:spPr>
          <a:xfrm>
            <a:off x="519193" y="6460123"/>
            <a:ext cx="5199681" cy="338554"/>
          </a:xfrm>
          <a:prstGeom prst="rect">
            <a:avLst/>
          </a:prstGeom>
        </p:spPr>
        <p:txBody>
          <a:bodyPr wrap="square">
            <a:spAutoFit/>
          </a:bodyPr>
          <a:lstStyle/>
          <a:p>
            <a:r>
              <a:rPr lang="en-US" dirty="0" smtClean="0"/>
              <a:t>Ideal based on measured power using Shunt Current Measurement and Cycler Voltage Measurement</a:t>
            </a:r>
            <a:endParaRPr lang="en-US" dirty="0"/>
          </a:p>
          <a:p>
            <a:r>
              <a:rPr lang="en-US" dirty="0" smtClean="0"/>
              <a:t>*Capacity </a:t>
            </a:r>
            <a:r>
              <a:rPr lang="en-US" dirty="0"/>
              <a:t>used was 5.119 </a:t>
            </a:r>
            <a:r>
              <a:rPr lang="en-US" dirty="0" err="1" smtClean="0"/>
              <a:t>Ahr</a:t>
            </a:r>
            <a:endParaRPr lang="en-US" dirty="0"/>
          </a:p>
        </p:txBody>
      </p:sp>
    </p:spTree>
    <p:extLst>
      <p:ext uri="{BB962C8B-B14F-4D97-AF65-F5344CB8AC3E}">
        <p14:creationId xmlns:p14="http://schemas.microsoft.com/office/powerpoint/2010/main" val="98986022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normAutofit/>
          </a:bodyPr>
          <a:lstStyle/>
          <a:p>
            <a:r>
              <a:rPr lang="en-US" sz="1600" dirty="0" smtClean="0"/>
              <a:t>City 25C Percent Deviation in Discharge Power Prediction</a:t>
            </a:r>
            <a:endParaRPr lang="en-US" sz="1600" dirty="0"/>
          </a:p>
        </p:txBody>
      </p:sp>
      <p:pic>
        <p:nvPicPr>
          <p:cNvPr id="307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9932" t="2757" r="7833" b="6773"/>
          <a:stretch/>
        </p:blipFill>
        <p:spPr bwMode="auto">
          <a:xfrm>
            <a:off x="115908" y="990600"/>
            <a:ext cx="4303692" cy="26067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10036" t="3346" r="8042" b="8356"/>
          <a:stretch/>
        </p:blipFill>
        <p:spPr bwMode="auto">
          <a:xfrm>
            <a:off x="4436661" y="990600"/>
            <a:ext cx="4402539" cy="26067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6" name="Picture 4"/>
          <p:cNvPicPr>
            <a:picLocks noChangeAspect="1" noChangeArrowheads="1"/>
          </p:cNvPicPr>
          <p:nvPr/>
        </p:nvPicPr>
        <p:blipFill rotWithShape="1">
          <a:blip r:embed="rId4">
            <a:extLst>
              <a:ext uri="{28A0092B-C50C-407E-A947-70E740481C1C}">
                <a14:useLocalDpi xmlns:a14="http://schemas.microsoft.com/office/drawing/2010/main" val="0"/>
              </a:ext>
            </a:extLst>
          </a:blip>
          <a:srcRect l="9406" t="3466" r="8252" b="4642"/>
          <a:stretch/>
        </p:blipFill>
        <p:spPr bwMode="auto">
          <a:xfrm>
            <a:off x="115908" y="3886200"/>
            <a:ext cx="4320753" cy="2647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53795351"/>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City 25C </a:t>
            </a:r>
            <a:r>
              <a:rPr lang="en-US" dirty="0" err="1" smtClean="0"/>
              <a:t>Dschrg</a:t>
            </a:r>
            <a:r>
              <a:rPr lang="en-US" dirty="0" smtClean="0"/>
              <a:t> Power Ideal Function</a:t>
            </a:r>
            <a:endParaRPr lang="en-US" dirty="0"/>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4150123771"/>
              </p:ext>
            </p:extLst>
          </p:nvPr>
        </p:nvGraphicFramePr>
        <p:xfrm>
          <a:off x="228600" y="1295400"/>
          <a:ext cx="8610600" cy="5410200"/>
        </p:xfrm>
        <a:graphic>
          <a:graphicData uri="http://schemas.openxmlformats.org/drawingml/2006/chart">
            <c:chart xmlns:c="http://schemas.openxmlformats.org/drawingml/2006/chart" xmlns:r="http://schemas.openxmlformats.org/officeDocument/2006/relationships" r:id="rId2"/>
          </a:graphicData>
        </a:graphic>
      </p:graphicFrame>
      <p:sp>
        <p:nvSpPr>
          <p:cNvPr id="4" name="Rectangle 3"/>
          <p:cNvSpPr/>
          <p:nvPr/>
        </p:nvSpPr>
        <p:spPr>
          <a:xfrm>
            <a:off x="519193" y="6460123"/>
            <a:ext cx="5199681" cy="338554"/>
          </a:xfrm>
          <a:prstGeom prst="rect">
            <a:avLst/>
          </a:prstGeom>
        </p:spPr>
        <p:txBody>
          <a:bodyPr wrap="square">
            <a:spAutoFit/>
          </a:bodyPr>
          <a:lstStyle/>
          <a:p>
            <a:r>
              <a:rPr lang="en-US" dirty="0" smtClean="0">
                <a:solidFill>
                  <a:srgbClr val="FF0000"/>
                </a:solidFill>
              </a:rPr>
              <a:t>Ideal based on measured power using Shunt Current Measurement and Cycler Voltage Measurement</a:t>
            </a:r>
            <a:endParaRPr lang="en-US" dirty="0">
              <a:solidFill>
                <a:srgbClr val="FF0000"/>
              </a:solidFill>
            </a:endParaRPr>
          </a:p>
          <a:p>
            <a:r>
              <a:rPr lang="en-US" dirty="0" smtClean="0">
                <a:solidFill>
                  <a:srgbClr val="FF0000"/>
                </a:solidFill>
              </a:rPr>
              <a:t>*Capacity </a:t>
            </a:r>
            <a:r>
              <a:rPr lang="en-US" dirty="0">
                <a:solidFill>
                  <a:srgbClr val="FF0000"/>
                </a:solidFill>
              </a:rPr>
              <a:t>used was 5.119 </a:t>
            </a:r>
            <a:r>
              <a:rPr lang="en-US" dirty="0" err="1" smtClean="0">
                <a:solidFill>
                  <a:srgbClr val="FF0000"/>
                </a:solidFill>
              </a:rPr>
              <a:t>Ahr</a:t>
            </a:r>
            <a:endParaRPr lang="en-US" dirty="0">
              <a:solidFill>
                <a:srgbClr val="FF0000"/>
              </a:solidFill>
            </a:endParaRPr>
          </a:p>
        </p:txBody>
      </p:sp>
    </p:spTree>
    <p:extLst>
      <p:ext uri="{BB962C8B-B14F-4D97-AF65-F5344CB8AC3E}">
        <p14:creationId xmlns:p14="http://schemas.microsoft.com/office/powerpoint/2010/main" val="145306087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normAutofit/>
          </a:bodyPr>
          <a:lstStyle/>
          <a:p>
            <a:r>
              <a:rPr lang="en-US" sz="1600" dirty="0" smtClean="0"/>
              <a:t>City n10C SOC Deviation</a:t>
            </a:r>
            <a:endParaRPr lang="en-US" sz="1600" dirty="0"/>
          </a:p>
        </p:txBody>
      </p:sp>
      <p:sp>
        <p:nvSpPr>
          <p:cNvPr id="4" name="TextBox 3"/>
          <p:cNvSpPr txBox="1"/>
          <p:nvPr/>
        </p:nvSpPr>
        <p:spPr>
          <a:xfrm>
            <a:off x="1371600" y="920477"/>
            <a:ext cx="3124200" cy="276999"/>
          </a:xfrm>
          <a:prstGeom prst="rect">
            <a:avLst/>
          </a:prstGeom>
          <a:noFill/>
        </p:spPr>
        <p:txBody>
          <a:bodyPr wrap="square" rtlCol="0">
            <a:spAutoFit/>
          </a:bodyPr>
          <a:lstStyle/>
          <a:p>
            <a:r>
              <a:rPr lang="en-US" sz="1200" dirty="0" smtClean="0"/>
              <a:t>SOC </a:t>
            </a:r>
            <a:r>
              <a:rPr lang="en-US" sz="1200" dirty="0" err="1" smtClean="0"/>
              <a:t>Ahr</a:t>
            </a:r>
            <a:r>
              <a:rPr lang="en-US" sz="1200" dirty="0" smtClean="0"/>
              <a:t> Deviation from shunt</a:t>
            </a:r>
            <a:endParaRPr lang="en-US" sz="1200" dirty="0"/>
          </a:p>
        </p:txBody>
      </p:sp>
      <p:sp>
        <p:nvSpPr>
          <p:cNvPr id="7" name="TextBox 6"/>
          <p:cNvSpPr txBox="1"/>
          <p:nvPr/>
        </p:nvSpPr>
        <p:spPr>
          <a:xfrm>
            <a:off x="5791200" y="914400"/>
            <a:ext cx="3124200" cy="276999"/>
          </a:xfrm>
          <a:prstGeom prst="rect">
            <a:avLst/>
          </a:prstGeom>
          <a:noFill/>
        </p:spPr>
        <p:txBody>
          <a:bodyPr wrap="square" rtlCol="0">
            <a:spAutoFit/>
          </a:bodyPr>
          <a:lstStyle/>
          <a:p>
            <a:r>
              <a:rPr lang="en-US" sz="1200" dirty="0" smtClean="0"/>
              <a:t>SOC V Deviation from shunt</a:t>
            </a:r>
            <a:endParaRPr lang="en-US" sz="1200" dirty="0"/>
          </a:p>
        </p:txBody>
      </p:sp>
      <p:sp>
        <p:nvSpPr>
          <p:cNvPr id="9" name="TextBox 8"/>
          <p:cNvSpPr txBox="1"/>
          <p:nvPr/>
        </p:nvSpPr>
        <p:spPr>
          <a:xfrm>
            <a:off x="1295400" y="3886200"/>
            <a:ext cx="3124200" cy="276999"/>
          </a:xfrm>
          <a:prstGeom prst="rect">
            <a:avLst/>
          </a:prstGeom>
          <a:noFill/>
        </p:spPr>
        <p:txBody>
          <a:bodyPr wrap="square" rtlCol="0">
            <a:spAutoFit/>
          </a:bodyPr>
          <a:lstStyle/>
          <a:p>
            <a:r>
              <a:rPr lang="en-US" sz="1200" dirty="0" smtClean="0"/>
              <a:t>SOC  Deviation from shunt</a:t>
            </a:r>
            <a:endParaRPr lang="en-US" sz="1200" dirty="0"/>
          </a:p>
        </p:txBody>
      </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9197" t="5855" r="8148" b="4478"/>
          <a:stretch/>
        </p:blipFill>
        <p:spPr bwMode="auto">
          <a:xfrm>
            <a:off x="168900" y="1208779"/>
            <a:ext cx="4326900" cy="25250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8987" t="6309" r="7937" b="4642"/>
          <a:stretch/>
        </p:blipFill>
        <p:spPr bwMode="auto">
          <a:xfrm>
            <a:off x="4419600" y="1197476"/>
            <a:ext cx="4495800" cy="2536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rotWithShape="1">
          <a:blip r:embed="rId4">
            <a:extLst>
              <a:ext uri="{28A0092B-C50C-407E-A947-70E740481C1C}">
                <a14:useLocalDpi xmlns:a14="http://schemas.microsoft.com/office/drawing/2010/main" val="0"/>
              </a:ext>
            </a:extLst>
          </a:blip>
          <a:srcRect l="8988" t="5855" r="8147" b="4022"/>
          <a:stretch/>
        </p:blipFill>
        <p:spPr bwMode="auto">
          <a:xfrm>
            <a:off x="168901" y="4114800"/>
            <a:ext cx="4326900" cy="26374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76216417"/>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City n10C SOC Ideal Function</a:t>
            </a:r>
            <a:endParaRPr lang="en-US"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2864685078"/>
              </p:ext>
            </p:extLst>
          </p:nvPr>
        </p:nvGraphicFramePr>
        <p:xfrm>
          <a:off x="381000" y="1600200"/>
          <a:ext cx="8305800" cy="48768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88019415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normAutofit/>
          </a:bodyPr>
          <a:lstStyle/>
          <a:p>
            <a:r>
              <a:rPr lang="en-US" sz="1600" dirty="0" smtClean="0"/>
              <a:t>City n10C Percent Deviation in Charge Power Prediction </a:t>
            </a:r>
            <a:endParaRPr lang="en-US" sz="1600" dirty="0"/>
          </a:p>
        </p:txBody>
      </p:sp>
      <p:pic>
        <p:nvPicPr>
          <p:cNvPr id="512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9931" t="6309" r="7623" b="5590"/>
          <a:stretch/>
        </p:blipFill>
        <p:spPr bwMode="auto">
          <a:xfrm>
            <a:off x="94347" y="1076991"/>
            <a:ext cx="4341126" cy="25384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3"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9931" t="6071" r="8043" b="4880"/>
          <a:stretch/>
        </p:blipFill>
        <p:spPr bwMode="auto">
          <a:xfrm>
            <a:off x="4435473" y="1087227"/>
            <a:ext cx="4479927" cy="25282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4" name="Picture 4"/>
          <p:cNvPicPr>
            <a:picLocks noChangeAspect="1" noChangeArrowheads="1"/>
          </p:cNvPicPr>
          <p:nvPr/>
        </p:nvPicPr>
        <p:blipFill rotWithShape="1">
          <a:blip r:embed="rId4">
            <a:extLst>
              <a:ext uri="{28A0092B-C50C-407E-A947-70E740481C1C}">
                <a14:useLocalDpi xmlns:a14="http://schemas.microsoft.com/office/drawing/2010/main" val="0"/>
              </a:ext>
            </a:extLst>
          </a:blip>
          <a:srcRect l="9407" t="2993" r="7937" b="4880"/>
          <a:stretch/>
        </p:blipFill>
        <p:spPr bwMode="auto">
          <a:xfrm>
            <a:off x="94347" y="3691675"/>
            <a:ext cx="4341126" cy="2785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68375360"/>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City n10C </a:t>
            </a:r>
            <a:r>
              <a:rPr lang="en-US" dirty="0" err="1" smtClean="0"/>
              <a:t>Chrg</a:t>
            </a:r>
            <a:r>
              <a:rPr lang="en-US" dirty="0" smtClean="0"/>
              <a:t> Power Ideal Function</a:t>
            </a:r>
            <a:endParaRPr lang="en-US"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3087661337"/>
              </p:ext>
            </p:extLst>
          </p:nvPr>
        </p:nvGraphicFramePr>
        <p:xfrm>
          <a:off x="457200" y="1600200"/>
          <a:ext cx="8229600" cy="4876800"/>
        </p:xfrm>
        <a:graphic>
          <a:graphicData uri="http://schemas.openxmlformats.org/drawingml/2006/chart">
            <c:chart xmlns:c="http://schemas.openxmlformats.org/drawingml/2006/chart" xmlns:r="http://schemas.openxmlformats.org/officeDocument/2006/relationships" r:id="rId2"/>
          </a:graphicData>
        </a:graphic>
      </p:graphicFrame>
      <p:sp>
        <p:nvSpPr>
          <p:cNvPr id="4" name="Rectangle 3"/>
          <p:cNvSpPr/>
          <p:nvPr/>
        </p:nvSpPr>
        <p:spPr>
          <a:xfrm>
            <a:off x="519193" y="6460123"/>
            <a:ext cx="5199681" cy="338554"/>
          </a:xfrm>
          <a:prstGeom prst="rect">
            <a:avLst/>
          </a:prstGeom>
        </p:spPr>
        <p:txBody>
          <a:bodyPr wrap="square">
            <a:spAutoFit/>
          </a:bodyPr>
          <a:lstStyle/>
          <a:p>
            <a:r>
              <a:rPr lang="en-US" dirty="0" smtClean="0">
                <a:solidFill>
                  <a:srgbClr val="FF0000"/>
                </a:solidFill>
              </a:rPr>
              <a:t>Ideal based on measured power using Shunt Current Measurement and Cycler Voltage Measurement</a:t>
            </a:r>
            <a:endParaRPr lang="en-US" dirty="0">
              <a:solidFill>
                <a:srgbClr val="FF0000"/>
              </a:solidFill>
            </a:endParaRPr>
          </a:p>
          <a:p>
            <a:r>
              <a:rPr lang="en-US" dirty="0" smtClean="0">
                <a:solidFill>
                  <a:srgbClr val="FF0000"/>
                </a:solidFill>
              </a:rPr>
              <a:t>*Capacity </a:t>
            </a:r>
            <a:r>
              <a:rPr lang="en-US" dirty="0">
                <a:solidFill>
                  <a:srgbClr val="FF0000"/>
                </a:solidFill>
              </a:rPr>
              <a:t>used was 5.119 </a:t>
            </a:r>
            <a:r>
              <a:rPr lang="en-US" dirty="0" err="1" smtClean="0">
                <a:solidFill>
                  <a:srgbClr val="FF0000"/>
                </a:solidFill>
              </a:rPr>
              <a:t>Ahr</a:t>
            </a:r>
            <a:endParaRPr lang="en-US" dirty="0">
              <a:solidFill>
                <a:srgbClr val="FF0000"/>
              </a:solidFill>
            </a:endParaRPr>
          </a:p>
        </p:txBody>
      </p:sp>
    </p:spTree>
    <p:extLst>
      <p:ext uri="{BB962C8B-B14F-4D97-AF65-F5344CB8AC3E}">
        <p14:creationId xmlns:p14="http://schemas.microsoft.com/office/powerpoint/2010/main" val="18024527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3"/>
          <p:cNvSpPr>
            <a:spLocks noGrp="1"/>
          </p:cNvSpPr>
          <p:nvPr>
            <p:ph type="sldNum" sz="quarter" idx="4294967295"/>
          </p:nvPr>
        </p:nvSpPr>
        <p:spPr>
          <a:xfrm>
            <a:off x="7008813" y="6553200"/>
            <a:ext cx="1905000" cy="304800"/>
          </a:xfrm>
        </p:spPr>
        <p:txBody>
          <a:bodyPr/>
          <a:lstStyle/>
          <a:p>
            <a:pPr>
              <a:defRPr/>
            </a:pPr>
            <a:fld id="{EF0BF9C5-DD2D-4E59-9768-EE536E28B9C6}" type="slidenum">
              <a:rPr lang="en-US"/>
              <a:pPr>
                <a:defRPr/>
              </a:pPr>
              <a:t>6</a:t>
            </a:fld>
            <a:endParaRPr lang="en-US"/>
          </a:p>
        </p:txBody>
      </p:sp>
      <p:sp>
        <p:nvSpPr>
          <p:cNvPr id="19459" name="Rectangle 79"/>
          <p:cNvSpPr>
            <a:spLocks noChangeArrowheads="1"/>
          </p:cNvSpPr>
          <p:nvPr/>
        </p:nvSpPr>
        <p:spPr bwMode="auto">
          <a:xfrm>
            <a:off x="649288" y="355600"/>
            <a:ext cx="7832725" cy="544513"/>
          </a:xfrm>
          <a:prstGeom prst="rect">
            <a:avLst/>
          </a:prstGeom>
          <a:noFill/>
          <a:ln w="12700">
            <a:noFill/>
            <a:miter lim="800000"/>
            <a:headEnd/>
            <a:tailEnd/>
          </a:ln>
        </p:spPr>
        <p:txBody>
          <a:bodyPr wrap="none" anchor="ctr"/>
          <a:lstStyle/>
          <a:p>
            <a:pPr algn="ctr"/>
            <a:r>
              <a:rPr lang="en-US" sz="2800" b="1" dirty="0" smtClean="0">
                <a:solidFill>
                  <a:schemeClr val="tx2"/>
                </a:solidFill>
                <a:latin typeface="Arial" charset="0"/>
              </a:rPr>
              <a:t>Scope / System Boundaries</a:t>
            </a:r>
            <a:endParaRPr lang="en-US" sz="2800" b="1" dirty="0">
              <a:solidFill>
                <a:schemeClr val="tx2"/>
              </a:solidFill>
              <a:latin typeface="Arial" charset="0"/>
            </a:endParaRPr>
          </a:p>
        </p:txBody>
      </p:sp>
      <p:sp>
        <p:nvSpPr>
          <p:cNvPr id="19460" name="AutoShape 123"/>
          <p:cNvSpPr>
            <a:spLocks noChangeArrowheads="1"/>
          </p:cNvSpPr>
          <p:nvPr/>
        </p:nvSpPr>
        <p:spPr bwMode="auto">
          <a:xfrm>
            <a:off x="7280275" y="228600"/>
            <a:ext cx="355600" cy="241300"/>
          </a:xfrm>
          <a:prstGeom prst="flowChartPunchedTape">
            <a:avLst/>
          </a:prstGeom>
          <a:solidFill>
            <a:srgbClr val="00FF00"/>
          </a:solidFill>
          <a:ln w="12700">
            <a:solidFill>
              <a:schemeClr val="tx1"/>
            </a:solidFill>
            <a:miter lim="800000"/>
            <a:headEnd/>
            <a:tailEnd/>
          </a:ln>
        </p:spPr>
        <p:txBody>
          <a:bodyPr wrap="none" anchor="ctr"/>
          <a:lstStyle/>
          <a:p>
            <a:pPr algn="ctr"/>
            <a:r>
              <a:rPr lang="en-US" sz="1000">
                <a:latin typeface="Arial" charset="0"/>
                <a:cs typeface="Arial" charset="0"/>
              </a:rPr>
              <a:t>I</a:t>
            </a:r>
          </a:p>
        </p:txBody>
      </p:sp>
      <p:sp>
        <p:nvSpPr>
          <p:cNvPr id="19461" name="AutoShape 124"/>
          <p:cNvSpPr>
            <a:spLocks noChangeArrowheads="1"/>
          </p:cNvSpPr>
          <p:nvPr/>
        </p:nvSpPr>
        <p:spPr bwMode="auto">
          <a:xfrm>
            <a:off x="7623175" y="228600"/>
            <a:ext cx="355600" cy="241300"/>
          </a:xfrm>
          <a:prstGeom prst="flowChartPunchedTape">
            <a:avLst/>
          </a:prstGeom>
          <a:noFill/>
          <a:ln w="12700">
            <a:solidFill>
              <a:schemeClr val="tx1"/>
            </a:solidFill>
            <a:miter lim="800000"/>
            <a:headEnd/>
            <a:tailEnd/>
          </a:ln>
        </p:spPr>
        <p:txBody>
          <a:bodyPr wrap="none" anchor="ctr"/>
          <a:lstStyle/>
          <a:p>
            <a:pPr algn="ctr"/>
            <a:r>
              <a:rPr lang="en-US" sz="1000">
                <a:latin typeface="Arial" charset="0"/>
                <a:cs typeface="Arial" charset="0"/>
              </a:rPr>
              <a:t>D</a:t>
            </a:r>
          </a:p>
        </p:txBody>
      </p:sp>
      <p:sp>
        <p:nvSpPr>
          <p:cNvPr id="19462" name="AutoShape 125"/>
          <p:cNvSpPr>
            <a:spLocks noChangeArrowheads="1"/>
          </p:cNvSpPr>
          <p:nvPr/>
        </p:nvSpPr>
        <p:spPr bwMode="auto">
          <a:xfrm>
            <a:off x="7966075" y="228600"/>
            <a:ext cx="355600" cy="241300"/>
          </a:xfrm>
          <a:prstGeom prst="flowChartPunchedTape">
            <a:avLst/>
          </a:prstGeom>
          <a:noFill/>
          <a:ln w="12700">
            <a:solidFill>
              <a:schemeClr val="tx1"/>
            </a:solidFill>
            <a:miter lim="800000"/>
            <a:headEnd/>
            <a:tailEnd/>
          </a:ln>
        </p:spPr>
        <p:txBody>
          <a:bodyPr wrap="none" anchor="ctr"/>
          <a:lstStyle/>
          <a:p>
            <a:pPr algn="ctr"/>
            <a:r>
              <a:rPr lang="en-US" sz="1000">
                <a:latin typeface="Arial" charset="0"/>
                <a:cs typeface="Arial" charset="0"/>
              </a:rPr>
              <a:t>D</a:t>
            </a:r>
          </a:p>
        </p:txBody>
      </p:sp>
      <p:sp>
        <p:nvSpPr>
          <p:cNvPr id="19463" name="AutoShape 126"/>
          <p:cNvSpPr>
            <a:spLocks noChangeArrowheads="1"/>
          </p:cNvSpPr>
          <p:nvPr/>
        </p:nvSpPr>
        <p:spPr bwMode="auto">
          <a:xfrm>
            <a:off x="8308975" y="228600"/>
            <a:ext cx="355600" cy="241300"/>
          </a:xfrm>
          <a:prstGeom prst="flowChartPunchedTape">
            <a:avLst/>
          </a:prstGeom>
          <a:noFill/>
          <a:ln w="12700">
            <a:solidFill>
              <a:schemeClr val="tx1"/>
            </a:solidFill>
            <a:miter lim="800000"/>
            <a:headEnd/>
            <a:tailEnd/>
          </a:ln>
        </p:spPr>
        <p:txBody>
          <a:bodyPr wrap="none" anchor="ctr"/>
          <a:lstStyle/>
          <a:p>
            <a:pPr algn="ctr"/>
            <a:r>
              <a:rPr lang="en-US" sz="1000">
                <a:latin typeface="Arial" charset="0"/>
                <a:cs typeface="Arial" charset="0"/>
              </a:rPr>
              <a:t>O</a:t>
            </a:r>
          </a:p>
        </p:txBody>
      </p:sp>
      <p:sp>
        <p:nvSpPr>
          <p:cNvPr id="19464" name="AutoShape 127"/>
          <p:cNvSpPr>
            <a:spLocks noChangeArrowheads="1"/>
          </p:cNvSpPr>
          <p:nvPr/>
        </p:nvSpPr>
        <p:spPr bwMode="auto">
          <a:xfrm>
            <a:off x="8651875" y="228600"/>
            <a:ext cx="355600" cy="241300"/>
          </a:xfrm>
          <a:prstGeom prst="flowChartPunchedTape">
            <a:avLst/>
          </a:prstGeom>
          <a:noFill/>
          <a:ln w="12700">
            <a:solidFill>
              <a:schemeClr val="tx1"/>
            </a:solidFill>
            <a:miter lim="800000"/>
            <a:headEnd/>
            <a:tailEnd/>
          </a:ln>
        </p:spPr>
        <p:txBody>
          <a:bodyPr wrap="none" anchor="ctr"/>
          <a:lstStyle/>
          <a:p>
            <a:pPr algn="ctr"/>
            <a:r>
              <a:rPr lang="en-US" sz="1000">
                <a:latin typeface="Arial" charset="0"/>
                <a:cs typeface="Arial" charset="0"/>
              </a:rPr>
              <a:t>V</a:t>
            </a:r>
          </a:p>
        </p:txBody>
      </p:sp>
      <p:pic>
        <p:nvPicPr>
          <p:cNvPr id="60418" name="Picture 2"/>
          <p:cNvPicPr>
            <a:picLocks noChangeAspect="1" noChangeArrowheads="1"/>
          </p:cNvPicPr>
          <p:nvPr/>
        </p:nvPicPr>
        <p:blipFill>
          <a:blip r:embed="rId3" cstate="print"/>
          <a:srcRect/>
          <a:stretch>
            <a:fillRect/>
          </a:stretch>
        </p:blipFill>
        <p:spPr bwMode="auto">
          <a:xfrm>
            <a:off x="322791" y="999067"/>
            <a:ext cx="2114550" cy="762000"/>
          </a:xfrm>
          <a:prstGeom prst="rect">
            <a:avLst/>
          </a:prstGeom>
          <a:noFill/>
          <a:ln w="9525">
            <a:noFill/>
            <a:miter lim="800000"/>
            <a:headEnd/>
            <a:tailEnd/>
          </a:ln>
        </p:spPr>
      </p:pic>
      <p:sp>
        <p:nvSpPr>
          <p:cNvPr id="2" name="Date Placeholder 1"/>
          <p:cNvSpPr>
            <a:spLocks noGrp="1"/>
          </p:cNvSpPr>
          <p:nvPr>
            <p:ph type="dt" sz="half" idx="4294967295"/>
          </p:nvPr>
        </p:nvSpPr>
        <p:spPr>
          <a:xfrm>
            <a:off x="253778" y="6488621"/>
            <a:ext cx="2475774" cy="269791"/>
          </a:xfrm>
          <a:prstGeom prst="rect">
            <a:avLst/>
          </a:prstGeom>
        </p:spPr>
        <p:txBody>
          <a:bodyPr/>
          <a:lstStyle/>
          <a:p>
            <a:r>
              <a:rPr lang="en-US" dirty="0" smtClean="0"/>
              <a:t>Form Revised 5/30/12</a:t>
            </a:r>
            <a:endParaRPr lang="en-US" dirty="0"/>
          </a:p>
        </p:txBody>
      </p:sp>
      <p:sp>
        <p:nvSpPr>
          <p:cNvPr id="3" name="Footer Placeholder 2"/>
          <p:cNvSpPr>
            <a:spLocks noGrp="1"/>
          </p:cNvSpPr>
          <p:nvPr>
            <p:ph type="ftr" sz="quarter" idx="4294967295"/>
          </p:nvPr>
        </p:nvSpPr>
        <p:spPr>
          <a:xfrm>
            <a:off x="3314700" y="6488621"/>
            <a:ext cx="2514600" cy="304800"/>
          </a:xfrm>
          <a:prstGeom prst="rect">
            <a:avLst/>
          </a:prstGeom>
        </p:spPr>
        <p:txBody>
          <a:bodyPr/>
          <a:lstStyle/>
          <a:p>
            <a:r>
              <a:rPr lang="en-US" smtClean="0"/>
              <a:t>2012 Copyright General Motors - GM Information</a:t>
            </a:r>
            <a:endParaRPr lang="en-US" dirty="0"/>
          </a:p>
        </p:txBody>
      </p:sp>
      <p:pic>
        <p:nvPicPr>
          <p:cNvPr id="14" name="Picture 2"/>
          <p:cNvPicPr>
            <a:picLocks noChangeAspect="1" noChangeArrowheads="1"/>
          </p:cNvPicPr>
          <p:nvPr/>
        </p:nvPicPr>
        <p:blipFill>
          <a:blip r:embed="rId4">
            <a:extLst>
              <a:ext uri="{28A0092B-C50C-407E-A947-70E740481C1C}">
                <a14:useLocalDpi xmlns:a14="http://schemas.microsoft.com/office/drawing/2010/main" val="0"/>
              </a:ext>
            </a:extLst>
          </a:blip>
          <a:srcRect t="3342" b="4771"/>
          <a:stretch>
            <a:fillRect/>
          </a:stretch>
        </p:blipFill>
        <p:spPr bwMode="auto">
          <a:xfrm>
            <a:off x="277812" y="2289175"/>
            <a:ext cx="5614988" cy="3543095"/>
          </a:xfrm>
          <a:prstGeom prst="rect">
            <a:avLst/>
          </a:prstGeom>
          <a:noFill/>
          <a:ln w="9525" algn="ctr">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2324100" y="1955800"/>
            <a:ext cx="1640313" cy="307777"/>
          </a:xfrm>
          <a:prstGeom prst="rect">
            <a:avLst/>
          </a:prstGeom>
          <a:noFill/>
        </p:spPr>
        <p:txBody>
          <a:bodyPr wrap="square" rtlCol="0">
            <a:spAutoFit/>
          </a:bodyPr>
          <a:lstStyle/>
          <a:p>
            <a:r>
              <a:rPr lang="en-US" sz="1400" dirty="0" smtClean="0"/>
              <a:t>Current Sensor</a:t>
            </a:r>
          </a:p>
        </p:txBody>
      </p:sp>
      <p:pic>
        <p:nvPicPr>
          <p:cNvPr id="40966"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92800" y="2498725"/>
            <a:ext cx="3114675" cy="1098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p:cNvSpPr/>
          <p:nvPr/>
        </p:nvSpPr>
        <p:spPr bwMode="auto">
          <a:xfrm>
            <a:off x="1865168" y="2937168"/>
            <a:ext cx="917863" cy="775854"/>
          </a:xfrm>
          <a:prstGeom prst="rect">
            <a:avLst/>
          </a:prstGeom>
          <a:solidFill>
            <a:srgbClr val="FFFF00">
              <a:alpha val="46000"/>
            </a:srgbClr>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smtClean="0">
              <a:ln>
                <a:noFill/>
              </a:ln>
              <a:solidFill>
                <a:schemeClr val="tx1"/>
              </a:solidFill>
              <a:effectLst/>
              <a:latin typeface="GM Sans Regular" pitchFamily="2" charset="0"/>
            </a:endParaRPr>
          </a:p>
        </p:txBody>
      </p:sp>
      <p:sp>
        <p:nvSpPr>
          <p:cNvPr id="22" name="Rectangle 21"/>
          <p:cNvSpPr/>
          <p:nvPr/>
        </p:nvSpPr>
        <p:spPr bwMode="auto">
          <a:xfrm>
            <a:off x="2836718" y="2937168"/>
            <a:ext cx="862445" cy="775854"/>
          </a:xfrm>
          <a:prstGeom prst="rect">
            <a:avLst/>
          </a:prstGeom>
          <a:solidFill>
            <a:srgbClr val="FFFF00">
              <a:alpha val="46000"/>
            </a:srgbClr>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smtClean="0">
              <a:ln>
                <a:noFill/>
              </a:ln>
              <a:solidFill>
                <a:schemeClr val="tx1"/>
              </a:solidFill>
              <a:effectLst/>
              <a:latin typeface="GM Sans Regular" pitchFamily="2" charset="0"/>
            </a:endParaRPr>
          </a:p>
        </p:txBody>
      </p:sp>
      <p:sp>
        <p:nvSpPr>
          <p:cNvPr id="23" name="Rectangle 22"/>
          <p:cNvSpPr/>
          <p:nvPr/>
        </p:nvSpPr>
        <p:spPr bwMode="auto">
          <a:xfrm>
            <a:off x="1932709" y="4511390"/>
            <a:ext cx="543790" cy="464124"/>
          </a:xfrm>
          <a:prstGeom prst="rect">
            <a:avLst/>
          </a:prstGeom>
          <a:solidFill>
            <a:srgbClr val="FFFF00">
              <a:alpha val="46000"/>
            </a:srgbClr>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smtClean="0">
              <a:ln>
                <a:noFill/>
              </a:ln>
              <a:solidFill>
                <a:schemeClr val="tx1"/>
              </a:solidFill>
              <a:effectLst/>
              <a:latin typeface="GM Sans Regular" pitchFamily="2" charset="0"/>
            </a:endParaRPr>
          </a:p>
        </p:txBody>
      </p:sp>
      <p:sp>
        <p:nvSpPr>
          <p:cNvPr id="24" name="Rectangle 23"/>
          <p:cNvSpPr/>
          <p:nvPr/>
        </p:nvSpPr>
        <p:spPr bwMode="auto">
          <a:xfrm>
            <a:off x="3288721" y="4511390"/>
            <a:ext cx="543790" cy="464124"/>
          </a:xfrm>
          <a:prstGeom prst="rect">
            <a:avLst/>
          </a:prstGeom>
          <a:solidFill>
            <a:srgbClr val="FFFF00">
              <a:alpha val="46000"/>
            </a:srgbClr>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smtClean="0">
              <a:ln>
                <a:noFill/>
              </a:ln>
              <a:solidFill>
                <a:schemeClr val="tx1"/>
              </a:solidFill>
              <a:effectLst/>
              <a:latin typeface="GM Sans Regular" pitchFamily="2" charset="0"/>
            </a:endParaRPr>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normAutofit/>
          </a:bodyPr>
          <a:lstStyle/>
          <a:p>
            <a:r>
              <a:rPr lang="en-US" sz="1600" dirty="0" smtClean="0"/>
              <a:t>City n10C Percent Deviation in Discharge Power Prediction</a:t>
            </a:r>
            <a:endParaRPr lang="en-US" sz="1600" dirty="0"/>
          </a:p>
        </p:txBody>
      </p:sp>
      <p:pic>
        <p:nvPicPr>
          <p:cNvPr id="614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9197" t="3467" r="8358" b="5116"/>
          <a:stretch/>
        </p:blipFill>
        <p:spPr bwMode="auto">
          <a:xfrm>
            <a:off x="12785" y="990600"/>
            <a:ext cx="4423876" cy="26067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7"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9407" t="2993" r="7938" b="4168"/>
          <a:stretch/>
        </p:blipFill>
        <p:spPr bwMode="auto">
          <a:xfrm>
            <a:off x="4495800" y="990600"/>
            <a:ext cx="4572000" cy="26067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8" name="Picture 4"/>
          <p:cNvPicPr>
            <a:picLocks noChangeAspect="1" noChangeArrowheads="1"/>
          </p:cNvPicPr>
          <p:nvPr/>
        </p:nvPicPr>
        <p:blipFill rotWithShape="1">
          <a:blip r:embed="rId4">
            <a:extLst>
              <a:ext uri="{28A0092B-C50C-407E-A947-70E740481C1C}">
                <a14:useLocalDpi xmlns:a14="http://schemas.microsoft.com/office/drawing/2010/main" val="0"/>
              </a:ext>
            </a:extLst>
          </a:blip>
          <a:srcRect l="9826" t="2519" r="7938" b="2275"/>
          <a:stretch/>
        </p:blipFill>
        <p:spPr bwMode="auto">
          <a:xfrm>
            <a:off x="51216" y="3707691"/>
            <a:ext cx="4444584" cy="29217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51986320"/>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City n10C </a:t>
            </a:r>
            <a:r>
              <a:rPr lang="en-US" dirty="0" err="1" smtClean="0"/>
              <a:t>Dschrg</a:t>
            </a:r>
            <a:r>
              <a:rPr lang="en-US" dirty="0" smtClean="0"/>
              <a:t> Power Ideal Function</a:t>
            </a:r>
            <a:endParaRPr lang="en-US"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4154382067"/>
              </p:ext>
            </p:extLst>
          </p:nvPr>
        </p:nvGraphicFramePr>
        <p:xfrm>
          <a:off x="457200" y="1600200"/>
          <a:ext cx="8229600" cy="4876800"/>
        </p:xfrm>
        <a:graphic>
          <a:graphicData uri="http://schemas.openxmlformats.org/drawingml/2006/chart">
            <c:chart xmlns:c="http://schemas.openxmlformats.org/drawingml/2006/chart" xmlns:r="http://schemas.openxmlformats.org/officeDocument/2006/relationships" r:id="rId2"/>
          </a:graphicData>
        </a:graphic>
      </p:graphicFrame>
      <p:sp>
        <p:nvSpPr>
          <p:cNvPr id="4" name="Rectangle 3"/>
          <p:cNvSpPr/>
          <p:nvPr/>
        </p:nvSpPr>
        <p:spPr>
          <a:xfrm>
            <a:off x="519193" y="6460123"/>
            <a:ext cx="5199681" cy="338554"/>
          </a:xfrm>
          <a:prstGeom prst="rect">
            <a:avLst/>
          </a:prstGeom>
        </p:spPr>
        <p:txBody>
          <a:bodyPr wrap="square">
            <a:spAutoFit/>
          </a:bodyPr>
          <a:lstStyle/>
          <a:p>
            <a:r>
              <a:rPr lang="en-US" dirty="0" smtClean="0">
                <a:solidFill>
                  <a:srgbClr val="FF0000"/>
                </a:solidFill>
              </a:rPr>
              <a:t>Ideal based on measured power using Shunt Current Measurement and Cycler Voltage Measurement</a:t>
            </a:r>
            <a:endParaRPr lang="en-US" dirty="0">
              <a:solidFill>
                <a:srgbClr val="FF0000"/>
              </a:solidFill>
            </a:endParaRPr>
          </a:p>
          <a:p>
            <a:r>
              <a:rPr lang="en-US" dirty="0" smtClean="0">
                <a:solidFill>
                  <a:srgbClr val="FF0000"/>
                </a:solidFill>
              </a:rPr>
              <a:t>*Capacity </a:t>
            </a:r>
            <a:r>
              <a:rPr lang="en-US" dirty="0">
                <a:solidFill>
                  <a:srgbClr val="FF0000"/>
                </a:solidFill>
              </a:rPr>
              <a:t>used was 5.119 </a:t>
            </a:r>
            <a:r>
              <a:rPr lang="en-US" dirty="0" err="1" smtClean="0">
                <a:solidFill>
                  <a:srgbClr val="FF0000"/>
                </a:solidFill>
              </a:rPr>
              <a:t>Ahr</a:t>
            </a:r>
            <a:endParaRPr lang="en-US" dirty="0">
              <a:solidFill>
                <a:srgbClr val="FF0000"/>
              </a:solidFill>
            </a:endParaRPr>
          </a:p>
        </p:txBody>
      </p:sp>
    </p:spTree>
    <p:extLst>
      <p:ext uri="{BB962C8B-B14F-4D97-AF65-F5344CB8AC3E}">
        <p14:creationId xmlns:p14="http://schemas.microsoft.com/office/powerpoint/2010/main" val="407081611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normAutofit/>
          </a:bodyPr>
          <a:lstStyle/>
          <a:p>
            <a:r>
              <a:rPr lang="en-US" sz="1600" dirty="0" smtClean="0"/>
              <a:t>US06 25C SOC Deviation</a:t>
            </a:r>
            <a:endParaRPr lang="en-US" sz="1600" dirty="0"/>
          </a:p>
        </p:txBody>
      </p:sp>
      <p:sp>
        <p:nvSpPr>
          <p:cNvPr id="4" name="TextBox 3"/>
          <p:cNvSpPr txBox="1"/>
          <p:nvPr/>
        </p:nvSpPr>
        <p:spPr>
          <a:xfrm>
            <a:off x="1371600" y="920477"/>
            <a:ext cx="3124200" cy="276999"/>
          </a:xfrm>
          <a:prstGeom prst="rect">
            <a:avLst/>
          </a:prstGeom>
          <a:noFill/>
        </p:spPr>
        <p:txBody>
          <a:bodyPr wrap="square" rtlCol="0">
            <a:spAutoFit/>
          </a:bodyPr>
          <a:lstStyle/>
          <a:p>
            <a:r>
              <a:rPr lang="en-US" sz="1200" dirty="0" smtClean="0"/>
              <a:t>SOC </a:t>
            </a:r>
            <a:r>
              <a:rPr lang="en-US" sz="1200" dirty="0" err="1" smtClean="0"/>
              <a:t>Ahr</a:t>
            </a:r>
            <a:r>
              <a:rPr lang="en-US" sz="1200" dirty="0" smtClean="0"/>
              <a:t> Deviation from shunt</a:t>
            </a:r>
            <a:endParaRPr lang="en-US" sz="1200" dirty="0"/>
          </a:p>
        </p:txBody>
      </p:sp>
      <p:sp>
        <p:nvSpPr>
          <p:cNvPr id="7" name="TextBox 6"/>
          <p:cNvSpPr txBox="1"/>
          <p:nvPr/>
        </p:nvSpPr>
        <p:spPr>
          <a:xfrm>
            <a:off x="5791200" y="914400"/>
            <a:ext cx="3124200" cy="276999"/>
          </a:xfrm>
          <a:prstGeom prst="rect">
            <a:avLst/>
          </a:prstGeom>
          <a:noFill/>
        </p:spPr>
        <p:txBody>
          <a:bodyPr wrap="square" rtlCol="0">
            <a:spAutoFit/>
          </a:bodyPr>
          <a:lstStyle/>
          <a:p>
            <a:r>
              <a:rPr lang="en-US" sz="1200" dirty="0" smtClean="0"/>
              <a:t>SOC V Deviation from shunt</a:t>
            </a:r>
            <a:endParaRPr lang="en-US" sz="1200" dirty="0"/>
          </a:p>
        </p:txBody>
      </p:sp>
      <p:sp>
        <p:nvSpPr>
          <p:cNvPr id="9" name="TextBox 8"/>
          <p:cNvSpPr txBox="1"/>
          <p:nvPr/>
        </p:nvSpPr>
        <p:spPr>
          <a:xfrm>
            <a:off x="1295400" y="3886200"/>
            <a:ext cx="3124200" cy="276999"/>
          </a:xfrm>
          <a:prstGeom prst="rect">
            <a:avLst/>
          </a:prstGeom>
          <a:noFill/>
        </p:spPr>
        <p:txBody>
          <a:bodyPr wrap="square" rtlCol="0">
            <a:spAutoFit/>
          </a:bodyPr>
          <a:lstStyle/>
          <a:p>
            <a:r>
              <a:rPr lang="en-US" sz="1200" dirty="0" smtClean="0"/>
              <a:t>SOC  Deviation from shunt</a:t>
            </a:r>
            <a:endParaRPr lang="en-US" sz="1200" dirty="0"/>
          </a:p>
        </p:txBody>
      </p:sp>
      <p:pic>
        <p:nvPicPr>
          <p:cNvPr id="717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8882" t="6084" r="7833" b="5162"/>
          <a:stretch/>
        </p:blipFill>
        <p:spPr bwMode="auto">
          <a:xfrm>
            <a:off x="63120" y="1231711"/>
            <a:ext cx="4508880" cy="26544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1"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9302" t="6309" r="8252" b="5353"/>
          <a:stretch/>
        </p:blipFill>
        <p:spPr bwMode="auto">
          <a:xfrm>
            <a:off x="4522528" y="1231711"/>
            <a:ext cx="4522462" cy="2667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2" name="Picture 4"/>
          <p:cNvPicPr>
            <a:picLocks noChangeAspect="1" noChangeArrowheads="1"/>
          </p:cNvPicPr>
          <p:nvPr/>
        </p:nvPicPr>
        <p:blipFill rotWithShape="1">
          <a:blip r:embed="rId4">
            <a:extLst>
              <a:ext uri="{28A0092B-C50C-407E-A947-70E740481C1C}">
                <a14:useLocalDpi xmlns:a14="http://schemas.microsoft.com/office/drawing/2010/main" val="0"/>
              </a:ext>
            </a:extLst>
          </a:blip>
          <a:srcRect l="9406" t="6309" r="8043" b="6537"/>
          <a:stretch/>
        </p:blipFill>
        <p:spPr bwMode="auto">
          <a:xfrm>
            <a:off x="0" y="4114800"/>
            <a:ext cx="4572000" cy="26815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96100637"/>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US06 25C SOC Ideal Function</a:t>
            </a:r>
            <a:endParaRPr lang="en-US"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3129139831"/>
              </p:ext>
            </p:extLst>
          </p:nvPr>
        </p:nvGraphicFramePr>
        <p:xfrm>
          <a:off x="304800" y="1447800"/>
          <a:ext cx="8534400" cy="51054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64034693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normAutofit/>
          </a:bodyPr>
          <a:lstStyle/>
          <a:p>
            <a:r>
              <a:rPr lang="en-US" sz="1600" dirty="0" smtClean="0"/>
              <a:t>US06 25C Percent Deviation in Charge Power Prediction </a:t>
            </a:r>
            <a:endParaRPr lang="en-US" sz="1600" dirty="0"/>
          </a:p>
        </p:txBody>
      </p:sp>
      <p:pic>
        <p:nvPicPr>
          <p:cNvPr id="819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9302" t="2993" r="8042" b="4642"/>
          <a:stretch/>
        </p:blipFill>
        <p:spPr bwMode="auto">
          <a:xfrm>
            <a:off x="-39855" y="983732"/>
            <a:ext cx="4483587" cy="26317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5"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10141" t="2994" r="8147" b="8195"/>
          <a:stretch/>
        </p:blipFill>
        <p:spPr bwMode="auto">
          <a:xfrm>
            <a:off x="4435473" y="983733"/>
            <a:ext cx="4438485" cy="25214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6" name="Picture 4"/>
          <p:cNvPicPr>
            <a:picLocks noChangeAspect="1" noChangeArrowheads="1"/>
          </p:cNvPicPr>
          <p:nvPr/>
        </p:nvPicPr>
        <p:blipFill rotWithShape="1">
          <a:blip r:embed="rId4">
            <a:extLst>
              <a:ext uri="{28A0092B-C50C-407E-A947-70E740481C1C}">
                <a14:useLocalDpi xmlns:a14="http://schemas.microsoft.com/office/drawing/2010/main" val="0"/>
              </a:ext>
            </a:extLst>
          </a:blip>
          <a:srcRect l="9407" t="2993" r="7833" b="4168"/>
          <a:stretch/>
        </p:blipFill>
        <p:spPr bwMode="auto">
          <a:xfrm>
            <a:off x="10236" y="3886200"/>
            <a:ext cx="4433496" cy="27905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38078291"/>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US06 25C </a:t>
            </a:r>
            <a:r>
              <a:rPr lang="en-US" dirty="0" err="1" smtClean="0"/>
              <a:t>Chrg</a:t>
            </a:r>
            <a:r>
              <a:rPr lang="en-US" dirty="0" smtClean="0"/>
              <a:t> Power Ideal Function</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660785072"/>
              </p:ext>
            </p:extLst>
          </p:nvPr>
        </p:nvGraphicFramePr>
        <p:xfrm>
          <a:off x="457200" y="1600200"/>
          <a:ext cx="8382000" cy="5029200"/>
        </p:xfrm>
        <a:graphic>
          <a:graphicData uri="http://schemas.openxmlformats.org/drawingml/2006/chart">
            <c:chart xmlns:c="http://schemas.openxmlformats.org/drawingml/2006/chart" xmlns:r="http://schemas.openxmlformats.org/officeDocument/2006/relationships" r:id="rId2"/>
          </a:graphicData>
        </a:graphic>
      </p:graphicFrame>
      <p:sp>
        <p:nvSpPr>
          <p:cNvPr id="5" name="Rectangle 4"/>
          <p:cNvSpPr/>
          <p:nvPr/>
        </p:nvSpPr>
        <p:spPr>
          <a:xfrm>
            <a:off x="519193" y="6460123"/>
            <a:ext cx="5199681" cy="338554"/>
          </a:xfrm>
          <a:prstGeom prst="rect">
            <a:avLst/>
          </a:prstGeom>
        </p:spPr>
        <p:txBody>
          <a:bodyPr wrap="square">
            <a:spAutoFit/>
          </a:bodyPr>
          <a:lstStyle/>
          <a:p>
            <a:r>
              <a:rPr lang="en-US" dirty="0" smtClean="0">
                <a:solidFill>
                  <a:srgbClr val="FF0000"/>
                </a:solidFill>
              </a:rPr>
              <a:t>Ideal based on measured power using Shunt Current Measurement and Cycler Voltage Measurement</a:t>
            </a:r>
            <a:endParaRPr lang="en-US" dirty="0">
              <a:solidFill>
                <a:srgbClr val="FF0000"/>
              </a:solidFill>
            </a:endParaRPr>
          </a:p>
          <a:p>
            <a:r>
              <a:rPr lang="en-US" dirty="0" smtClean="0">
                <a:solidFill>
                  <a:srgbClr val="FF0000"/>
                </a:solidFill>
              </a:rPr>
              <a:t>*Capacity </a:t>
            </a:r>
            <a:r>
              <a:rPr lang="en-US" dirty="0">
                <a:solidFill>
                  <a:srgbClr val="FF0000"/>
                </a:solidFill>
              </a:rPr>
              <a:t>used was 5.119 </a:t>
            </a:r>
            <a:r>
              <a:rPr lang="en-US" dirty="0" err="1" smtClean="0">
                <a:solidFill>
                  <a:srgbClr val="FF0000"/>
                </a:solidFill>
              </a:rPr>
              <a:t>Ahr</a:t>
            </a:r>
            <a:endParaRPr lang="en-US" dirty="0">
              <a:solidFill>
                <a:srgbClr val="FF0000"/>
              </a:solidFill>
            </a:endParaRPr>
          </a:p>
        </p:txBody>
      </p:sp>
    </p:spTree>
    <p:extLst>
      <p:ext uri="{BB962C8B-B14F-4D97-AF65-F5344CB8AC3E}">
        <p14:creationId xmlns:p14="http://schemas.microsoft.com/office/powerpoint/2010/main" val="48708538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normAutofit/>
          </a:bodyPr>
          <a:lstStyle/>
          <a:p>
            <a:r>
              <a:rPr lang="en-US" sz="1600" dirty="0" smtClean="0"/>
              <a:t>US06 25C Percent Deviation in Discharge Power Prediction</a:t>
            </a:r>
            <a:endParaRPr lang="en-US" sz="1600" dirty="0"/>
          </a:p>
        </p:txBody>
      </p:sp>
      <p:pic>
        <p:nvPicPr>
          <p:cNvPr id="921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0036" t="2283" r="8042" b="5116"/>
          <a:stretch/>
        </p:blipFill>
        <p:spPr bwMode="auto">
          <a:xfrm>
            <a:off x="76200" y="990600"/>
            <a:ext cx="4366802" cy="26067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19"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9616" t="2993" r="7414" b="5116"/>
          <a:stretch/>
        </p:blipFill>
        <p:spPr bwMode="auto">
          <a:xfrm>
            <a:off x="4498075" y="1030381"/>
            <a:ext cx="4416243" cy="25669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20" name="Picture 4"/>
          <p:cNvPicPr>
            <a:picLocks noChangeAspect="1" noChangeArrowheads="1"/>
          </p:cNvPicPr>
          <p:nvPr/>
        </p:nvPicPr>
        <p:blipFill rotWithShape="1">
          <a:blip r:embed="rId4">
            <a:extLst>
              <a:ext uri="{28A0092B-C50C-407E-A947-70E740481C1C}">
                <a14:useLocalDpi xmlns:a14="http://schemas.microsoft.com/office/drawing/2010/main" val="0"/>
              </a:ext>
            </a:extLst>
          </a:blip>
          <a:srcRect l="10036" t="3467" r="8252" b="5116"/>
          <a:stretch/>
        </p:blipFill>
        <p:spPr bwMode="auto">
          <a:xfrm>
            <a:off x="0" y="3810000"/>
            <a:ext cx="4443002" cy="2667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20905403"/>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US06 25C </a:t>
            </a:r>
            <a:r>
              <a:rPr lang="en-US" dirty="0" err="1" smtClean="0"/>
              <a:t>Dschrg</a:t>
            </a:r>
            <a:r>
              <a:rPr lang="en-US" dirty="0" smtClean="0"/>
              <a:t> Power Ideal Function</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364263376"/>
              </p:ext>
            </p:extLst>
          </p:nvPr>
        </p:nvGraphicFramePr>
        <p:xfrm>
          <a:off x="457200" y="1600200"/>
          <a:ext cx="8458200" cy="5029200"/>
        </p:xfrm>
        <a:graphic>
          <a:graphicData uri="http://schemas.openxmlformats.org/drawingml/2006/chart">
            <c:chart xmlns:c="http://schemas.openxmlformats.org/drawingml/2006/chart" xmlns:r="http://schemas.openxmlformats.org/officeDocument/2006/relationships" r:id="rId2"/>
          </a:graphicData>
        </a:graphic>
      </p:graphicFrame>
      <p:sp>
        <p:nvSpPr>
          <p:cNvPr id="5" name="Rectangle 4"/>
          <p:cNvSpPr/>
          <p:nvPr/>
        </p:nvSpPr>
        <p:spPr>
          <a:xfrm>
            <a:off x="519193" y="6460123"/>
            <a:ext cx="5199681" cy="338554"/>
          </a:xfrm>
          <a:prstGeom prst="rect">
            <a:avLst/>
          </a:prstGeom>
        </p:spPr>
        <p:txBody>
          <a:bodyPr wrap="square">
            <a:spAutoFit/>
          </a:bodyPr>
          <a:lstStyle/>
          <a:p>
            <a:r>
              <a:rPr lang="en-US" dirty="0" smtClean="0">
                <a:solidFill>
                  <a:srgbClr val="FF0000"/>
                </a:solidFill>
              </a:rPr>
              <a:t>Ideal based on measured power using Shunt Current Measurement and Cycler Voltage Measurement</a:t>
            </a:r>
            <a:endParaRPr lang="en-US" dirty="0">
              <a:solidFill>
                <a:srgbClr val="FF0000"/>
              </a:solidFill>
            </a:endParaRPr>
          </a:p>
          <a:p>
            <a:r>
              <a:rPr lang="en-US" dirty="0" smtClean="0">
                <a:solidFill>
                  <a:srgbClr val="FF0000"/>
                </a:solidFill>
              </a:rPr>
              <a:t>*Capacity </a:t>
            </a:r>
            <a:r>
              <a:rPr lang="en-US" dirty="0">
                <a:solidFill>
                  <a:srgbClr val="FF0000"/>
                </a:solidFill>
              </a:rPr>
              <a:t>used was 5.119 </a:t>
            </a:r>
            <a:r>
              <a:rPr lang="en-US" dirty="0" err="1" smtClean="0">
                <a:solidFill>
                  <a:srgbClr val="FF0000"/>
                </a:solidFill>
              </a:rPr>
              <a:t>Ahr</a:t>
            </a:r>
            <a:endParaRPr lang="en-US" dirty="0">
              <a:solidFill>
                <a:srgbClr val="FF0000"/>
              </a:solidFill>
            </a:endParaRPr>
          </a:p>
        </p:txBody>
      </p:sp>
    </p:spTree>
    <p:extLst>
      <p:ext uri="{BB962C8B-B14F-4D97-AF65-F5344CB8AC3E}">
        <p14:creationId xmlns:p14="http://schemas.microsoft.com/office/powerpoint/2010/main" val="355805461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normAutofit/>
          </a:bodyPr>
          <a:lstStyle/>
          <a:p>
            <a:r>
              <a:rPr lang="en-US" sz="1600" dirty="0" smtClean="0"/>
              <a:t>US06 40C SOC Deviation</a:t>
            </a:r>
            <a:endParaRPr lang="en-US" sz="1600" dirty="0"/>
          </a:p>
        </p:txBody>
      </p:sp>
      <p:sp>
        <p:nvSpPr>
          <p:cNvPr id="4" name="TextBox 3"/>
          <p:cNvSpPr txBox="1"/>
          <p:nvPr/>
        </p:nvSpPr>
        <p:spPr>
          <a:xfrm>
            <a:off x="1371600" y="920477"/>
            <a:ext cx="3124200" cy="276999"/>
          </a:xfrm>
          <a:prstGeom prst="rect">
            <a:avLst/>
          </a:prstGeom>
          <a:noFill/>
        </p:spPr>
        <p:txBody>
          <a:bodyPr wrap="square" rtlCol="0">
            <a:spAutoFit/>
          </a:bodyPr>
          <a:lstStyle/>
          <a:p>
            <a:r>
              <a:rPr lang="en-US" sz="1200" dirty="0" smtClean="0"/>
              <a:t>SOC </a:t>
            </a:r>
            <a:r>
              <a:rPr lang="en-US" sz="1200" dirty="0" err="1" smtClean="0"/>
              <a:t>Ahr</a:t>
            </a:r>
            <a:r>
              <a:rPr lang="en-US" sz="1200" dirty="0" smtClean="0"/>
              <a:t> Deviation from shunt</a:t>
            </a:r>
            <a:endParaRPr lang="en-US" sz="1200" dirty="0"/>
          </a:p>
        </p:txBody>
      </p:sp>
      <p:sp>
        <p:nvSpPr>
          <p:cNvPr id="7" name="TextBox 6"/>
          <p:cNvSpPr txBox="1"/>
          <p:nvPr/>
        </p:nvSpPr>
        <p:spPr>
          <a:xfrm>
            <a:off x="5791200" y="914400"/>
            <a:ext cx="3124200" cy="276999"/>
          </a:xfrm>
          <a:prstGeom prst="rect">
            <a:avLst/>
          </a:prstGeom>
          <a:noFill/>
        </p:spPr>
        <p:txBody>
          <a:bodyPr wrap="square" rtlCol="0">
            <a:spAutoFit/>
          </a:bodyPr>
          <a:lstStyle/>
          <a:p>
            <a:r>
              <a:rPr lang="en-US" sz="1200" dirty="0" smtClean="0"/>
              <a:t>SOC V Deviation from shunt</a:t>
            </a:r>
            <a:endParaRPr lang="en-US" sz="1200" dirty="0"/>
          </a:p>
        </p:txBody>
      </p:sp>
      <p:sp>
        <p:nvSpPr>
          <p:cNvPr id="9" name="TextBox 8"/>
          <p:cNvSpPr txBox="1"/>
          <p:nvPr/>
        </p:nvSpPr>
        <p:spPr>
          <a:xfrm>
            <a:off x="1295400" y="3886200"/>
            <a:ext cx="3124200" cy="276999"/>
          </a:xfrm>
          <a:prstGeom prst="rect">
            <a:avLst/>
          </a:prstGeom>
          <a:noFill/>
        </p:spPr>
        <p:txBody>
          <a:bodyPr wrap="square" rtlCol="0">
            <a:spAutoFit/>
          </a:bodyPr>
          <a:lstStyle/>
          <a:p>
            <a:r>
              <a:rPr lang="en-US" sz="1200" dirty="0" smtClean="0"/>
              <a:t>SOC  Deviation from shunt</a:t>
            </a:r>
            <a:endParaRPr lang="en-US" sz="1200" dirty="0"/>
          </a:p>
        </p:txBody>
      </p:sp>
      <p:pic>
        <p:nvPicPr>
          <p:cNvPr id="1024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9302" t="6309" r="7414" b="5590"/>
          <a:stretch/>
        </p:blipFill>
        <p:spPr bwMode="auto">
          <a:xfrm>
            <a:off x="55039" y="1231711"/>
            <a:ext cx="4516961" cy="2667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3"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9616" t="6309" r="8251" b="4405"/>
          <a:stretch/>
        </p:blipFill>
        <p:spPr bwMode="auto">
          <a:xfrm>
            <a:off x="4495801" y="1231711"/>
            <a:ext cx="4419599" cy="26544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4" name="Picture 4"/>
          <p:cNvPicPr>
            <a:picLocks noChangeAspect="1" noChangeArrowheads="1"/>
          </p:cNvPicPr>
          <p:nvPr/>
        </p:nvPicPr>
        <p:blipFill rotWithShape="1">
          <a:blip r:embed="rId4">
            <a:extLst>
              <a:ext uri="{28A0092B-C50C-407E-A947-70E740481C1C}">
                <a14:useLocalDpi xmlns:a14="http://schemas.microsoft.com/office/drawing/2010/main" val="0"/>
              </a:ext>
            </a:extLst>
          </a:blip>
          <a:srcRect l="9091" t="4696" r="8253" b="4702"/>
          <a:stretch/>
        </p:blipFill>
        <p:spPr bwMode="auto">
          <a:xfrm>
            <a:off x="-1" y="4120876"/>
            <a:ext cx="4572001" cy="27371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66005008"/>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US06 40C SOC Ideal Function</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649646467"/>
              </p:ext>
            </p:extLst>
          </p:nvPr>
        </p:nvGraphicFramePr>
        <p:xfrm>
          <a:off x="457200" y="1600200"/>
          <a:ext cx="8382000" cy="4953000"/>
        </p:xfrm>
        <a:graphic>
          <a:graphicData uri="http://schemas.openxmlformats.org/drawingml/2006/chart">
            <c:chart xmlns:c="http://schemas.openxmlformats.org/drawingml/2006/chart" xmlns:r="http://schemas.openxmlformats.org/officeDocument/2006/relationships" r:id="rId2"/>
          </a:graphicData>
        </a:graphic>
      </p:graphicFrame>
      <p:sp>
        <p:nvSpPr>
          <p:cNvPr id="6" name="Rectangle 5"/>
          <p:cNvSpPr/>
          <p:nvPr/>
        </p:nvSpPr>
        <p:spPr>
          <a:xfrm>
            <a:off x="519193" y="6460123"/>
            <a:ext cx="5199681" cy="338554"/>
          </a:xfrm>
          <a:prstGeom prst="rect">
            <a:avLst/>
          </a:prstGeom>
        </p:spPr>
        <p:txBody>
          <a:bodyPr wrap="square">
            <a:spAutoFit/>
          </a:bodyPr>
          <a:lstStyle/>
          <a:p>
            <a:r>
              <a:rPr lang="en-US" dirty="0" smtClean="0">
                <a:solidFill>
                  <a:srgbClr val="FF0000"/>
                </a:solidFill>
              </a:rPr>
              <a:t>Ideal based on measured power using Shunt Current Measurement and Cycler Voltage Measurement</a:t>
            </a:r>
            <a:endParaRPr lang="en-US" dirty="0">
              <a:solidFill>
                <a:srgbClr val="FF0000"/>
              </a:solidFill>
            </a:endParaRPr>
          </a:p>
          <a:p>
            <a:r>
              <a:rPr lang="en-US" dirty="0" smtClean="0">
                <a:solidFill>
                  <a:srgbClr val="FF0000"/>
                </a:solidFill>
              </a:rPr>
              <a:t>*Capacity </a:t>
            </a:r>
            <a:r>
              <a:rPr lang="en-US" dirty="0">
                <a:solidFill>
                  <a:srgbClr val="FF0000"/>
                </a:solidFill>
              </a:rPr>
              <a:t>used was 5.119 </a:t>
            </a:r>
            <a:r>
              <a:rPr lang="en-US" dirty="0" err="1" smtClean="0">
                <a:solidFill>
                  <a:srgbClr val="FF0000"/>
                </a:solidFill>
              </a:rPr>
              <a:t>Ahr</a:t>
            </a:r>
            <a:endParaRPr lang="en-US" dirty="0">
              <a:solidFill>
                <a:srgbClr val="FF0000"/>
              </a:solidFill>
            </a:endParaRPr>
          </a:p>
        </p:txBody>
      </p:sp>
    </p:spTree>
    <p:extLst>
      <p:ext uri="{BB962C8B-B14F-4D97-AF65-F5344CB8AC3E}">
        <p14:creationId xmlns:p14="http://schemas.microsoft.com/office/powerpoint/2010/main" val="36904028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294967295"/>
          </p:nvPr>
        </p:nvSpPr>
        <p:spPr>
          <a:xfrm>
            <a:off x="7008813" y="6553200"/>
            <a:ext cx="1905000" cy="304800"/>
          </a:xfrm>
        </p:spPr>
        <p:txBody>
          <a:bodyPr/>
          <a:lstStyle/>
          <a:p>
            <a:pPr>
              <a:defRPr/>
            </a:pPr>
            <a:fld id="{A95CB4DD-8676-4F65-9CBB-7E86C58568A5}" type="slidenum">
              <a:rPr lang="en-US" smtClean="0"/>
              <a:pPr>
                <a:defRPr/>
              </a:pPr>
              <a:t>7</a:t>
            </a:fld>
            <a:endParaRPr lang="en-US"/>
          </a:p>
        </p:txBody>
      </p:sp>
      <p:sp>
        <p:nvSpPr>
          <p:cNvPr id="5" name="AutoShape 123"/>
          <p:cNvSpPr>
            <a:spLocks noChangeArrowheads="1"/>
          </p:cNvSpPr>
          <p:nvPr/>
        </p:nvSpPr>
        <p:spPr bwMode="auto">
          <a:xfrm>
            <a:off x="7280275" y="174008"/>
            <a:ext cx="355600" cy="241300"/>
          </a:xfrm>
          <a:prstGeom prst="flowChartPunchedTape">
            <a:avLst/>
          </a:prstGeom>
          <a:solidFill>
            <a:srgbClr val="00FF00"/>
          </a:solidFill>
          <a:ln w="12700">
            <a:solidFill>
              <a:schemeClr val="tx1"/>
            </a:solidFill>
            <a:miter lim="800000"/>
            <a:headEnd/>
            <a:tailEnd/>
          </a:ln>
        </p:spPr>
        <p:txBody>
          <a:bodyPr wrap="none" anchor="ctr"/>
          <a:lstStyle/>
          <a:p>
            <a:pPr algn="ctr"/>
            <a:r>
              <a:rPr lang="en-US" sz="1000">
                <a:latin typeface="Arial" charset="0"/>
                <a:cs typeface="Arial" charset="0"/>
              </a:rPr>
              <a:t>I</a:t>
            </a:r>
          </a:p>
        </p:txBody>
      </p:sp>
      <p:sp>
        <p:nvSpPr>
          <p:cNvPr id="6" name="AutoShape 124"/>
          <p:cNvSpPr>
            <a:spLocks noChangeArrowheads="1"/>
          </p:cNvSpPr>
          <p:nvPr/>
        </p:nvSpPr>
        <p:spPr bwMode="auto">
          <a:xfrm>
            <a:off x="7623175" y="174008"/>
            <a:ext cx="355600" cy="241300"/>
          </a:xfrm>
          <a:prstGeom prst="flowChartPunchedTape">
            <a:avLst/>
          </a:prstGeom>
          <a:noFill/>
          <a:ln w="12700">
            <a:solidFill>
              <a:schemeClr val="tx1"/>
            </a:solidFill>
            <a:miter lim="800000"/>
            <a:headEnd/>
            <a:tailEnd/>
          </a:ln>
        </p:spPr>
        <p:txBody>
          <a:bodyPr wrap="none" anchor="ctr"/>
          <a:lstStyle/>
          <a:p>
            <a:pPr algn="ctr"/>
            <a:r>
              <a:rPr lang="en-US" sz="1000">
                <a:latin typeface="Arial" charset="0"/>
                <a:cs typeface="Arial" charset="0"/>
              </a:rPr>
              <a:t>D</a:t>
            </a:r>
          </a:p>
        </p:txBody>
      </p:sp>
      <p:sp>
        <p:nvSpPr>
          <p:cNvPr id="7" name="AutoShape 125"/>
          <p:cNvSpPr>
            <a:spLocks noChangeArrowheads="1"/>
          </p:cNvSpPr>
          <p:nvPr/>
        </p:nvSpPr>
        <p:spPr bwMode="auto">
          <a:xfrm>
            <a:off x="7966075" y="174008"/>
            <a:ext cx="355600" cy="241300"/>
          </a:xfrm>
          <a:prstGeom prst="flowChartPunchedTape">
            <a:avLst/>
          </a:prstGeom>
          <a:noFill/>
          <a:ln w="12700">
            <a:solidFill>
              <a:schemeClr val="tx1"/>
            </a:solidFill>
            <a:miter lim="800000"/>
            <a:headEnd/>
            <a:tailEnd/>
          </a:ln>
        </p:spPr>
        <p:txBody>
          <a:bodyPr wrap="none" anchor="ctr"/>
          <a:lstStyle/>
          <a:p>
            <a:pPr algn="ctr"/>
            <a:r>
              <a:rPr lang="en-US" sz="1000">
                <a:latin typeface="Arial" charset="0"/>
                <a:cs typeface="Arial" charset="0"/>
              </a:rPr>
              <a:t>D</a:t>
            </a:r>
          </a:p>
        </p:txBody>
      </p:sp>
      <p:sp>
        <p:nvSpPr>
          <p:cNvPr id="8" name="AutoShape 126"/>
          <p:cNvSpPr>
            <a:spLocks noChangeArrowheads="1"/>
          </p:cNvSpPr>
          <p:nvPr/>
        </p:nvSpPr>
        <p:spPr bwMode="auto">
          <a:xfrm>
            <a:off x="8308975" y="174008"/>
            <a:ext cx="355600" cy="241300"/>
          </a:xfrm>
          <a:prstGeom prst="flowChartPunchedTape">
            <a:avLst/>
          </a:prstGeom>
          <a:noFill/>
          <a:ln w="12700">
            <a:solidFill>
              <a:schemeClr val="tx1"/>
            </a:solidFill>
            <a:miter lim="800000"/>
            <a:headEnd/>
            <a:tailEnd/>
          </a:ln>
        </p:spPr>
        <p:txBody>
          <a:bodyPr wrap="none" anchor="ctr"/>
          <a:lstStyle/>
          <a:p>
            <a:pPr algn="ctr"/>
            <a:r>
              <a:rPr lang="en-US" sz="1000">
                <a:latin typeface="Arial" charset="0"/>
                <a:cs typeface="Arial" charset="0"/>
              </a:rPr>
              <a:t>O</a:t>
            </a:r>
          </a:p>
        </p:txBody>
      </p:sp>
      <p:sp>
        <p:nvSpPr>
          <p:cNvPr id="9" name="AutoShape 127"/>
          <p:cNvSpPr>
            <a:spLocks noChangeArrowheads="1"/>
          </p:cNvSpPr>
          <p:nvPr/>
        </p:nvSpPr>
        <p:spPr bwMode="auto">
          <a:xfrm>
            <a:off x="8651875" y="174008"/>
            <a:ext cx="355600" cy="241300"/>
          </a:xfrm>
          <a:prstGeom prst="flowChartPunchedTape">
            <a:avLst/>
          </a:prstGeom>
          <a:noFill/>
          <a:ln w="12700">
            <a:solidFill>
              <a:schemeClr val="tx1"/>
            </a:solidFill>
            <a:miter lim="800000"/>
            <a:headEnd/>
            <a:tailEnd/>
          </a:ln>
        </p:spPr>
        <p:txBody>
          <a:bodyPr wrap="none" anchor="ctr"/>
          <a:lstStyle/>
          <a:p>
            <a:pPr algn="ctr"/>
            <a:r>
              <a:rPr lang="en-US" sz="1000">
                <a:latin typeface="Arial" charset="0"/>
                <a:cs typeface="Arial" charset="0"/>
              </a:rPr>
              <a:t>V</a:t>
            </a:r>
          </a:p>
        </p:txBody>
      </p:sp>
      <p:sp>
        <p:nvSpPr>
          <p:cNvPr id="10" name="Rectangle 79"/>
          <p:cNvSpPr>
            <a:spLocks noChangeArrowheads="1"/>
          </p:cNvSpPr>
          <p:nvPr/>
        </p:nvSpPr>
        <p:spPr bwMode="auto">
          <a:xfrm>
            <a:off x="928048" y="241923"/>
            <a:ext cx="6994406" cy="544513"/>
          </a:xfrm>
          <a:prstGeom prst="rect">
            <a:avLst/>
          </a:prstGeom>
          <a:noFill/>
          <a:ln w="12700">
            <a:noFill/>
            <a:miter lim="800000"/>
            <a:headEnd/>
            <a:tailEnd/>
          </a:ln>
        </p:spPr>
        <p:txBody>
          <a:bodyPr wrap="none" anchor="ctr"/>
          <a:lstStyle/>
          <a:p>
            <a:pPr algn="ctr"/>
            <a:r>
              <a:rPr lang="en-US" sz="2800" b="1" dirty="0" smtClean="0">
                <a:solidFill>
                  <a:schemeClr val="tx2"/>
                </a:solidFill>
                <a:latin typeface="Arial" charset="0"/>
              </a:rPr>
              <a:t>Data Support for Identified Opportunity</a:t>
            </a:r>
            <a:endParaRPr lang="en-US" sz="2800" b="1" dirty="0">
              <a:solidFill>
                <a:schemeClr val="tx2"/>
              </a:solidFill>
              <a:latin typeface="Arial" charset="0"/>
            </a:endParaRPr>
          </a:p>
        </p:txBody>
      </p:sp>
      <p:sp>
        <p:nvSpPr>
          <p:cNvPr id="2" name="Date Placeholder 1"/>
          <p:cNvSpPr>
            <a:spLocks noGrp="1"/>
          </p:cNvSpPr>
          <p:nvPr>
            <p:ph type="dt" sz="half" idx="4294967295"/>
          </p:nvPr>
        </p:nvSpPr>
        <p:spPr>
          <a:xfrm>
            <a:off x="253778" y="6488621"/>
            <a:ext cx="2475774" cy="269791"/>
          </a:xfrm>
          <a:prstGeom prst="rect">
            <a:avLst/>
          </a:prstGeom>
        </p:spPr>
        <p:txBody>
          <a:bodyPr/>
          <a:lstStyle/>
          <a:p>
            <a:r>
              <a:rPr lang="en-US" dirty="0" smtClean="0"/>
              <a:t>Form Revised 5/30/12</a:t>
            </a:r>
            <a:endParaRPr lang="en-US" dirty="0"/>
          </a:p>
        </p:txBody>
      </p:sp>
      <p:sp>
        <p:nvSpPr>
          <p:cNvPr id="3" name="Footer Placeholder 2"/>
          <p:cNvSpPr>
            <a:spLocks noGrp="1"/>
          </p:cNvSpPr>
          <p:nvPr>
            <p:ph type="ftr" sz="quarter" idx="4294967295"/>
          </p:nvPr>
        </p:nvSpPr>
        <p:spPr>
          <a:xfrm>
            <a:off x="3314700" y="6488621"/>
            <a:ext cx="2514600" cy="304800"/>
          </a:xfrm>
          <a:prstGeom prst="rect">
            <a:avLst/>
          </a:prstGeom>
        </p:spPr>
        <p:txBody>
          <a:bodyPr/>
          <a:lstStyle/>
          <a:p>
            <a:r>
              <a:rPr lang="en-US" smtClean="0"/>
              <a:t>2012 Copyright General Motors - GM Information</a:t>
            </a:r>
            <a:endParaRPr lang="en-US" dirty="0"/>
          </a:p>
        </p:txBody>
      </p:sp>
      <p:sp>
        <p:nvSpPr>
          <p:cNvPr id="13" name="TextBox 12"/>
          <p:cNvSpPr txBox="1"/>
          <p:nvPr/>
        </p:nvSpPr>
        <p:spPr>
          <a:xfrm>
            <a:off x="545409" y="1391759"/>
            <a:ext cx="8119166" cy="3785652"/>
          </a:xfrm>
          <a:prstGeom prst="rect">
            <a:avLst/>
          </a:prstGeom>
          <a:noFill/>
        </p:spPr>
        <p:txBody>
          <a:bodyPr wrap="square" rtlCol="0">
            <a:spAutoFit/>
          </a:bodyPr>
          <a:lstStyle/>
          <a:p>
            <a:pPr marL="228600" indent="-228600">
              <a:buAutoNum type="arabicParenR"/>
            </a:pPr>
            <a:r>
              <a:rPr lang="en-US" sz="1600" dirty="0" smtClean="0"/>
              <a:t>Reduce Validation Costs – Common Part across multiple programs (Hannah) (include estimated cost savings)</a:t>
            </a:r>
          </a:p>
          <a:p>
            <a:pPr lvl="1"/>
            <a:endParaRPr lang="en-US" sz="1600" dirty="0"/>
          </a:p>
          <a:p>
            <a:pPr lvl="1"/>
            <a:r>
              <a:rPr lang="en-US" sz="1600" dirty="0" smtClean="0">
                <a:solidFill>
                  <a:srgbClr val="0070C0"/>
                </a:solidFill>
              </a:rPr>
              <a:t>Currently paying ~ $40K for Current Sensor  Validation,  so if a new sensor were developed for a different programs this would be the cost to validate the sensor.</a:t>
            </a:r>
          </a:p>
          <a:p>
            <a:pPr lvl="1"/>
            <a:endParaRPr lang="en-US" sz="1600" dirty="0" smtClean="0"/>
          </a:p>
          <a:p>
            <a:pPr marL="228600" indent="-228600">
              <a:buAutoNum type="arabicParenR"/>
            </a:pPr>
            <a:r>
              <a:rPr lang="en-US" sz="1600" dirty="0" smtClean="0"/>
              <a:t>Reduce Enterprise Costs – Common Part (include estimated cost savings)</a:t>
            </a:r>
          </a:p>
          <a:p>
            <a:endParaRPr lang="en-US" sz="1600" dirty="0" smtClean="0"/>
          </a:p>
          <a:p>
            <a:r>
              <a:rPr lang="en-US" sz="1600" dirty="0" smtClean="0"/>
              <a:t>            </a:t>
            </a:r>
            <a:r>
              <a:rPr lang="en-US" sz="1600" dirty="0" smtClean="0">
                <a:solidFill>
                  <a:srgbClr val="0070C0"/>
                </a:solidFill>
              </a:rPr>
              <a:t>Piece Cost savings due to volume discount for reusing sensor across multiple programs:</a:t>
            </a:r>
          </a:p>
          <a:p>
            <a:r>
              <a:rPr lang="en-US" sz="1600" dirty="0" smtClean="0">
                <a:solidFill>
                  <a:srgbClr val="0070C0"/>
                </a:solidFill>
              </a:rPr>
              <a:t> 	$0.10 savings per vehicle = $41.5 K</a:t>
            </a:r>
          </a:p>
          <a:p>
            <a:r>
              <a:rPr lang="en-US" sz="1600" dirty="0"/>
              <a:t>		</a:t>
            </a:r>
            <a:endParaRPr lang="en-US" sz="1600" dirty="0" smtClean="0"/>
          </a:p>
          <a:p>
            <a:r>
              <a:rPr lang="en-US" sz="1600" dirty="0" smtClean="0"/>
              <a:t>3) Current Sensor Core has wider range than needed </a:t>
            </a:r>
          </a:p>
          <a:p>
            <a:endParaRPr lang="en-US" sz="1600" dirty="0" smtClean="0"/>
          </a:p>
          <a:p>
            <a:r>
              <a:rPr lang="en-US" sz="1600" dirty="0" smtClean="0"/>
              <a:t>4) Improve Battery Performance-&gt; Improve Fuel Economy</a:t>
            </a:r>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63470"/>
            <a:ext cx="8229600" cy="955729"/>
          </a:xfrm>
        </p:spPr>
        <p:txBody>
          <a:bodyPr>
            <a:normAutofit/>
          </a:bodyPr>
          <a:lstStyle/>
          <a:p>
            <a:r>
              <a:rPr lang="en-US" sz="1600" dirty="0" smtClean="0"/>
              <a:t>US06 40C Percent Deviation in Charge Power Prediction </a:t>
            </a:r>
            <a:endParaRPr lang="en-US" sz="1600" dirty="0"/>
          </a:p>
        </p:txBody>
      </p:sp>
      <p:pic>
        <p:nvPicPr>
          <p:cNvPr id="1126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0036" t="3230" r="8148" b="5116"/>
          <a:stretch/>
        </p:blipFill>
        <p:spPr bwMode="auto">
          <a:xfrm>
            <a:off x="134203" y="983733"/>
            <a:ext cx="4309529" cy="25976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67"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9302" t="3230" r="8252" b="4641"/>
          <a:stretch/>
        </p:blipFill>
        <p:spPr bwMode="auto">
          <a:xfrm>
            <a:off x="4443732" y="983733"/>
            <a:ext cx="4508206" cy="25976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68" name="Picture 4"/>
          <p:cNvPicPr>
            <a:picLocks noChangeAspect="1" noChangeArrowheads="1"/>
          </p:cNvPicPr>
          <p:nvPr/>
        </p:nvPicPr>
        <p:blipFill rotWithShape="1">
          <a:blip r:embed="rId4">
            <a:extLst>
              <a:ext uri="{28A0092B-C50C-407E-A947-70E740481C1C}">
                <a14:useLocalDpi xmlns:a14="http://schemas.microsoft.com/office/drawing/2010/main" val="0"/>
              </a:ext>
            </a:extLst>
          </a:blip>
          <a:srcRect l="9511" t="2756" r="8358" b="5827"/>
          <a:stretch/>
        </p:blipFill>
        <p:spPr bwMode="auto">
          <a:xfrm>
            <a:off x="44923" y="3733801"/>
            <a:ext cx="4398809" cy="2895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78947006"/>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t>US06 40C </a:t>
            </a:r>
            <a:r>
              <a:rPr lang="en-US" sz="3200" dirty="0" err="1" smtClean="0"/>
              <a:t>Chrg</a:t>
            </a:r>
            <a:r>
              <a:rPr lang="en-US" sz="3200" dirty="0" smtClean="0"/>
              <a:t> Power Ideal Function</a:t>
            </a:r>
            <a:endParaRPr lang="en-US" sz="3200"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876887139"/>
              </p:ext>
            </p:extLst>
          </p:nvPr>
        </p:nvGraphicFramePr>
        <p:xfrm>
          <a:off x="457200" y="1600200"/>
          <a:ext cx="8382000" cy="5029200"/>
        </p:xfrm>
        <a:graphic>
          <a:graphicData uri="http://schemas.openxmlformats.org/drawingml/2006/chart">
            <c:chart xmlns:c="http://schemas.openxmlformats.org/drawingml/2006/chart" xmlns:r="http://schemas.openxmlformats.org/officeDocument/2006/relationships" r:id="rId2"/>
          </a:graphicData>
        </a:graphic>
      </p:graphicFrame>
      <p:sp>
        <p:nvSpPr>
          <p:cNvPr id="6" name="Rectangle 5"/>
          <p:cNvSpPr/>
          <p:nvPr/>
        </p:nvSpPr>
        <p:spPr>
          <a:xfrm>
            <a:off x="519193" y="6460123"/>
            <a:ext cx="5199681" cy="338554"/>
          </a:xfrm>
          <a:prstGeom prst="rect">
            <a:avLst/>
          </a:prstGeom>
        </p:spPr>
        <p:txBody>
          <a:bodyPr wrap="square">
            <a:spAutoFit/>
          </a:bodyPr>
          <a:lstStyle/>
          <a:p>
            <a:r>
              <a:rPr lang="en-US" dirty="0" smtClean="0">
                <a:solidFill>
                  <a:srgbClr val="FF0000"/>
                </a:solidFill>
              </a:rPr>
              <a:t>Ideal based on measured power using Shunt Current Measurement and Cycler Voltage Measurement</a:t>
            </a:r>
            <a:endParaRPr lang="en-US" dirty="0">
              <a:solidFill>
                <a:srgbClr val="FF0000"/>
              </a:solidFill>
            </a:endParaRPr>
          </a:p>
          <a:p>
            <a:r>
              <a:rPr lang="en-US" dirty="0" smtClean="0">
                <a:solidFill>
                  <a:srgbClr val="FF0000"/>
                </a:solidFill>
              </a:rPr>
              <a:t>*Capacity </a:t>
            </a:r>
            <a:r>
              <a:rPr lang="en-US" dirty="0">
                <a:solidFill>
                  <a:srgbClr val="FF0000"/>
                </a:solidFill>
              </a:rPr>
              <a:t>used was 5.119 </a:t>
            </a:r>
            <a:r>
              <a:rPr lang="en-US" dirty="0" err="1" smtClean="0">
                <a:solidFill>
                  <a:srgbClr val="FF0000"/>
                </a:solidFill>
              </a:rPr>
              <a:t>Ahr</a:t>
            </a:r>
            <a:endParaRPr lang="en-US" dirty="0">
              <a:solidFill>
                <a:srgbClr val="FF0000"/>
              </a:solidFill>
            </a:endParaRPr>
          </a:p>
        </p:txBody>
      </p:sp>
    </p:spTree>
    <p:extLst>
      <p:ext uri="{BB962C8B-B14F-4D97-AF65-F5344CB8AC3E}">
        <p14:creationId xmlns:p14="http://schemas.microsoft.com/office/powerpoint/2010/main" val="121516474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33214"/>
            <a:ext cx="8229600" cy="885986"/>
          </a:xfrm>
        </p:spPr>
        <p:txBody>
          <a:bodyPr>
            <a:normAutofit/>
          </a:bodyPr>
          <a:lstStyle/>
          <a:p>
            <a:r>
              <a:rPr lang="en-US" sz="1600" dirty="0" smtClean="0"/>
              <a:t>US06 40C Percent Deviation in Discharge Power Prediction</a:t>
            </a:r>
            <a:endParaRPr lang="en-US" sz="1600" dirty="0"/>
          </a:p>
        </p:txBody>
      </p:sp>
      <p:pic>
        <p:nvPicPr>
          <p:cNvPr id="1229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9826" t="2993" r="7414" b="5116"/>
          <a:stretch/>
        </p:blipFill>
        <p:spPr bwMode="auto">
          <a:xfrm>
            <a:off x="139358" y="990600"/>
            <a:ext cx="4432642" cy="27796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291"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10350" t="2756" r="7938" b="4642"/>
          <a:stretch/>
        </p:blipFill>
        <p:spPr bwMode="auto">
          <a:xfrm>
            <a:off x="4519202" y="990600"/>
            <a:ext cx="4548598" cy="27796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292" name="Picture 4"/>
          <p:cNvPicPr>
            <a:picLocks noChangeAspect="1" noChangeArrowheads="1"/>
          </p:cNvPicPr>
          <p:nvPr/>
        </p:nvPicPr>
        <p:blipFill rotWithShape="1">
          <a:blip r:embed="rId4">
            <a:extLst>
              <a:ext uri="{28A0092B-C50C-407E-A947-70E740481C1C}">
                <a14:useLocalDpi xmlns:a14="http://schemas.microsoft.com/office/drawing/2010/main" val="0"/>
              </a:ext>
            </a:extLst>
          </a:blip>
          <a:srcRect l="9721" t="3466" r="8148" b="4880"/>
          <a:stretch/>
        </p:blipFill>
        <p:spPr bwMode="auto">
          <a:xfrm>
            <a:off x="131397" y="3810000"/>
            <a:ext cx="4458493" cy="28603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31110639"/>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t>US06 40C </a:t>
            </a:r>
            <a:r>
              <a:rPr lang="en-US" sz="3200" dirty="0" err="1" smtClean="0"/>
              <a:t>Dschrg</a:t>
            </a:r>
            <a:r>
              <a:rPr lang="en-US" sz="3200" dirty="0" smtClean="0"/>
              <a:t> Power Ideal Function</a:t>
            </a:r>
            <a:endParaRPr lang="en-US" sz="3200"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150987205"/>
              </p:ext>
            </p:extLst>
          </p:nvPr>
        </p:nvGraphicFramePr>
        <p:xfrm>
          <a:off x="457200" y="1600200"/>
          <a:ext cx="8382000" cy="4953000"/>
        </p:xfrm>
        <a:graphic>
          <a:graphicData uri="http://schemas.openxmlformats.org/drawingml/2006/chart">
            <c:chart xmlns:c="http://schemas.openxmlformats.org/drawingml/2006/chart" xmlns:r="http://schemas.openxmlformats.org/officeDocument/2006/relationships" r:id="rId2"/>
          </a:graphicData>
        </a:graphic>
      </p:graphicFrame>
      <p:sp>
        <p:nvSpPr>
          <p:cNvPr id="5" name="Rectangle 4"/>
          <p:cNvSpPr/>
          <p:nvPr/>
        </p:nvSpPr>
        <p:spPr>
          <a:xfrm>
            <a:off x="519193" y="6460123"/>
            <a:ext cx="5199681" cy="338554"/>
          </a:xfrm>
          <a:prstGeom prst="rect">
            <a:avLst/>
          </a:prstGeom>
        </p:spPr>
        <p:txBody>
          <a:bodyPr wrap="square">
            <a:spAutoFit/>
          </a:bodyPr>
          <a:lstStyle/>
          <a:p>
            <a:r>
              <a:rPr lang="en-US" dirty="0" smtClean="0">
                <a:solidFill>
                  <a:srgbClr val="FF0000"/>
                </a:solidFill>
              </a:rPr>
              <a:t>Ideal based on measured power using Shunt Current Measurement and Cycler Voltage Measurement</a:t>
            </a:r>
            <a:endParaRPr lang="en-US" dirty="0">
              <a:solidFill>
                <a:srgbClr val="FF0000"/>
              </a:solidFill>
            </a:endParaRPr>
          </a:p>
          <a:p>
            <a:r>
              <a:rPr lang="en-US" dirty="0" smtClean="0">
                <a:solidFill>
                  <a:srgbClr val="FF0000"/>
                </a:solidFill>
              </a:rPr>
              <a:t>*Capacity </a:t>
            </a:r>
            <a:r>
              <a:rPr lang="en-US" dirty="0">
                <a:solidFill>
                  <a:srgbClr val="FF0000"/>
                </a:solidFill>
              </a:rPr>
              <a:t>used was 5.119 </a:t>
            </a:r>
            <a:r>
              <a:rPr lang="en-US" dirty="0" err="1" smtClean="0">
                <a:solidFill>
                  <a:srgbClr val="FF0000"/>
                </a:solidFill>
              </a:rPr>
              <a:t>Ahr</a:t>
            </a:r>
            <a:endParaRPr lang="en-US" dirty="0">
              <a:solidFill>
                <a:srgbClr val="FF0000"/>
              </a:solidFill>
            </a:endParaRPr>
          </a:p>
        </p:txBody>
      </p:sp>
    </p:spTree>
    <p:extLst>
      <p:ext uri="{BB962C8B-B14F-4D97-AF65-F5344CB8AC3E}">
        <p14:creationId xmlns:p14="http://schemas.microsoft.com/office/powerpoint/2010/main" val="42217764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294967295"/>
          </p:nvPr>
        </p:nvSpPr>
        <p:spPr>
          <a:xfrm>
            <a:off x="7008813" y="6553200"/>
            <a:ext cx="1905000" cy="304800"/>
          </a:xfrm>
        </p:spPr>
        <p:txBody>
          <a:bodyPr/>
          <a:lstStyle/>
          <a:p>
            <a:pPr>
              <a:defRPr/>
            </a:pPr>
            <a:fld id="{A95CB4DD-8676-4F65-9CBB-7E86C58568A5}" type="slidenum">
              <a:rPr lang="en-US" smtClean="0"/>
              <a:pPr>
                <a:defRPr/>
              </a:pPr>
              <a:t>8</a:t>
            </a:fld>
            <a:endParaRPr lang="en-US"/>
          </a:p>
        </p:txBody>
      </p:sp>
      <p:sp>
        <p:nvSpPr>
          <p:cNvPr id="3" name="AutoShape 123"/>
          <p:cNvSpPr>
            <a:spLocks noChangeArrowheads="1"/>
          </p:cNvSpPr>
          <p:nvPr/>
        </p:nvSpPr>
        <p:spPr bwMode="auto">
          <a:xfrm>
            <a:off x="7280275" y="174008"/>
            <a:ext cx="355600" cy="241300"/>
          </a:xfrm>
          <a:prstGeom prst="flowChartPunchedTape">
            <a:avLst/>
          </a:prstGeom>
          <a:solidFill>
            <a:srgbClr val="00FF00"/>
          </a:solidFill>
          <a:ln w="12700">
            <a:solidFill>
              <a:schemeClr val="tx1"/>
            </a:solidFill>
            <a:miter lim="800000"/>
            <a:headEnd/>
            <a:tailEnd/>
          </a:ln>
        </p:spPr>
        <p:txBody>
          <a:bodyPr wrap="none" anchor="ctr"/>
          <a:lstStyle/>
          <a:p>
            <a:pPr algn="ctr"/>
            <a:r>
              <a:rPr lang="en-US" sz="1000">
                <a:latin typeface="Arial" charset="0"/>
                <a:cs typeface="Arial" charset="0"/>
              </a:rPr>
              <a:t>I</a:t>
            </a:r>
          </a:p>
        </p:txBody>
      </p:sp>
      <p:sp>
        <p:nvSpPr>
          <p:cNvPr id="4" name="AutoShape 124"/>
          <p:cNvSpPr>
            <a:spLocks noChangeArrowheads="1"/>
          </p:cNvSpPr>
          <p:nvPr/>
        </p:nvSpPr>
        <p:spPr bwMode="auto">
          <a:xfrm>
            <a:off x="7623175" y="174008"/>
            <a:ext cx="355600" cy="241300"/>
          </a:xfrm>
          <a:prstGeom prst="flowChartPunchedTape">
            <a:avLst/>
          </a:prstGeom>
          <a:noFill/>
          <a:ln w="12700">
            <a:solidFill>
              <a:schemeClr val="tx1"/>
            </a:solidFill>
            <a:miter lim="800000"/>
            <a:headEnd/>
            <a:tailEnd/>
          </a:ln>
        </p:spPr>
        <p:txBody>
          <a:bodyPr wrap="none" anchor="ctr"/>
          <a:lstStyle/>
          <a:p>
            <a:pPr algn="ctr"/>
            <a:r>
              <a:rPr lang="en-US" sz="1000">
                <a:latin typeface="Arial" charset="0"/>
                <a:cs typeface="Arial" charset="0"/>
              </a:rPr>
              <a:t>D</a:t>
            </a:r>
          </a:p>
        </p:txBody>
      </p:sp>
      <p:sp>
        <p:nvSpPr>
          <p:cNvPr id="5" name="AutoShape 125"/>
          <p:cNvSpPr>
            <a:spLocks noChangeArrowheads="1"/>
          </p:cNvSpPr>
          <p:nvPr/>
        </p:nvSpPr>
        <p:spPr bwMode="auto">
          <a:xfrm>
            <a:off x="7966075" y="174008"/>
            <a:ext cx="355600" cy="241300"/>
          </a:xfrm>
          <a:prstGeom prst="flowChartPunchedTape">
            <a:avLst/>
          </a:prstGeom>
          <a:noFill/>
          <a:ln w="12700">
            <a:solidFill>
              <a:schemeClr val="tx1"/>
            </a:solidFill>
            <a:miter lim="800000"/>
            <a:headEnd/>
            <a:tailEnd/>
          </a:ln>
        </p:spPr>
        <p:txBody>
          <a:bodyPr wrap="none" anchor="ctr"/>
          <a:lstStyle/>
          <a:p>
            <a:pPr algn="ctr"/>
            <a:r>
              <a:rPr lang="en-US" sz="1000">
                <a:latin typeface="Arial" charset="0"/>
                <a:cs typeface="Arial" charset="0"/>
              </a:rPr>
              <a:t>D</a:t>
            </a:r>
          </a:p>
        </p:txBody>
      </p:sp>
      <p:sp>
        <p:nvSpPr>
          <p:cNvPr id="6" name="AutoShape 126"/>
          <p:cNvSpPr>
            <a:spLocks noChangeArrowheads="1"/>
          </p:cNvSpPr>
          <p:nvPr/>
        </p:nvSpPr>
        <p:spPr bwMode="auto">
          <a:xfrm>
            <a:off x="8308975" y="174008"/>
            <a:ext cx="355600" cy="241300"/>
          </a:xfrm>
          <a:prstGeom prst="flowChartPunchedTape">
            <a:avLst/>
          </a:prstGeom>
          <a:noFill/>
          <a:ln w="12700">
            <a:solidFill>
              <a:schemeClr val="tx1"/>
            </a:solidFill>
            <a:miter lim="800000"/>
            <a:headEnd/>
            <a:tailEnd/>
          </a:ln>
        </p:spPr>
        <p:txBody>
          <a:bodyPr wrap="none" anchor="ctr"/>
          <a:lstStyle/>
          <a:p>
            <a:pPr algn="ctr"/>
            <a:r>
              <a:rPr lang="en-US" sz="1000">
                <a:latin typeface="Arial" charset="0"/>
                <a:cs typeface="Arial" charset="0"/>
              </a:rPr>
              <a:t>O</a:t>
            </a:r>
          </a:p>
        </p:txBody>
      </p:sp>
      <p:sp>
        <p:nvSpPr>
          <p:cNvPr id="7" name="AutoShape 127"/>
          <p:cNvSpPr>
            <a:spLocks noChangeArrowheads="1"/>
          </p:cNvSpPr>
          <p:nvPr/>
        </p:nvSpPr>
        <p:spPr bwMode="auto">
          <a:xfrm>
            <a:off x="8651875" y="174008"/>
            <a:ext cx="355600" cy="241300"/>
          </a:xfrm>
          <a:prstGeom prst="flowChartPunchedTape">
            <a:avLst/>
          </a:prstGeom>
          <a:noFill/>
          <a:ln w="12700">
            <a:solidFill>
              <a:schemeClr val="tx1"/>
            </a:solidFill>
            <a:miter lim="800000"/>
            <a:headEnd/>
            <a:tailEnd/>
          </a:ln>
        </p:spPr>
        <p:txBody>
          <a:bodyPr wrap="none" anchor="ctr"/>
          <a:lstStyle/>
          <a:p>
            <a:pPr algn="ctr"/>
            <a:r>
              <a:rPr lang="en-US" sz="1000">
                <a:latin typeface="Arial" charset="0"/>
                <a:cs typeface="Arial" charset="0"/>
              </a:rPr>
              <a:t>V</a:t>
            </a:r>
          </a:p>
        </p:txBody>
      </p:sp>
      <p:sp>
        <p:nvSpPr>
          <p:cNvPr id="8" name="Rectangle 79"/>
          <p:cNvSpPr>
            <a:spLocks noChangeArrowheads="1"/>
          </p:cNvSpPr>
          <p:nvPr/>
        </p:nvSpPr>
        <p:spPr bwMode="auto">
          <a:xfrm>
            <a:off x="954174" y="195943"/>
            <a:ext cx="6994406" cy="544513"/>
          </a:xfrm>
          <a:prstGeom prst="rect">
            <a:avLst/>
          </a:prstGeom>
          <a:noFill/>
          <a:ln w="12700">
            <a:noFill/>
            <a:miter lim="800000"/>
            <a:headEnd/>
            <a:tailEnd/>
          </a:ln>
        </p:spPr>
        <p:txBody>
          <a:bodyPr wrap="none" anchor="ctr"/>
          <a:lstStyle/>
          <a:p>
            <a:pPr algn="ctr"/>
            <a:r>
              <a:rPr lang="en-US" sz="2800" b="1" dirty="0" smtClean="0">
                <a:solidFill>
                  <a:schemeClr val="tx2"/>
                </a:solidFill>
                <a:latin typeface="Arial" charset="0"/>
              </a:rPr>
              <a:t>Project Plan</a:t>
            </a:r>
            <a:endParaRPr lang="en-US" sz="2800" b="1" dirty="0">
              <a:solidFill>
                <a:schemeClr val="tx2"/>
              </a:solidFill>
              <a:latin typeface="Arial" charset="0"/>
            </a:endParaRPr>
          </a:p>
        </p:txBody>
      </p:sp>
      <p:sp>
        <p:nvSpPr>
          <p:cNvPr id="9" name="Date Placeholder 8"/>
          <p:cNvSpPr>
            <a:spLocks noGrp="1"/>
          </p:cNvSpPr>
          <p:nvPr>
            <p:ph type="dt" sz="half" idx="4294967295"/>
          </p:nvPr>
        </p:nvSpPr>
        <p:spPr>
          <a:xfrm>
            <a:off x="253778" y="6488621"/>
            <a:ext cx="2475774" cy="269791"/>
          </a:xfrm>
          <a:prstGeom prst="rect">
            <a:avLst/>
          </a:prstGeom>
        </p:spPr>
        <p:txBody>
          <a:bodyPr/>
          <a:lstStyle/>
          <a:p>
            <a:r>
              <a:rPr lang="en-US" dirty="0" smtClean="0"/>
              <a:t>Form Revised 5/30/12</a:t>
            </a:r>
            <a:endParaRPr lang="en-US" dirty="0"/>
          </a:p>
        </p:txBody>
      </p:sp>
      <p:sp>
        <p:nvSpPr>
          <p:cNvPr id="13" name="Footer Placeholder 12"/>
          <p:cNvSpPr>
            <a:spLocks noGrp="1"/>
          </p:cNvSpPr>
          <p:nvPr>
            <p:ph type="ftr" sz="quarter" idx="4294967295"/>
          </p:nvPr>
        </p:nvSpPr>
        <p:spPr>
          <a:xfrm>
            <a:off x="3314700" y="6488621"/>
            <a:ext cx="2514600" cy="304800"/>
          </a:xfrm>
          <a:prstGeom prst="rect">
            <a:avLst/>
          </a:prstGeom>
        </p:spPr>
        <p:txBody>
          <a:bodyPr/>
          <a:lstStyle/>
          <a:p>
            <a:r>
              <a:rPr lang="en-US" smtClean="0"/>
              <a:t>2012 Copyright General Motors - GM Information</a:t>
            </a:r>
            <a:endParaRPr lang="en-US" dirty="0"/>
          </a:p>
        </p:txBody>
      </p:sp>
      <p:sp>
        <p:nvSpPr>
          <p:cNvPr id="14" name="TextBox 13"/>
          <p:cNvSpPr txBox="1"/>
          <p:nvPr/>
        </p:nvSpPr>
        <p:spPr>
          <a:xfrm>
            <a:off x="276447" y="1339240"/>
            <a:ext cx="8731028" cy="4524315"/>
          </a:xfrm>
          <a:prstGeom prst="rect">
            <a:avLst/>
          </a:prstGeom>
          <a:noFill/>
        </p:spPr>
        <p:txBody>
          <a:bodyPr wrap="square" rtlCol="0">
            <a:spAutoFit/>
          </a:bodyPr>
          <a:lstStyle/>
          <a:p>
            <a:endParaRPr lang="en-US" sz="1600" dirty="0"/>
          </a:p>
          <a:p>
            <a:pPr marL="342900" indent="-342900">
              <a:buAutoNum type="arabicParenR"/>
            </a:pPr>
            <a:r>
              <a:rPr lang="en-US" sz="1600" dirty="0" smtClean="0"/>
              <a:t>Identify Range of BAS3/HEV4 (Paul/Andrew)--- Start: 2/15/13,  Complete:  3/8/13 </a:t>
            </a:r>
          </a:p>
          <a:p>
            <a:pPr marL="342900" indent="-342900">
              <a:buAutoNum type="arabicParenR"/>
            </a:pPr>
            <a:r>
              <a:rPr lang="en-US" sz="1600" dirty="0" smtClean="0"/>
              <a:t>Identified Current Sensor Design/Interface/Control (Hannah)---Start: 2/15/13, Complete:  6/14/13</a:t>
            </a:r>
          </a:p>
          <a:p>
            <a:pPr marL="342900" indent="-342900">
              <a:buAutoNum type="arabicParenR"/>
            </a:pPr>
            <a:r>
              <a:rPr lang="en-US" sz="1600" dirty="0" smtClean="0"/>
              <a:t>Identified BSM A/D, Diagnostics (Dave) – Start: 2/15/13 , Complete: 4/25/13</a:t>
            </a:r>
          </a:p>
          <a:p>
            <a:pPr marL="342900" indent="-342900">
              <a:buAutoNum type="arabicParenR"/>
            </a:pPr>
            <a:r>
              <a:rPr lang="en-US" sz="1600" dirty="0" smtClean="0"/>
              <a:t>A) Reducing Current Sensed Range – Start: 5/3/13 , Complete:  6/7/13</a:t>
            </a:r>
          </a:p>
          <a:p>
            <a:r>
              <a:rPr lang="en-US" sz="1600" dirty="0"/>
              <a:t> </a:t>
            </a:r>
            <a:r>
              <a:rPr lang="en-US" sz="1600" dirty="0" smtClean="0"/>
              <a:t>       B) Reduce Quantization </a:t>
            </a:r>
            <a:r>
              <a:rPr lang="en-US" sz="1600" dirty="0"/>
              <a:t>Error– Start: </a:t>
            </a:r>
            <a:r>
              <a:rPr lang="en-US" sz="1600" dirty="0" smtClean="0"/>
              <a:t>5/3/13 </a:t>
            </a:r>
            <a:r>
              <a:rPr lang="en-US" sz="1600" dirty="0"/>
              <a:t>, Complete: </a:t>
            </a:r>
            <a:r>
              <a:rPr lang="en-US" sz="1600" dirty="0" smtClean="0"/>
              <a:t>6/14/13</a:t>
            </a:r>
            <a:endParaRPr lang="en-US" sz="1600" dirty="0"/>
          </a:p>
          <a:p>
            <a:r>
              <a:rPr lang="en-US" sz="1600" dirty="0" smtClean="0"/>
              <a:t>        C) Define </a:t>
            </a:r>
            <a:r>
              <a:rPr lang="en-US" sz="1600" dirty="0" err="1" smtClean="0"/>
              <a:t>Deadbands</a:t>
            </a:r>
            <a:r>
              <a:rPr lang="en-US" sz="1600" dirty="0" smtClean="0"/>
              <a:t>– </a:t>
            </a:r>
            <a:r>
              <a:rPr lang="en-US" sz="1600" dirty="0"/>
              <a:t>Start: 5/3/13 , Complete: </a:t>
            </a:r>
            <a:r>
              <a:rPr lang="en-US" sz="1600" dirty="0" smtClean="0"/>
              <a:t>5/16/13</a:t>
            </a:r>
          </a:p>
          <a:p>
            <a:r>
              <a:rPr lang="en-US" sz="1600" dirty="0" smtClean="0"/>
              <a:t>        D) Test All 4 Current Sensors on BAS3 Pack, Start: 6/24/13, Complete: 7/15/13</a:t>
            </a:r>
          </a:p>
          <a:p>
            <a:r>
              <a:rPr lang="en-US" sz="1600" dirty="0"/>
              <a:t>	</a:t>
            </a:r>
            <a:r>
              <a:rPr lang="en-US" sz="1600" dirty="0" smtClean="0"/>
              <a:t>1) Build Test Harness, Start: 6/10/13, Complete: 6/28/13</a:t>
            </a:r>
          </a:p>
          <a:p>
            <a:r>
              <a:rPr lang="en-US" sz="1600" dirty="0"/>
              <a:t>	</a:t>
            </a:r>
            <a:r>
              <a:rPr lang="en-US" sz="1600" dirty="0" smtClean="0"/>
              <a:t>2) Write Test Script, Start: 6/10/13, Complete: 6/28/13</a:t>
            </a:r>
          </a:p>
          <a:p>
            <a:r>
              <a:rPr lang="en-US" sz="1600" dirty="0"/>
              <a:t> </a:t>
            </a:r>
            <a:r>
              <a:rPr lang="en-US" sz="1600" dirty="0" smtClean="0"/>
              <a:t>       E) Analyze Results  </a:t>
            </a:r>
            <a:r>
              <a:rPr lang="en-US" sz="1600" dirty="0"/>
              <a:t>– Start: </a:t>
            </a:r>
            <a:r>
              <a:rPr lang="en-US" sz="1600" dirty="0" smtClean="0"/>
              <a:t>7/15/13 </a:t>
            </a:r>
            <a:r>
              <a:rPr lang="en-US" sz="1600" dirty="0"/>
              <a:t>, Complete: </a:t>
            </a:r>
            <a:r>
              <a:rPr lang="en-US" sz="1600" dirty="0" smtClean="0"/>
              <a:t>8/29/13</a:t>
            </a:r>
          </a:p>
          <a:p>
            <a:r>
              <a:rPr lang="en-US" sz="1600" dirty="0"/>
              <a:t>	</a:t>
            </a:r>
            <a:r>
              <a:rPr lang="en-US" sz="1600" dirty="0" smtClean="0"/>
              <a:t>1) Ideal Source:  Current shunt</a:t>
            </a:r>
          </a:p>
          <a:p>
            <a:r>
              <a:rPr lang="en-US" sz="1600" dirty="0"/>
              <a:t>	</a:t>
            </a:r>
            <a:r>
              <a:rPr lang="en-US" sz="1600" dirty="0" smtClean="0"/>
              <a:t>2) Old Cal: -320 to 230 A</a:t>
            </a:r>
          </a:p>
          <a:p>
            <a:r>
              <a:rPr lang="en-US" sz="1600" dirty="0"/>
              <a:t>	</a:t>
            </a:r>
            <a:r>
              <a:rPr lang="en-US" sz="1600" dirty="0" smtClean="0"/>
              <a:t>3) New Cal: </a:t>
            </a:r>
            <a:r>
              <a:rPr lang="en-US" sz="1600" dirty="0"/>
              <a:t> </a:t>
            </a:r>
            <a:r>
              <a:rPr lang="en-US" sz="1600" dirty="0" smtClean="0"/>
              <a:t>No change as a result of this study.</a:t>
            </a:r>
          </a:p>
          <a:p>
            <a:r>
              <a:rPr lang="en-US" sz="1600" dirty="0" smtClean="0"/>
              <a:t>5)  Propose New </a:t>
            </a:r>
            <a:r>
              <a:rPr lang="en-US" sz="1600" dirty="0"/>
              <a:t>Requirements </a:t>
            </a:r>
            <a:r>
              <a:rPr lang="en-US" sz="1600" dirty="0" smtClean="0"/>
              <a:t>and Complete Project – </a:t>
            </a:r>
            <a:r>
              <a:rPr lang="en-US" sz="1600" dirty="0"/>
              <a:t>Start: </a:t>
            </a:r>
            <a:r>
              <a:rPr lang="en-US" sz="1600" dirty="0" smtClean="0"/>
              <a:t>8/29/13 </a:t>
            </a:r>
            <a:r>
              <a:rPr lang="en-US" sz="1600" dirty="0"/>
              <a:t>, Complete: </a:t>
            </a:r>
            <a:r>
              <a:rPr lang="en-US" sz="1600" dirty="0" smtClean="0"/>
              <a:t>11/8/13</a:t>
            </a:r>
          </a:p>
          <a:p>
            <a:endParaRPr lang="en-US" sz="1600" dirty="0" smtClean="0"/>
          </a:p>
          <a:p>
            <a:endParaRPr lang="en-US" sz="1600" dirty="0" smtClean="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Slide Number Placeholder 4"/>
          <p:cNvSpPr>
            <a:spLocks noGrp="1"/>
          </p:cNvSpPr>
          <p:nvPr>
            <p:ph type="sldNum" sz="quarter" idx="4294967295"/>
          </p:nvPr>
        </p:nvSpPr>
        <p:spPr>
          <a:xfrm>
            <a:off x="7008813" y="6553200"/>
            <a:ext cx="1905000" cy="304800"/>
          </a:xfrm>
        </p:spPr>
        <p:txBody>
          <a:bodyPr/>
          <a:lstStyle/>
          <a:p>
            <a:fld id="{8A0EAFAC-906E-4C51-A1C7-7F0CE19A597C}" type="slidenum">
              <a:rPr lang="en-US"/>
              <a:pPr/>
              <a:t>9</a:t>
            </a:fld>
            <a:endParaRPr lang="en-US"/>
          </a:p>
        </p:txBody>
      </p:sp>
      <p:sp>
        <p:nvSpPr>
          <p:cNvPr id="271362" name="Rectangle 2"/>
          <p:cNvSpPr>
            <a:spLocks noGrp="1" noChangeArrowheads="1"/>
          </p:cNvSpPr>
          <p:nvPr>
            <p:ph type="title"/>
          </p:nvPr>
        </p:nvSpPr>
        <p:spPr bwMode="auto">
          <a:xfrm>
            <a:off x="996287" y="260445"/>
            <a:ext cx="6127845" cy="406400"/>
          </a:xfrm>
          <a:noFill/>
          <a:ln w="12700">
            <a:miter lim="800000"/>
            <a:headEnd/>
            <a:tailEnd/>
          </a:ln>
        </p:spPr>
        <p:txBody>
          <a:bodyPr vert="horz" wrap="none" lIns="91440" tIns="45720" rIns="91440" bIns="45720" numCol="1" anchor="ctr" anchorCtr="0" compatLnSpc="1">
            <a:prstTxWarp prst="textNoShape">
              <a:avLst/>
            </a:prstTxWarp>
          </a:bodyPr>
          <a:lstStyle/>
          <a:p>
            <a:r>
              <a:rPr lang="en-US" sz="2400" b="1" dirty="0" smtClean="0">
                <a:solidFill>
                  <a:schemeClr val="tx1"/>
                </a:solidFill>
                <a:latin typeface="Arial" charset="0"/>
              </a:rPr>
              <a:t>Customer Wants and Requirement Linkage</a:t>
            </a:r>
            <a:endParaRPr lang="en-US" sz="2400" b="1" dirty="0">
              <a:solidFill>
                <a:schemeClr val="tx1"/>
              </a:solidFill>
              <a:latin typeface="Arial" charset="0"/>
            </a:endParaRPr>
          </a:p>
        </p:txBody>
      </p:sp>
      <p:sp>
        <p:nvSpPr>
          <p:cNvPr id="271471" name="AutoShape 111"/>
          <p:cNvSpPr>
            <a:spLocks noChangeArrowheads="1"/>
          </p:cNvSpPr>
          <p:nvPr/>
        </p:nvSpPr>
        <p:spPr bwMode="auto">
          <a:xfrm>
            <a:off x="7280275" y="228600"/>
            <a:ext cx="355600" cy="241300"/>
          </a:xfrm>
          <a:prstGeom prst="flowChartPunchedTape">
            <a:avLst/>
          </a:prstGeom>
          <a:solidFill>
            <a:srgbClr val="00FF00"/>
          </a:solidFill>
          <a:ln w="12700">
            <a:solidFill>
              <a:schemeClr val="tx1"/>
            </a:solidFill>
            <a:miter lim="800000"/>
            <a:headEnd/>
            <a:tailEnd/>
          </a:ln>
          <a:effectLst/>
        </p:spPr>
        <p:txBody>
          <a:bodyPr wrap="none" anchor="ctr"/>
          <a:lstStyle/>
          <a:p>
            <a:pPr algn="ctr"/>
            <a:r>
              <a:rPr lang="en-US" sz="1000">
                <a:latin typeface="Arial" charset="0"/>
                <a:cs typeface="Arial" charset="0"/>
              </a:rPr>
              <a:t>I</a:t>
            </a:r>
          </a:p>
        </p:txBody>
      </p:sp>
      <p:sp>
        <p:nvSpPr>
          <p:cNvPr id="271472" name="AutoShape 112"/>
          <p:cNvSpPr>
            <a:spLocks noChangeArrowheads="1"/>
          </p:cNvSpPr>
          <p:nvPr/>
        </p:nvSpPr>
        <p:spPr bwMode="auto">
          <a:xfrm>
            <a:off x="7623175" y="228600"/>
            <a:ext cx="355600" cy="241300"/>
          </a:xfrm>
          <a:prstGeom prst="flowChartPunchedTape">
            <a:avLst/>
          </a:prstGeom>
          <a:solidFill>
            <a:srgbClr val="00FF00"/>
          </a:solidFill>
          <a:ln w="12700">
            <a:solidFill>
              <a:schemeClr val="tx1"/>
            </a:solidFill>
            <a:miter lim="800000"/>
            <a:headEnd/>
            <a:tailEnd/>
          </a:ln>
          <a:effectLst/>
        </p:spPr>
        <p:txBody>
          <a:bodyPr wrap="none" anchor="ctr"/>
          <a:lstStyle/>
          <a:p>
            <a:pPr algn="ctr"/>
            <a:r>
              <a:rPr lang="en-US" sz="1000">
                <a:latin typeface="Arial" charset="0"/>
                <a:cs typeface="Arial" charset="0"/>
              </a:rPr>
              <a:t>D</a:t>
            </a:r>
          </a:p>
        </p:txBody>
      </p:sp>
      <p:sp>
        <p:nvSpPr>
          <p:cNvPr id="271473" name="AutoShape 113"/>
          <p:cNvSpPr>
            <a:spLocks noChangeArrowheads="1"/>
          </p:cNvSpPr>
          <p:nvPr/>
        </p:nvSpPr>
        <p:spPr bwMode="auto">
          <a:xfrm>
            <a:off x="7966075" y="228600"/>
            <a:ext cx="355600" cy="241300"/>
          </a:xfrm>
          <a:prstGeom prst="flowChartPunchedTape">
            <a:avLst/>
          </a:prstGeom>
          <a:noFill/>
          <a:ln w="12700">
            <a:solidFill>
              <a:schemeClr val="tx1"/>
            </a:solidFill>
            <a:miter lim="800000"/>
            <a:headEnd/>
            <a:tailEnd/>
          </a:ln>
          <a:effectLst/>
        </p:spPr>
        <p:txBody>
          <a:bodyPr wrap="none" anchor="ctr"/>
          <a:lstStyle/>
          <a:p>
            <a:pPr algn="ctr"/>
            <a:r>
              <a:rPr lang="en-US" sz="1000">
                <a:latin typeface="Arial" charset="0"/>
                <a:cs typeface="Arial" charset="0"/>
              </a:rPr>
              <a:t>D</a:t>
            </a:r>
          </a:p>
        </p:txBody>
      </p:sp>
      <p:sp>
        <p:nvSpPr>
          <p:cNvPr id="271474" name="AutoShape 114"/>
          <p:cNvSpPr>
            <a:spLocks noChangeArrowheads="1"/>
          </p:cNvSpPr>
          <p:nvPr/>
        </p:nvSpPr>
        <p:spPr bwMode="auto">
          <a:xfrm>
            <a:off x="8308975" y="228600"/>
            <a:ext cx="355600" cy="241300"/>
          </a:xfrm>
          <a:prstGeom prst="flowChartPunchedTape">
            <a:avLst/>
          </a:prstGeom>
          <a:noFill/>
          <a:ln w="12700">
            <a:solidFill>
              <a:schemeClr val="tx1"/>
            </a:solidFill>
            <a:miter lim="800000"/>
            <a:headEnd/>
            <a:tailEnd/>
          </a:ln>
          <a:effectLst/>
        </p:spPr>
        <p:txBody>
          <a:bodyPr wrap="none" anchor="ctr"/>
          <a:lstStyle/>
          <a:p>
            <a:pPr algn="ctr"/>
            <a:r>
              <a:rPr lang="en-US" sz="1000">
                <a:latin typeface="Arial" charset="0"/>
                <a:cs typeface="Arial" charset="0"/>
              </a:rPr>
              <a:t>O</a:t>
            </a:r>
          </a:p>
        </p:txBody>
      </p:sp>
      <p:sp>
        <p:nvSpPr>
          <p:cNvPr id="271475" name="AutoShape 115"/>
          <p:cNvSpPr>
            <a:spLocks noChangeArrowheads="1"/>
          </p:cNvSpPr>
          <p:nvPr/>
        </p:nvSpPr>
        <p:spPr bwMode="auto">
          <a:xfrm>
            <a:off x="8651875" y="228600"/>
            <a:ext cx="355600" cy="241300"/>
          </a:xfrm>
          <a:prstGeom prst="flowChartPunchedTape">
            <a:avLst/>
          </a:prstGeom>
          <a:noFill/>
          <a:ln w="12700">
            <a:solidFill>
              <a:schemeClr val="tx1"/>
            </a:solidFill>
            <a:miter lim="800000"/>
            <a:headEnd/>
            <a:tailEnd/>
          </a:ln>
          <a:effectLst/>
        </p:spPr>
        <p:txBody>
          <a:bodyPr wrap="none" anchor="ctr"/>
          <a:lstStyle/>
          <a:p>
            <a:pPr algn="ctr"/>
            <a:r>
              <a:rPr lang="en-US" sz="1000">
                <a:latin typeface="Arial" charset="0"/>
                <a:cs typeface="Arial" charset="0"/>
              </a:rPr>
              <a:t>V</a:t>
            </a:r>
          </a:p>
        </p:txBody>
      </p:sp>
      <p:graphicFrame>
        <p:nvGraphicFramePr>
          <p:cNvPr id="11" name="Group 100"/>
          <p:cNvGraphicFramePr>
            <a:graphicFrameLocks noGrp="1"/>
          </p:cNvGraphicFramePr>
          <p:nvPr>
            <p:extLst>
              <p:ext uri="{D42A27DB-BD31-4B8C-83A1-F6EECF244321}">
                <p14:modId xmlns:p14="http://schemas.microsoft.com/office/powerpoint/2010/main" val="3922821505"/>
              </p:ext>
            </p:extLst>
          </p:nvPr>
        </p:nvGraphicFramePr>
        <p:xfrm>
          <a:off x="314325" y="1864255"/>
          <a:ext cx="8593138" cy="3071114"/>
        </p:xfrm>
        <a:graphic>
          <a:graphicData uri="http://schemas.openxmlformats.org/drawingml/2006/table">
            <a:tbl>
              <a:tblPr/>
              <a:tblGrid>
                <a:gridCol w="2192655"/>
                <a:gridCol w="1514687"/>
                <a:gridCol w="1722310"/>
                <a:gridCol w="3163486"/>
              </a:tblGrid>
              <a:tr h="634461">
                <a:tc>
                  <a:txBody>
                    <a:bodyPr/>
                    <a:lstStyle/>
                    <a:p>
                      <a:pPr marL="0" marR="0" lvl="0" indent="0" algn="ctr" defTabSz="914400" rtl="0" eaLnBrk="0" fontAlgn="base" latinLnBrk="0" hangingPunct="0">
                        <a:lnSpc>
                          <a:spcPct val="100000"/>
                        </a:lnSpc>
                        <a:spcBef>
                          <a:spcPct val="34000"/>
                        </a:spcBef>
                        <a:spcAft>
                          <a:spcPct val="0"/>
                        </a:spcAft>
                        <a:buClrTx/>
                        <a:buSzPct val="100000"/>
                        <a:buFontTx/>
                        <a:buNone/>
                        <a:tabLst/>
                      </a:pPr>
                      <a:r>
                        <a:rPr kumimoji="0" lang="en-US" sz="1400" b="1" i="0" u="none" strike="noStrike" cap="none" normalizeH="0" baseline="0" dirty="0" smtClean="0">
                          <a:ln>
                            <a:noFill/>
                          </a:ln>
                          <a:solidFill>
                            <a:schemeClr val="tx1"/>
                          </a:solidFill>
                          <a:effectLst/>
                          <a:latin typeface="Arial" charset="0"/>
                        </a:rPr>
                        <a:t>Customer Expectation</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34000"/>
                        </a:spcBef>
                        <a:spcAft>
                          <a:spcPct val="0"/>
                        </a:spcAft>
                        <a:buClrTx/>
                        <a:buSzPct val="100000"/>
                        <a:buFontTx/>
                        <a:buNone/>
                        <a:tabLst/>
                      </a:pPr>
                      <a:r>
                        <a:rPr kumimoji="0" lang="en-US" sz="1600" b="1" i="0" u="sng" strike="noStrike" cap="none" normalizeH="0" baseline="0" dirty="0" smtClean="0">
                          <a:ln>
                            <a:noFill/>
                          </a:ln>
                          <a:solidFill>
                            <a:schemeClr val="tx1"/>
                          </a:solidFill>
                          <a:effectLst/>
                          <a:latin typeface="Arial" charset="0"/>
                        </a:rPr>
                        <a:t>Target</a:t>
                      </a:r>
                    </a:p>
                    <a:p>
                      <a:pPr marL="0" marR="0" lvl="0" indent="0" algn="ctr" defTabSz="914400" rtl="0" eaLnBrk="0" fontAlgn="base" latinLnBrk="0" hangingPunct="0">
                        <a:lnSpc>
                          <a:spcPct val="100000"/>
                        </a:lnSpc>
                        <a:spcBef>
                          <a:spcPct val="34000"/>
                        </a:spcBef>
                        <a:spcAft>
                          <a:spcPct val="0"/>
                        </a:spcAft>
                        <a:buClrTx/>
                        <a:buSzPct val="100000"/>
                        <a:buFontTx/>
                        <a:buNone/>
                        <a:tabLst/>
                      </a:pPr>
                      <a:r>
                        <a:rPr kumimoji="0" lang="en-US" sz="1200" b="1" i="0" u="sng" strike="noStrike" cap="none" normalizeH="0" baseline="0" dirty="0" smtClean="0">
                          <a:ln>
                            <a:noFill/>
                          </a:ln>
                          <a:solidFill>
                            <a:schemeClr val="tx1"/>
                          </a:solidFill>
                          <a:effectLst/>
                          <a:latin typeface="Arial" charset="0"/>
                        </a:rPr>
                        <a:t>LTB/STB/NTB</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34000"/>
                        </a:spcBef>
                        <a:spcAft>
                          <a:spcPct val="0"/>
                        </a:spcAft>
                        <a:buClrTx/>
                        <a:buSzPct val="100000"/>
                        <a:buFontTx/>
                        <a:buNone/>
                        <a:tabLst/>
                      </a:pPr>
                      <a:r>
                        <a:rPr kumimoji="0" lang="en-US" sz="1400" b="1" i="0" u="none" strike="noStrike" cap="none" normalizeH="0" baseline="0" dirty="0" smtClean="0">
                          <a:ln>
                            <a:noFill/>
                          </a:ln>
                          <a:solidFill>
                            <a:schemeClr val="tx1"/>
                          </a:solidFill>
                          <a:effectLst/>
                          <a:latin typeface="Arial" charset="0"/>
                        </a:rPr>
                        <a:t>Functional </a:t>
                      </a:r>
                    </a:p>
                    <a:p>
                      <a:pPr marL="0" marR="0" lvl="0" indent="0" algn="ctr" defTabSz="914400" rtl="0" eaLnBrk="0" fontAlgn="base" latinLnBrk="0" hangingPunct="0">
                        <a:lnSpc>
                          <a:spcPct val="100000"/>
                        </a:lnSpc>
                        <a:spcBef>
                          <a:spcPct val="34000"/>
                        </a:spcBef>
                        <a:spcAft>
                          <a:spcPct val="0"/>
                        </a:spcAft>
                        <a:buClrTx/>
                        <a:buSzPct val="100000"/>
                        <a:buFontTx/>
                        <a:buNone/>
                        <a:tabLst/>
                      </a:pPr>
                      <a:r>
                        <a:rPr kumimoji="0" lang="en-US" sz="1400" b="1" i="0" u="none" strike="noStrike" cap="none" normalizeH="0" baseline="0" dirty="0" smtClean="0">
                          <a:ln>
                            <a:noFill/>
                          </a:ln>
                          <a:solidFill>
                            <a:schemeClr val="tx1"/>
                          </a:solidFill>
                          <a:effectLst/>
                          <a:latin typeface="Arial" charset="0"/>
                        </a:rPr>
                        <a:t>Measure</a:t>
                      </a:r>
                    </a:p>
                    <a:p>
                      <a:pPr marL="0" marR="0" lvl="0" indent="0" algn="ctr" defTabSz="914400" rtl="0" eaLnBrk="0" fontAlgn="base" latinLnBrk="0" hangingPunct="0">
                        <a:lnSpc>
                          <a:spcPct val="100000"/>
                        </a:lnSpc>
                        <a:spcBef>
                          <a:spcPct val="34000"/>
                        </a:spcBef>
                        <a:spcAft>
                          <a:spcPct val="0"/>
                        </a:spcAft>
                        <a:buClrTx/>
                        <a:buSzPct val="100000"/>
                        <a:buFontTx/>
                        <a:buNone/>
                        <a:tabLst/>
                      </a:pPr>
                      <a:r>
                        <a:rPr kumimoji="0" lang="en-US" sz="1400" b="1" i="0" u="none" strike="noStrike" cap="none" normalizeH="0" baseline="0" dirty="0" smtClean="0">
                          <a:ln>
                            <a:noFill/>
                          </a:ln>
                          <a:solidFill>
                            <a:schemeClr val="tx1"/>
                          </a:solidFill>
                          <a:effectLst/>
                          <a:latin typeface="Arial" charset="0"/>
                        </a:rPr>
                        <a:t>(Units)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34000"/>
                        </a:spcBef>
                        <a:spcAft>
                          <a:spcPct val="0"/>
                        </a:spcAft>
                        <a:buClrTx/>
                        <a:buSzPct val="100000"/>
                        <a:buFontTx/>
                        <a:buNone/>
                        <a:tabLst/>
                      </a:pPr>
                      <a:r>
                        <a:rPr kumimoji="0" lang="en-US" sz="1400" b="1" i="0" u="none" strike="noStrike" cap="none" normalizeH="0" baseline="0" dirty="0" smtClean="0">
                          <a:ln>
                            <a:noFill/>
                          </a:ln>
                          <a:solidFill>
                            <a:schemeClr val="tx1"/>
                          </a:solidFill>
                          <a:effectLst/>
                          <a:latin typeface="Arial" charset="0"/>
                        </a:rPr>
                        <a:t>Evaluation Method</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65100">
                <a:tc>
                  <a:txBody>
                    <a:bodyPr/>
                    <a:lstStyle/>
                    <a:p>
                      <a:pPr marL="0" marR="0" lvl="0" indent="0" algn="l" defTabSz="914400" rtl="0" eaLnBrk="0" fontAlgn="base" latinLnBrk="0" hangingPunct="0">
                        <a:lnSpc>
                          <a:spcPct val="100000"/>
                        </a:lnSpc>
                        <a:spcBef>
                          <a:spcPct val="34000"/>
                        </a:spcBef>
                        <a:spcAft>
                          <a:spcPct val="0"/>
                        </a:spcAft>
                        <a:buClrTx/>
                        <a:buSzPct val="100000"/>
                        <a:buFontTx/>
                        <a:buNone/>
                        <a:tabLst/>
                      </a:pPr>
                      <a:r>
                        <a:rPr kumimoji="0" lang="en-US" sz="1400" b="1" i="0" u="none" strike="noStrike" cap="none" normalizeH="0" baseline="0" dirty="0" smtClean="0">
                          <a:ln>
                            <a:noFill/>
                          </a:ln>
                          <a:solidFill>
                            <a:schemeClr val="tx1"/>
                          </a:solidFill>
                          <a:effectLst/>
                          <a:latin typeface="Arial" charset="0"/>
                        </a:rPr>
                        <a:t>Accurate Charge Power Prediction</a:t>
                      </a:r>
                    </a:p>
                  </a:txBody>
                  <a:tcPr marT="0" marB="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34000"/>
                        </a:spcBef>
                        <a:spcAft>
                          <a:spcPct val="0"/>
                        </a:spcAft>
                        <a:buClrTx/>
                        <a:buSzPct val="100000"/>
                        <a:buFontTx/>
                        <a:buNone/>
                        <a:tabLst/>
                      </a:pPr>
                      <a:r>
                        <a:rPr kumimoji="0" lang="en-US" sz="1400" b="1" i="0" u="none" strike="noStrike" cap="none" normalizeH="0" baseline="0" dirty="0" smtClean="0">
                          <a:ln>
                            <a:noFill/>
                          </a:ln>
                          <a:solidFill>
                            <a:schemeClr val="tx1"/>
                          </a:solidFill>
                          <a:effectLst/>
                          <a:latin typeface="Arial" charset="0"/>
                        </a:rPr>
                        <a:t>STB</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34000"/>
                        </a:spcBef>
                        <a:spcAft>
                          <a:spcPct val="0"/>
                        </a:spcAft>
                        <a:buClrTx/>
                        <a:buSzPct val="100000"/>
                        <a:buFontTx/>
                        <a:buNone/>
                        <a:tabLst/>
                      </a:pPr>
                      <a:r>
                        <a:rPr kumimoji="0" lang="en-US" sz="1400" b="1" i="0" u="none" strike="noStrike" cap="none" normalizeH="0" baseline="0" dirty="0" smtClean="0">
                          <a:ln>
                            <a:noFill/>
                          </a:ln>
                          <a:solidFill>
                            <a:schemeClr val="tx1"/>
                          </a:solidFill>
                          <a:effectLst/>
                          <a:latin typeface="Arial" charset="0"/>
                        </a:rPr>
                        <a:t>% Error</a:t>
                      </a:r>
                    </a:p>
                  </a:txBody>
                  <a:tcPr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34000"/>
                        </a:spcBef>
                        <a:spcAft>
                          <a:spcPct val="0"/>
                        </a:spcAft>
                        <a:buClrTx/>
                        <a:buSzPct val="100000"/>
                        <a:buFontTx/>
                        <a:buNone/>
                        <a:tabLst/>
                      </a:pPr>
                      <a:r>
                        <a:rPr kumimoji="0" lang="en-US" sz="1400" b="1" i="0" u="none" strike="noStrike" cap="none" normalizeH="0" baseline="0" dirty="0" smtClean="0">
                          <a:ln>
                            <a:noFill/>
                          </a:ln>
                          <a:solidFill>
                            <a:schemeClr val="tx1"/>
                          </a:solidFill>
                          <a:effectLst/>
                          <a:latin typeface="Arial" charset="0"/>
                        </a:rPr>
                        <a:t>Comparison between BSE estimated power and measured power with characterization pulse</a:t>
                      </a:r>
                    </a:p>
                  </a:txBody>
                  <a:tcPr marT="0" marB="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65100">
                <a:tc>
                  <a:txBody>
                    <a:bodyPr/>
                    <a:lstStyle/>
                    <a:p>
                      <a:pPr marL="0" marR="0" lvl="0" indent="0" algn="l" defTabSz="914400" rtl="0" eaLnBrk="0" fontAlgn="base" latinLnBrk="0" hangingPunct="0">
                        <a:lnSpc>
                          <a:spcPct val="100000"/>
                        </a:lnSpc>
                        <a:spcBef>
                          <a:spcPct val="34000"/>
                        </a:spcBef>
                        <a:spcAft>
                          <a:spcPct val="0"/>
                        </a:spcAft>
                        <a:buClrTx/>
                        <a:buSzPct val="100000"/>
                        <a:buFontTx/>
                        <a:buNone/>
                        <a:tabLst/>
                      </a:pPr>
                      <a:r>
                        <a:rPr kumimoji="0" lang="en-US" sz="1400" b="1" i="0" u="none" strike="noStrike" cap="none" normalizeH="0" baseline="0" dirty="0" smtClean="0">
                          <a:ln>
                            <a:noFill/>
                          </a:ln>
                          <a:solidFill>
                            <a:schemeClr val="tx1"/>
                          </a:solidFill>
                          <a:effectLst/>
                          <a:latin typeface="Arial" charset="0"/>
                        </a:rPr>
                        <a:t>Accurate Discharge Power Prediction</a:t>
                      </a:r>
                    </a:p>
                  </a:txBody>
                  <a:tcPr marT="0" marB="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34000"/>
                        </a:spcBef>
                        <a:spcAft>
                          <a:spcPct val="0"/>
                        </a:spcAft>
                        <a:buClrTx/>
                        <a:buSzPct val="100000"/>
                        <a:buFontTx/>
                        <a:buNone/>
                        <a:tabLst/>
                      </a:pPr>
                      <a:r>
                        <a:rPr kumimoji="0" lang="en-US" sz="1400" b="1" i="0" u="none" strike="noStrike" cap="none" normalizeH="0" baseline="0" dirty="0" smtClean="0">
                          <a:ln>
                            <a:noFill/>
                          </a:ln>
                          <a:solidFill>
                            <a:schemeClr val="tx1"/>
                          </a:solidFill>
                          <a:effectLst/>
                          <a:latin typeface="Arial" charset="0"/>
                        </a:rPr>
                        <a:t>STB</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34000"/>
                        </a:spcBef>
                        <a:spcAft>
                          <a:spcPct val="0"/>
                        </a:spcAft>
                        <a:buClrTx/>
                        <a:buSzPct val="100000"/>
                        <a:buFontTx/>
                        <a:buNone/>
                        <a:tabLst/>
                      </a:pPr>
                      <a:r>
                        <a:rPr kumimoji="0" lang="en-US" sz="1400" b="1" i="0" u="none" strike="noStrike" cap="none" normalizeH="0" baseline="0" dirty="0" smtClean="0">
                          <a:ln>
                            <a:noFill/>
                          </a:ln>
                          <a:solidFill>
                            <a:schemeClr val="tx1"/>
                          </a:solidFill>
                          <a:effectLst/>
                          <a:latin typeface="Arial" charset="0"/>
                        </a:rPr>
                        <a:t>% Error</a:t>
                      </a:r>
                    </a:p>
                  </a:txBody>
                  <a:tcPr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34000"/>
                        </a:spcBef>
                        <a:spcAft>
                          <a:spcPct val="0"/>
                        </a:spcAft>
                        <a:buClrTx/>
                        <a:buSzPct val="100000"/>
                        <a:buFontTx/>
                        <a:buNone/>
                        <a:tabLst/>
                      </a:pPr>
                      <a:r>
                        <a:rPr kumimoji="0" lang="en-US" sz="1400" b="1" i="0" u="none" strike="noStrike" cap="none" normalizeH="0" baseline="0" dirty="0" smtClean="0">
                          <a:ln>
                            <a:noFill/>
                          </a:ln>
                          <a:solidFill>
                            <a:schemeClr val="tx1"/>
                          </a:solidFill>
                          <a:effectLst/>
                          <a:latin typeface="Arial" charset="0"/>
                        </a:rPr>
                        <a:t>Comparison between BSE estimated power and measured power with characterization pulse</a:t>
                      </a:r>
                    </a:p>
                  </a:txBody>
                  <a:tcPr marT="0" marB="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65100">
                <a:tc>
                  <a:txBody>
                    <a:bodyPr/>
                    <a:lstStyle/>
                    <a:p>
                      <a:pPr marL="0" marR="0" lvl="0" indent="0" algn="l" defTabSz="914400" rtl="0" eaLnBrk="0" fontAlgn="base" latinLnBrk="0" hangingPunct="0">
                        <a:lnSpc>
                          <a:spcPct val="100000"/>
                        </a:lnSpc>
                        <a:spcBef>
                          <a:spcPct val="34000"/>
                        </a:spcBef>
                        <a:spcAft>
                          <a:spcPct val="0"/>
                        </a:spcAft>
                        <a:buClrTx/>
                        <a:buSzPct val="100000"/>
                        <a:buFontTx/>
                        <a:buNone/>
                        <a:tabLst/>
                      </a:pPr>
                      <a:r>
                        <a:rPr kumimoji="0" lang="en-US" sz="1400" b="1" i="0" u="none" strike="noStrike" cap="none" normalizeH="0" baseline="0" dirty="0" smtClean="0">
                          <a:ln>
                            <a:noFill/>
                          </a:ln>
                          <a:solidFill>
                            <a:schemeClr val="tx1"/>
                          </a:solidFill>
                          <a:effectLst/>
                          <a:latin typeface="Arial" charset="0"/>
                        </a:rPr>
                        <a:t>Accurate SOC Prediction</a:t>
                      </a:r>
                    </a:p>
                  </a:txBody>
                  <a:tcPr marT="0" marB="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34000"/>
                        </a:spcBef>
                        <a:spcAft>
                          <a:spcPct val="0"/>
                        </a:spcAft>
                        <a:buClrTx/>
                        <a:buSzPct val="100000"/>
                        <a:buFontTx/>
                        <a:buNone/>
                        <a:tabLst/>
                      </a:pPr>
                      <a:r>
                        <a:rPr kumimoji="0" lang="en-US" sz="1400" b="1" i="0" u="none" strike="noStrike" cap="none" normalizeH="0" baseline="0" dirty="0" smtClean="0">
                          <a:ln>
                            <a:noFill/>
                          </a:ln>
                          <a:solidFill>
                            <a:schemeClr val="tx1"/>
                          </a:solidFill>
                          <a:effectLst/>
                          <a:latin typeface="Arial" charset="0"/>
                        </a:rPr>
                        <a:t>STB</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34000"/>
                        </a:spcBef>
                        <a:spcAft>
                          <a:spcPct val="0"/>
                        </a:spcAft>
                        <a:buClrTx/>
                        <a:buSzPct val="100000"/>
                        <a:buFontTx/>
                        <a:buNone/>
                        <a:tabLst/>
                      </a:pPr>
                      <a:r>
                        <a:rPr kumimoji="0" lang="en-US" sz="1400" b="1" i="0" u="none" strike="noStrike" cap="none" normalizeH="0" baseline="0" dirty="0" smtClean="0">
                          <a:ln>
                            <a:noFill/>
                          </a:ln>
                          <a:solidFill>
                            <a:schemeClr val="tx1"/>
                          </a:solidFill>
                          <a:effectLst/>
                          <a:latin typeface="Arial" charset="0"/>
                        </a:rPr>
                        <a:t>% Error</a:t>
                      </a:r>
                    </a:p>
                  </a:txBody>
                  <a:tcPr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34000"/>
                        </a:spcBef>
                        <a:spcAft>
                          <a:spcPct val="0"/>
                        </a:spcAft>
                        <a:buClrTx/>
                        <a:buSzPct val="100000"/>
                        <a:buFontTx/>
                        <a:buNone/>
                        <a:tabLst/>
                      </a:pPr>
                      <a:r>
                        <a:rPr kumimoji="0" lang="en-US" sz="1400" b="1" i="0" u="none" strike="noStrike" cap="none" normalizeH="0" baseline="0" dirty="0" smtClean="0">
                          <a:ln>
                            <a:noFill/>
                          </a:ln>
                          <a:solidFill>
                            <a:schemeClr val="tx1"/>
                          </a:solidFill>
                          <a:effectLst/>
                          <a:latin typeface="Arial" charset="0"/>
                        </a:rPr>
                        <a:t>Comparison between BSE estimated SOC and measured OCV after pack is allowed to equilibrate.</a:t>
                      </a:r>
                    </a:p>
                  </a:txBody>
                  <a:tcPr marT="0" marB="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65100">
                <a:tc>
                  <a:txBody>
                    <a:bodyPr/>
                    <a:lstStyle/>
                    <a:p>
                      <a:pPr marL="0" marR="0" lvl="0" indent="0" algn="l" defTabSz="914400" rtl="0" eaLnBrk="0" fontAlgn="base" latinLnBrk="0" hangingPunct="0">
                        <a:lnSpc>
                          <a:spcPct val="100000"/>
                        </a:lnSpc>
                        <a:spcBef>
                          <a:spcPct val="34000"/>
                        </a:spcBef>
                        <a:spcAft>
                          <a:spcPct val="0"/>
                        </a:spcAft>
                        <a:buClrTx/>
                        <a:buSzPct val="100000"/>
                        <a:buFontTx/>
                        <a:buNone/>
                        <a:tabLst/>
                      </a:pPr>
                      <a:endParaRPr kumimoji="0" lang="en-US" sz="1200" b="1" i="0" u="none" strike="noStrike" cap="none" normalizeH="0" baseline="0" dirty="0" smtClean="0">
                        <a:ln>
                          <a:noFill/>
                        </a:ln>
                        <a:solidFill>
                          <a:schemeClr val="tx1"/>
                        </a:solidFill>
                        <a:effectLst/>
                        <a:latin typeface="Arial" charset="0"/>
                      </a:endParaRPr>
                    </a:p>
                  </a:txBody>
                  <a:tcPr marT="0" marB="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34000"/>
                        </a:spcBef>
                        <a:spcAft>
                          <a:spcPct val="0"/>
                        </a:spcAft>
                        <a:buClrTx/>
                        <a:buSzPct val="100000"/>
                        <a:buFontTx/>
                        <a:buNone/>
                        <a:tabLst/>
                        <a:defRPr/>
                      </a:pPr>
                      <a:endParaRPr kumimoji="0" lang="en-US" sz="1200" b="1" i="0" u="none" strike="noStrike" cap="none" normalizeH="0" baseline="0" dirty="0" smtClean="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34000"/>
                        </a:spcBef>
                        <a:spcAft>
                          <a:spcPct val="0"/>
                        </a:spcAft>
                        <a:buClrTx/>
                        <a:buSzPct val="100000"/>
                        <a:buFontTx/>
                        <a:buNone/>
                        <a:tabLst/>
                      </a:pPr>
                      <a:endParaRPr kumimoji="0" lang="en-US" sz="1200" b="1" i="0" u="none" strike="noStrike" cap="none" normalizeH="0" baseline="0" dirty="0" smtClean="0">
                        <a:ln>
                          <a:noFill/>
                        </a:ln>
                        <a:solidFill>
                          <a:schemeClr val="tx1"/>
                        </a:solidFill>
                        <a:effectLst/>
                        <a:latin typeface="Arial" charset="0"/>
                      </a:endParaRPr>
                    </a:p>
                  </a:txBody>
                  <a:tcPr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34000"/>
                        </a:spcBef>
                        <a:spcAft>
                          <a:spcPct val="0"/>
                        </a:spcAft>
                        <a:buClrTx/>
                        <a:buSzPct val="100000"/>
                        <a:buFontTx/>
                        <a:buNone/>
                        <a:tabLst/>
                      </a:pPr>
                      <a:endParaRPr kumimoji="0" lang="en-US" sz="1200" b="1" i="0" u="none" strike="noStrike" cap="none" normalizeH="0" baseline="0" dirty="0" smtClean="0">
                        <a:ln>
                          <a:noFill/>
                        </a:ln>
                        <a:solidFill>
                          <a:schemeClr val="tx1"/>
                        </a:solidFill>
                        <a:effectLst/>
                        <a:latin typeface="Arial" charset="0"/>
                      </a:endParaRPr>
                    </a:p>
                  </a:txBody>
                  <a:tcPr marT="0" marB="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12" name="Text Box 77"/>
          <p:cNvSpPr txBox="1">
            <a:spLocks noChangeArrowheads="1"/>
          </p:cNvSpPr>
          <p:nvPr/>
        </p:nvSpPr>
        <p:spPr bwMode="auto">
          <a:xfrm>
            <a:off x="289878" y="1381852"/>
            <a:ext cx="8578850" cy="307777"/>
          </a:xfrm>
          <a:prstGeom prst="rect">
            <a:avLst/>
          </a:prstGeom>
          <a:noFill/>
          <a:ln w="28575">
            <a:solidFill>
              <a:schemeClr val="tx1"/>
            </a:solidFill>
            <a:miter lim="800000"/>
            <a:headEnd/>
            <a:tailEnd/>
          </a:ln>
          <a:effectLst/>
        </p:spPr>
        <p:txBody>
          <a:bodyPr>
            <a:spAutoFit/>
          </a:bodyPr>
          <a:lstStyle/>
          <a:p>
            <a:pPr algn="ctr"/>
            <a:r>
              <a:rPr lang="en-US" sz="1400" b="1" dirty="0" smtClean="0">
                <a:latin typeface="Arial" charset="0"/>
              </a:rPr>
              <a:t>Vital Few Functional Requirements Selected </a:t>
            </a:r>
            <a:r>
              <a:rPr lang="en-US" sz="1400" b="1" dirty="0">
                <a:latin typeface="Arial" charset="0"/>
              </a:rPr>
              <a:t>for Project</a:t>
            </a:r>
          </a:p>
        </p:txBody>
      </p:sp>
      <p:sp>
        <p:nvSpPr>
          <p:cNvPr id="2" name="Date Placeholder 1"/>
          <p:cNvSpPr>
            <a:spLocks noGrp="1"/>
          </p:cNvSpPr>
          <p:nvPr>
            <p:ph type="dt" sz="half" idx="4294967295"/>
          </p:nvPr>
        </p:nvSpPr>
        <p:spPr>
          <a:xfrm>
            <a:off x="253778" y="6488621"/>
            <a:ext cx="2475774" cy="269791"/>
          </a:xfrm>
          <a:prstGeom prst="rect">
            <a:avLst/>
          </a:prstGeom>
        </p:spPr>
        <p:txBody>
          <a:bodyPr/>
          <a:lstStyle/>
          <a:p>
            <a:r>
              <a:rPr lang="en-US" dirty="0" smtClean="0"/>
              <a:t>Form Revised 5/30/12</a:t>
            </a:r>
            <a:endParaRPr lang="en-US" dirty="0"/>
          </a:p>
        </p:txBody>
      </p:sp>
      <p:sp>
        <p:nvSpPr>
          <p:cNvPr id="3" name="Footer Placeholder 2"/>
          <p:cNvSpPr>
            <a:spLocks noGrp="1"/>
          </p:cNvSpPr>
          <p:nvPr>
            <p:ph type="ftr" sz="quarter" idx="4294967295"/>
          </p:nvPr>
        </p:nvSpPr>
        <p:spPr>
          <a:xfrm>
            <a:off x="3314700" y="6488621"/>
            <a:ext cx="2514600" cy="304800"/>
          </a:xfrm>
          <a:prstGeom prst="rect">
            <a:avLst/>
          </a:prstGeom>
        </p:spPr>
        <p:txBody>
          <a:bodyPr/>
          <a:lstStyle/>
          <a:p>
            <a:r>
              <a:rPr lang="en-US" smtClean="0"/>
              <a:t>2012 Copyright General Motors - GM Information</a:t>
            </a:r>
            <a:endParaRPr lang="en-US" dirty="0"/>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Quality As A Valu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Quality As A Value">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FFFFFF"/>
        </a:solidFill>
        <a:ln w="12700" cap="flat" cmpd="sng" algn="ctr">
          <a:solidFill>
            <a:schemeClr val="tx1"/>
          </a:solidFill>
          <a:prstDash val="solid"/>
          <a:round/>
          <a:headEnd type="none" w="med" len="med"/>
          <a:tailEnd type="none" w="med" len="med"/>
        </a:ln>
        <a:effectLst/>
      </a:spPr>
      <a:bodyPr vert="horz" wrap="none" lIns="91440" tIns="45720" rIns="91440" bIns="45720" numCol="1" rtlCol="0"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sz="1400" b="0" i="0" u="none" strike="noStrike" cap="none" normalizeH="0" baseline="0" dirty="0" smtClean="0">
            <a:ln>
              <a:noFill/>
            </a:ln>
            <a:solidFill>
              <a:schemeClr val="tx1"/>
            </a:solidFill>
            <a:effectLst/>
            <a:latin typeface="GM Sans Regular" pitchFamily="2" charset="0"/>
          </a:defRPr>
        </a:defPPr>
      </a:lstStyle>
    </a:spDef>
    <a:lnDef>
      <a:spPr bwMode="auto">
        <a:xfrm>
          <a:off x="0" y="0"/>
          <a:ext cx="1" cy="1"/>
        </a:xfrm>
        <a:custGeom>
          <a:avLst/>
          <a:gdLst/>
          <a:ahLst/>
          <a:cxnLst/>
          <a:rect l="0" t="0" r="0" b="0"/>
          <a:pathLst/>
        </a:custGeom>
        <a:solidFill>
          <a:srgbClr val="FFFFFF"/>
        </a:solidFill>
        <a:ln w="12700"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800" b="0" i="0" u="none" strike="noStrike" cap="none" normalizeH="0" baseline="0" smtClean="0">
            <a:ln>
              <a:noFill/>
            </a:ln>
            <a:solidFill>
              <a:schemeClr val="tx1"/>
            </a:solidFill>
            <a:effectLst/>
            <a:latin typeface="GM Sans Regular" pitchFamily="2" charset="0"/>
          </a:defRPr>
        </a:defPPr>
      </a:lstStyle>
    </a:lnDef>
    <a:txDef>
      <a:spPr>
        <a:noFill/>
      </a:spPr>
      <a:bodyPr wrap="none" rtlCol="0">
        <a:spAutoFit/>
      </a:bodyPr>
      <a:lstStyle>
        <a:defPPr>
          <a:defRPr sz="1200" dirty="0" err="1" smtClean="0"/>
        </a:defPPr>
      </a:lstStyle>
    </a:txDef>
  </a:objectDefaults>
  <a:extraClrSchemeLst>
    <a:extraClrScheme>
      <a:clrScheme name="Quality As A Valu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Quality As A Valu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Quality As A Valu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Quality As A Valu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Quality As A Valu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Quality As A Valu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Quality As A Valu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18316</TotalTime>
  <Words>4609</Words>
  <Application>Microsoft Office PowerPoint</Application>
  <PresentationFormat>On-screen Show (4:3)</PresentationFormat>
  <Paragraphs>727</Paragraphs>
  <Slides>73</Slides>
  <Notes>25</Notes>
  <HiddenSlides>0</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4</vt:i4>
      </vt:variant>
      <vt:variant>
        <vt:lpstr>Slide Titles</vt:lpstr>
      </vt:variant>
      <vt:variant>
        <vt:i4>73</vt:i4>
      </vt:variant>
    </vt:vector>
  </HeadingPairs>
  <TitlesOfParts>
    <vt:vector size="87" baseType="lpstr">
      <vt:lpstr>굴림</vt:lpstr>
      <vt:lpstr>굴림</vt:lpstr>
      <vt:lpstr>맑은 고딕</vt:lpstr>
      <vt:lpstr>MS PGothic</vt:lpstr>
      <vt:lpstr>Arial</vt:lpstr>
      <vt:lpstr>Arial Narrow</vt:lpstr>
      <vt:lpstr>GM Sans Regular</vt:lpstr>
      <vt:lpstr>Tahoma</vt:lpstr>
      <vt:lpstr>Times New Roman</vt:lpstr>
      <vt:lpstr>Quality As A Value</vt:lpstr>
      <vt:lpstr>Photo Editor Photo</vt:lpstr>
      <vt:lpstr>패키지</vt:lpstr>
      <vt:lpstr>Graph</vt:lpstr>
      <vt:lpstr>Worksheet</vt:lpstr>
      <vt:lpstr>Single Core Current Sensor:  Voltage A/D Optimization</vt:lpstr>
      <vt:lpstr>PowerPoint Presentation</vt:lpstr>
      <vt:lpstr>PowerPoint Presentation</vt:lpstr>
      <vt:lpstr>Project Charter</vt:lpstr>
      <vt:lpstr>PowerPoint Presentation</vt:lpstr>
      <vt:lpstr>PowerPoint Presentation</vt:lpstr>
      <vt:lpstr>PowerPoint Presentation</vt:lpstr>
      <vt:lpstr>PowerPoint Presentation</vt:lpstr>
      <vt:lpstr>Customer Wants and Requirement Linkage</vt:lpstr>
      <vt:lpstr>PowerPoint Presentation</vt:lpstr>
      <vt:lpstr>Ideal Function Thinking </vt:lpstr>
      <vt:lpstr>PowerPoint Presentation</vt:lpstr>
      <vt:lpstr>PowerPoint Presentation</vt:lpstr>
      <vt:lpstr>Optimization Details</vt:lpstr>
      <vt:lpstr>Optimization Details</vt:lpstr>
      <vt:lpstr>Optimization Details</vt:lpstr>
      <vt:lpstr>Optimization Details</vt:lpstr>
      <vt:lpstr>Response Plots</vt:lpstr>
      <vt:lpstr>Response Plots</vt:lpstr>
      <vt:lpstr>Response Plots</vt:lpstr>
      <vt:lpstr>Verify Design Comparisons</vt:lpstr>
      <vt:lpstr>Benefits</vt:lpstr>
      <vt:lpstr>Recommended Future Work</vt:lpstr>
      <vt:lpstr>Implementation</vt:lpstr>
      <vt:lpstr>Knowledge Capture &amp; Share</vt:lpstr>
      <vt:lpstr>Summary</vt:lpstr>
      <vt:lpstr>Back-up Analysis</vt:lpstr>
      <vt:lpstr>PowerPoint Presentation</vt:lpstr>
      <vt:lpstr>SOC Evaluation</vt:lpstr>
      <vt:lpstr>City 25C Current Profile</vt:lpstr>
      <vt:lpstr>City 25C Deviation</vt:lpstr>
      <vt:lpstr>City 25C SOC Ahr</vt:lpstr>
      <vt:lpstr>City 25C SOC V</vt:lpstr>
      <vt:lpstr>City 25C Blended SOC</vt:lpstr>
      <vt:lpstr>City n10C Current Profile</vt:lpstr>
      <vt:lpstr>City n10C Deviation</vt:lpstr>
      <vt:lpstr>City n10C SOC Ahr</vt:lpstr>
      <vt:lpstr>City n10C SOC V</vt:lpstr>
      <vt:lpstr>City n10C SOC Blended</vt:lpstr>
      <vt:lpstr>US06 25C Current Profile</vt:lpstr>
      <vt:lpstr>US06 25C Deviation</vt:lpstr>
      <vt:lpstr>US06 25C SOC Ahr</vt:lpstr>
      <vt:lpstr>US06 25C SOC V</vt:lpstr>
      <vt:lpstr>US06 25C SOC Blended</vt:lpstr>
      <vt:lpstr>US06 40C Current Profile</vt:lpstr>
      <vt:lpstr>US06 40C Deviation</vt:lpstr>
      <vt:lpstr>US06 40C SOC Ahr</vt:lpstr>
      <vt:lpstr>US06 40C SOC V</vt:lpstr>
      <vt:lpstr>US06 40C SOC Blended</vt:lpstr>
      <vt:lpstr>City 25C SOC Deviation</vt:lpstr>
      <vt:lpstr>City 25C SOC Ideal Function</vt:lpstr>
      <vt:lpstr>City 25C Percent Deviation in Charge Power Prediction </vt:lpstr>
      <vt:lpstr>City 25C Chrg Power Ideal Function</vt:lpstr>
      <vt:lpstr>City 25C Percent Deviation in Discharge Power Prediction</vt:lpstr>
      <vt:lpstr>City 25C Dschrg Power Ideal Function</vt:lpstr>
      <vt:lpstr>City n10C SOC Deviation</vt:lpstr>
      <vt:lpstr>City n10C SOC Ideal Function</vt:lpstr>
      <vt:lpstr>City n10C Percent Deviation in Charge Power Prediction </vt:lpstr>
      <vt:lpstr>City n10C Chrg Power Ideal Function</vt:lpstr>
      <vt:lpstr>City n10C Percent Deviation in Discharge Power Prediction</vt:lpstr>
      <vt:lpstr>City n10C Dschrg Power Ideal Function</vt:lpstr>
      <vt:lpstr>US06 25C SOC Deviation</vt:lpstr>
      <vt:lpstr>US06 25C SOC Ideal Function</vt:lpstr>
      <vt:lpstr>US06 25C Percent Deviation in Charge Power Prediction </vt:lpstr>
      <vt:lpstr>US06 25C Chrg Power Ideal Function</vt:lpstr>
      <vt:lpstr>US06 25C Percent Deviation in Discharge Power Prediction</vt:lpstr>
      <vt:lpstr>US06 25C Dschrg Power Ideal Function</vt:lpstr>
      <vt:lpstr>US06 40C SOC Deviation</vt:lpstr>
      <vt:lpstr>US06 40C SOC Ideal Function</vt:lpstr>
      <vt:lpstr>US06 40C Percent Deviation in Charge Power Prediction </vt:lpstr>
      <vt:lpstr>US06 40C Chrg Power Ideal Function</vt:lpstr>
      <vt:lpstr>US06 40C Percent Deviation in Discharge Power Prediction</vt:lpstr>
      <vt:lpstr>US06 40C Dschrg Power Ideal Function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Title Project Leader – Phone Number</dc:title>
  <dc:creator>Gary A Blair</dc:creator>
  <cp:lastModifiedBy>Aman Agrawala</cp:lastModifiedBy>
  <cp:revision>247</cp:revision>
  <cp:lastPrinted>2005-06-16T17:18:58Z</cp:lastPrinted>
  <dcterms:modified xsi:type="dcterms:W3CDTF">2015-10-28T19:34:06Z</dcterms:modified>
</cp:coreProperties>
</file>